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70"/>
  </p:notesMasterIdLst>
  <p:sldIdLst>
    <p:sldId id="392" r:id="rId2"/>
    <p:sldId id="397" r:id="rId3"/>
    <p:sldId id="396" r:id="rId4"/>
    <p:sldId id="390" r:id="rId5"/>
    <p:sldId id="394" r:id="rId6"/>
    <p:sldId id="368" r:id="rId7"/>
    <p:sldId id="319" r:id="rId8"/>
    <p:sldId id="320" r:id="rId9"/>
    <p:sldId id="321" r:id="rId10"/>
    <p:sldId id="276" r:id="rId11"/>
    <p:sldId id="322" r:id="rId12"/>
    <p:sldId id="295" r:id="rId13"/>
    <p:sldId id="323" r:id="rId14"/>
    <p:sldId id="324" r:id="rId15"/>
    <p:sldId id="359" r:id="rId16"/>
    <p:sldId id="293" r:id="rId17"/>
    <p:sldId id="312" r:id="rId18"/>
    <p:sldId id="280" r:id="rId19"/>
    <p:sldId id="281" r:id="rId20"/>
    <p:sldId id="259" r:id="rId21"/>
    <p:sldId id="325" r:id="rId22"/>
    <p:sldId id="294" r:id="rId23"/>
    <p:sldId id="326" r:id="rId24"/>
    <p:sldId id="327" r:id="rId25"/>
    <p:sldId id="328" r:id="rId26"/>
    <p:sldId id="329" r:id="rId27"/>
    <p:sldId id="330" r:id="rId28"/>
    <p:sldId id="331" r:id="rId29"/>
    <p:sldId id="332" r:id="rId30"/>
    <p:sldId id="263" r:id="rId31"/>
    <p:sldId id="265" r:id="rId32"/>
    <p:sldId id="387" r:id="rId33"/>
    <p:sldId id="314" r:id="rId34"/>
    <p:sldId id="268" r:id="rId35"/>
    <p:sldId id="333" r:id="rId36"/>
    <p:sldId id="316" r:id="rId37"/>
    <p:sldId id="366" r:id="rId38"/>
    <p:sldId id="395" r:id="rId39"/>
    <p:sldId id="358" r:id="rId40"/>
    <p:sldId id="355" r:id="rId41"/>
    <p:sldId id="334" r:id="rId42"/>
    <p:sldId id="335" r:id="rId43"/>
    <p:sldId id="305" r:id="rId44"/>
    <p:sldId id="306" r:id="rId45"/>
    <p:sldId id="343" r:id="rId46"/>
    <p:sldId id="344" r:id="rId47"/>
    <p:sldId id="345" r:id="rId48"/>
    <p:sldId id="346" r:id="rId49"/>
    <p:sldId id="362" r:id="rId50"/>
    <p:sldId id="348" r:id="rId51"/>
    <p:sldId id="363" r:id="rId52"/>
    <p:sldId id="350" r:id="rId53"/>
    <p:sldId id="364" r:id="rId54"/>
    <p:sldId id="365" r:id="rId55"/>
    <p:sldId id="353" r:id="rId56"/>
    <p:sldId id="377" r:id="rId57"/>
    <p:sldId id="388" r:id="rId58"/>
    <p:sldId id="389" r:id="rId59"/>
    <p:sldId id="383" r:id="rId60"/>
    <p:sldId id="385" r:id="rId61"/>
    <p:sldId id="384" r:id="rId62"/>
    <p:sldId id="386" r:id="rId63"/>
    <p:sldId id="367" r:id="rId64"/>
    <p:sldId id="382" r:id="rId65"/>
    <p:sldId id="378" r:id="rId66"/>
    <p:sldId id="379" r:id="rId67"/>
    <p:sldId id="380" r:id="rId68"/>
    <p:sldId id="381" r:id="rId6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FF99"/>
    <a:srgbClr val="FF9900"/>
    <a:srgbClr val="F48C3E"/>
    <a:srgbClr val="FFCC66"/>
    <a:srgbClr val="FF6600"/>
    <a:srgbClr val="FFFFCC"/>
    <a:srgbClr val="FF0000"/>
    <a:srgbClr val="CC99FF"/>
  </p:clrMru>
</p:presentationPr>
</file>

<file path=ppt/tableStyles.xml><?xml version="1.0" encoding="utf-8"?>
<a:tblStyleLst xmlns:a="http://schemas.openxmlformats.org/drawingml/2006/main" def="{5C22544A-7EE6-4342-B048-85BDC9FD1C3A}">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7810" autoAdjust="0"/>
    <p:restoredTop sz="93548" autoAdjust="0"/>
  </p:normalViewPr>
  <p:slideViewPr>
    <p:cSldViewPr>
      <p:cViewPr>
        <p:scale>
          <a:sx n="68" d="100"/>
          <a:sy n="68" d="100"/>
        </p:scale>
        <p:origin x="-1699" y="-379"/>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87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5BBB110D-CAD4-4D6C-BEBD-97492D9A9656}" type="datetimeFigureOut">
              <a:rPr lang="es-ES"/>
              <a:pPr>
                <a:defRPr/>
              </a:pPr>
              <a:t>08/07/2017</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cs typeface="Arial" charset="0"/>
              </a:defRPr>
            </a:lvl1pPr>
          </a:lstStyle>
          <a:p>
            <a:pPr>
              <a:defRPr/>
            </a:pPr>
            <a:fld id="{27599F86-CA7B-439D-83C6-BFEEEB7F9F57}"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2707"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7270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568A549-2DED-43B6-AC4A-E5768318990C}" type="slidenum">
              <a:rPr lang="es-ES" smtClean="0"/>
              <a:pPr/>
              <a:t>5</a:t>
            </a:fld>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373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altLang="es-ES" smtClean="0"/>
          </a:p>
        </p:txBody>
      </p:sp>
      <p:sp>
        <p:nvSpPr>
          <p:cNvPr id="7373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1AAC344-6418-4562-B5DD-3EC42BD6D7F9}" type="slidenum">
              <a:rPr lang="es-ES" altLang="es-ES" smtClean="0"/>
              <a:pPr/>
              <a:t>15</a:t>
            </a:fld>
            <a:endParaRPr lang="es-ES" alt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CE6F437-F696-4EF7-90C4-956E1D9F921B}"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67315E55-B27E-4313-ABDB-D4A19EC6C50B}"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B58FC53-ED24-4197-86F1-C8BE5D8938BB}"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215ABC7B-28C2-408F-89DB-0815BD6A48E3}"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EBDE8EDC-1654-46D7-804D-A06133B7C5A1}"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3CA0A5D2-2460-4D8F-A890-018537FA4830}"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C76615FF-869E-4610-BFB6-8C87572F6E8E}"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39208991-88C9-4615-96B7-6CCD47852B64}"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34F6EEB7-8061-471D-B1BD-40CB28791D7B}"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9978EFB0-1C78-434A-A440-6E2CA5EAB12E}"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D0CDB789-A9FD-466F-997C-7989575E22C7}"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latin typeface="Arial" charset="0"/>
                <a:cs typeface="Arial" charset="0"/>
              </a:defRPr>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latin typeface="Arial" charset="0"/>
                <a:cs typeface="Arial" charset="0"/>
              </a:defRPr>
            </a:lvl1pPr>
          </a:lstStyle>
          <a:p>
            <a:pPr>
              <a:defRPr/>
            </a:pPr>
            <a:fld id="{13FDF94F-7586-489D-A569-79F302695201}"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image" Target="../media/image9.jpe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13" Type="http://schemas.openxmlformats.org/officeDocument/2006/relationships/image" Target="../media/image21.png"/><Relationship Id="rId3" Type="http://schemas.openxmlformats.org/officeDocument/2006/relationships/audio" Target="../media/audio3.wav"/><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audio" Target="../media/audio2.wav"/><Relationship Id="rId1" Type="http://schemas.openxmlformats.org/officeDocument/2006/relationships/audio" Target="../media/audio1.wav"/><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slideLayout" Target="../slideLayouts/slideLayout7.xml"/><Relationship Id="rId10" Type="http://schemas.openxmlformats.org/officeDocument/2006/relationships/image" Target="../media/image18.png"/><Relationship Id="rId4" Type="http://schemas.openxmlformats.org/officeDocument/2006/relationships/audio" Target="../media/audio4.wav"/><Relationship Id="rId9"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15.xml.rels><?xml version="1.0" encoding="UTF-8" standalone="yes"?>
<Relationships xmlns="http://schemas.openxmlformats.org/package/2006/relationships"><Relationship Id="rId13" Type="http://schemas.openxmlformats.org/officeDocument/2006/relationships/hyperlink" Target="http://www.revista.unam.mx/vol.5/num1/art4/defini/38.htm" TargetMode="External"/><Relationship Id="rId18" Type="http://schemas.openxmlformats.org/officeDocument/2006/relationships/hyperlink" Target="http://www.revista.unam.mx/vol.5/num1/art4/defini/39.htm" TargetMode="External"/><Relationship Id="rId26" Type="http://schemas.openxmlformats.org/officeDocument/2006/relationships/hyperlink" Target="http://www.revista.unam.mx/vol.5/num1/art4/defini/14.htm" TargetMode="External"/><Relationship Id="rId39" Type="http://schemas.openxmlformats.org/officeDocument/2006/relationships/hyperlink" Target="http://www.revista.unam.mx/vol.5/num1/art4/defini/43.htm" TargetMode="External"/><Relationship Id="rId3" Type="http://schemas.openxmlformats.org/officeDocument/2006/relationships/hyperlink" Target="http://www.revista.unam.mx/vol.5/num1/art4/defini/1.htm" TargetMode="External"/><Relationship Id="rId21" Type="http://schemas.openxmlformats.org/officeDocument/2006/relationships/hyperlink" Target="http://www.revista.unam.mx/vol.5/num1/art4/defini/13.htm" TargetMode="External"/><Relationship Id="rId34" Type="http://schemas.openxmlformats.org/officeDocument/2006/relationships/hyperlink" Target="http://www.revista.unam.mx/vol.5/num1/art4/defini/51.htm" TargetMode="External"/><Relationship Id="rId42" Type="http://schemas.openxmlformats.org/officeDocument/2006/relationships/hyperlink" Target="http://www.revista.unam.mx/vol.5/num1/art4/defini/26.htm" TargetMode="External"/><Relationship Id="rId47" Type="http://schemas.openxmlformats.org/officeDocument/2006/relationships/hyperlink" Target="http://www.revista.unam.mx/vol.5/num1/art4/defini/18.htm" TargetMode="External"/><Relationship Id="rId50" Type="http://schemas.openxmlformats.org/officeDocument/2006/relationships/hyperlink" Target="http://www.revista.unam.mx/vol.5/num1/art4/defini/54.htm" TargetMode="External"/><Relationship Id="rId7" Type="http://schemas.openxmlformats.org/officeDocument/2006/relationships/hyperlink" Target="http://www.revista.unam.mx/vol.5/num1/art4/defini/37.htm" TargetMode="External"/><Relationship Id="rId12" Type="http://schemas.openxmlformats.org/officeDocument/2006/relationships/hyperlink" Target="http://www.revista.unam.mx/vol.5/num1/art4/defini/29.htm" TargetMode="External"/><Relationship Id="rId17" Type="http://schemas.openxmlformats.org/officeDocument/2006/relationships/hyperlink" Target="http://www.revista.unam.mx/vol.5/num1/art4/defini/36.htm" TargetMode="External"/><Relationship Id="rId25" Type="http://schemas.openxmlformats.org/officeDocument/2006/relationships/hyperlink" Target="http://www.revista.unam.mx/vol.5/num1/art4/defini/5.htm" TargetMode="External"/><Relationship Id="rId33" Type="http://schemas.openxmlformats.org/officeDocument/2006/relationships/hyperlink" Target="http://www.revista.unam.mx/vol.5/num1/art4/defini/33.htm" TargetMode="External"/><Relationship Id="rId38" Type="http://schemas.openxmlformats.org/officeDocument/2006/relationships/hyperlink" Target="http://www.revista.unam.mx/vol.5/num1/art4/defini/34.htm" TargetMode="External"/><Relationship Id="rId46" Type="http://schemas.openxmlformats.org/officeDocument/2006/relationships/hyperlink" Target="http://www.revista.unam.mx/vol.5/num1/art4/defini/9.htm" TargetMode="External"/><Relationship Id="rId2" Type="http://schemas.openxmlformats.org/officeDocument/2006/relationships/notesSlide" Target="../notesSlides/notesSlide2.xml"/><Relationship Id="rId16" Type="http://schemas.openxmlformats.org/officeDocument/2006/relationships/hyperlink" Target="http://www.revista.unam.mx/vol.5/num1/art4/defini/21.htm" TargetMode="External"/><Relationship Id="rId20" Type="http://schemas.openxmlformats.org/officeDocument/2006/relationships/hyperlink" Target="http://www.revista.unam.mx/vol.5/num1/art4/defini/4.htm" TargetMode="External"/><Relationship Id="rId29" Type="http://schemas.openxmlformats.org/officeDocument/2006/relationships/hyperlink" Target="http://www.revista.unam.mx/vol.5/num1/art4/defini/41.htm" TargetMode="External"/><Relationship Id="rId41" Type="http://schemas.openxmlformats.org/officeDocument/2006/relationships/hyperlink" Target="http://www.revista.unam.mx/vol.5/num1/art4/defini/17.htm" TargetMode="External"/><Relationship Id="rId1" Type="http://schemas.openxmlformats.org/officeDocument/2006/relationships/slideLayout" Target="../slideLayouts/slideLayout7.xml"/><Relationship Id="rId6" Type="http://schemas.openxmlformats.org/officeDocument/2006/relationships/hyperlink" Target="http://www.revista.unam.mx/vol.5/num1/art4/defini/28.htm" TargetMode="External"/><Relationship Id="rId11" Type="http://schemas.openxmlformats.org/officeDocument/2006/relationships/hyperlink" Target="http://www.revista.unam.mx/vol.5/num1/art4/defini/20.htm" TargetMode="External"/><Relationship Id="rId24" Type="http://schemas.openxmlformats.org/officeDocument/2006/relationships/hyperlink" Target="http://www.revista.unam.mx/vol.5/num1/art4/defini/49.htm" TargetMode="External"/><Relationship Id="rId32" Type="http://schemas.openxmlformats.org/officeDocument/2006/relationships/hyperlink" Target="http://www.revista.unam.mx/vol.5/num1/art4/defini/15.htm" TargetMode="External"/><Relationship Id="rId37" Type="http://schemas.openxmlformats.org/officeDocument/2006/relationships/hyperlink" Target="http://www.revista.unam.mx/vol.5/num1/art4/defini/25.htm" TargetMode="External"/><Relationship Id="rId40" Type="http://schemas.openxmlformats.org/officeDocument/2006/relationships/hyperlink" Target="http://www.revista.unam.mx/vol.5/num1/art4/defini/8.htm" TargetMode="External"/><Relationship Id="rId45" Type="http://schemas.openxmlformats.org/officeDocument/2006/relationships/hyperlink" Target="http://www.revista.unam.mx/vol.5/num1/art4/defini/53.htm" TargetMode="External"/><Relationship Id="rId5" Type="http://schemas.openxmlformats.org/officeDocument/2006/relationships/hyperlink" Target="http://www.revista.unam.mx/vol.5/num1/art4/defini/19.htm" TargetMode="External"/><Relationship Id="rId15" Type="http://schemas.openxmlformats.org/officeDocument/2006/relationships/hyperlink" Target="http://www.revista.unam.mx/vol.5/num1/art4/defini/3.htm" TargetMode="External"/><Relationship Id="rId23" Type="http://schemas.openxmlformats.org/officeDocument/2006/relationships/hyperlink" Target="http://www.revista.unam.mx/vol.5/num1/art4/defini/40.htm" TargetMode="External"/><Relationship Id="rId28" Type="http://schemas.openxmlformats.org/officeDocument/2006/relationships/hyperlink" Target="http://www.revista.unam.mx/vol.5/num1/art4/defini/32.htm" TargetMode="External"/><Relationship Id="rId36" Type="http://schemas.openxmlformats.org/officeDocument/2006/relationships/hyperlink" Target="http://www.revista.unam.mx/vol.5/num1/art4/defini/24.htm" TargetMode="External"/><Relationship Id="rId49" Type="http://schemas.openxmlformats.org/officeDocument/2006/relationships/hyperlink" Target="http://www.revista.unam.mx/vol.5/num1/art4/defini/45.htm" TargetMode="External"/><Relationship Id="rId10" Type="http://schemas.openxmlformats.org/officeDocument/2006/relationships/hyperlink" Target="http://www.revista.unam.mx/vol.5/num1/art4/defini/11.htm" TargetMode="External"/><Relationship Id="rId19" Type="http://schemas.openxmlformats.org/officeDocument/2006/relationships/hyperlink" Target="http://www.revista.unam.mx/vol.5/num1/art4/defini/48.htm" TargetMode="External"/><Relationship Id="rId31" Type="http://schemas.openxmlformats.org/officeDocument/2006/relationships/hyperlink" Target="http://www.revista.unam.mx/vol.5/num1/art4/defini/6.htm" TargetMode="External"/><Relationship Id="rId44" Type="http://schemas.openxmlformats.org/officeDocument/2006/relationships/hyperlink" Target="http://www.revista.unam.mx/vol.5/num1/art4/defini/44.htm" TargetMode="External"/><Relationship Id="rId4" Type="http://schemas.openxmlformats.org/officeDocument/2006/relationships/hyperlink" Target="http://www.revista.unam.mx/vol.5/num1/art4/defini/10.htm" TargetMode="External"/><Relationship Id="rId9" Type="http://schemas.openxmlformats.org/officeDocument/2006/relationships/hyperlink" Target="http://www.revista.unam.mx/vol.5/num1/art4/defini/2.htm" TargetMode="External"/><Relationship Id="rId14" Type="http://schemas.openxmlformats.org/officeDocument/2006/relationships/hyperlink" Target="http://www.revista.unam.mx/vol.5/num1/art4/defini/42.htm" TargetMode="External"/><Relationship Id="rId22" Type="http://schemas.openxmlformats.org/officeDocument/2006/relationships/hyperlink" Target="http://www.revista.unam.mx/vol.5/num1/art4/defini/22.htm" TargetMode="External"/><Relationship Id="rId27" Type="http://schemas.openxmlformats.org/officeDocument/2006/relationships/hyperlink" Target="http://www.revista.unam.mx/vol.5/num1/art4/defini/23.htm" TargetMode="External"/><Relationship Id="rId30" Type="http://schemas.openxmlformats.org/officeDocument/2006/relationships/hyperlink" Target="http://www.revista.unam.mx/vol.5/num1/art4/defini/50.htm" TargetMode="External"/><Relationship Id="rId35" Type="http://schemas.openxmlformats.org/officeDocument/2006/relationships/hyperlink" Target="http://www.revista.unam.mx/vol.5/num1/art4/defini/7.htm" TargetMode="External"/><Relationship Id="rId43" Type="http://schemas.openxmlformats.org/officeDocument/2006/relationships/hyperlink" Target="http://www.revista.unam.mx/vol.5/num1/art4/defini/35.htm" TargetMode="External"/><Relationship Id="rId48" Type="http://schemas.openxmlformats.org/officeDocument/2006/relationships/hyperlink" Target="http://www.revista.unam.mx/vol.5/num1/art4/defini/27.htm" TargetMode="External"/><Relationship Id="rId8" Type="http://schemas.openxmlformats.org/officeDocument/2006/relationships/hyperlink" Target="http://www.revista.unam.mx/vol.5/num1/art4/defini/46.htm"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hyperlink" Target="http://www.revista.unam.mx/vol.1/num3/art1/"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46.jpeg"/></Relationships>
</file>

<file path=ppt/slides/_rels/slide2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2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hyperlink" Target="http://www.neuronilla.com/desarrolla-tu-creatividad/tecnicas-de-creatividad.html" TargetMode="Externa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s://thinkingforthechange.wordpress.com/otros-cursos/" TargetMode="External"/><Relationship Id="rId2" Type="http://schemas.openxmlformats.org/officeDocument/2006/relationships/hyperlink" Target="http://cursomapasmentales.igipuzkoa.net/curso/modulo/1/unidad/5" TargetMode="Externa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slideLayout" Target="../slideLayouts/slideLayout7.xml"/><Relationship Id="rId1" Type="http://schemas.openxmlformats.org/officeDocument/2006/relationships/video" Target="file:///C:\Users\Bibiana\Downloads\Elsa%20Punset%20entrevista%20Robert%20Dilt%20sobre%20creatividad.mp4" TargetMode="External"/><Relationship Id="rId4" Type="http://schemas.openxmlformats.org/officeDocument/2006/relationships/hyperlink" Target="http://www.youtube.com/watch?v=CHMnWU37WuA"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slideLayout" Target="../slideLayouts/slideLayout7.xml"/><Relationship Id="rId1" Type="http://schemas.openxmlformats.org/officeDocument/2006/relationships/video" Target="file:///C:\Users\Bibiana\Desktop\Videos%20PROYECTO%20INNOVACI&#211;N\Estrategias%20para%20despertar%20la%20creatividad%20-%20ELSA%20PUNSET%20-%20El%20Mundo%20En%20Tus%20Manos.mp4" TargetMode="External"/><Relationship Id="rId4" Type="http://schemas.openxmlformats.org/officeDocument/2006/relationships/hyperlink" Target="http://www.rtve.es/alacarta/videos/para-todos-la-2/para-todos-2-mundo-tus-manos-estrategias-para-despertar-creatividad/3152008/"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hyperlink" Target="http://arteinfantil.tripod.com/id271.html" TargetMode="External"/><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audio" Target="../media/audio6.wav"/><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hyperlink" Target="http://www.revista.unam.mx/vol.1/num3/art1/" TargetMode="Externa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8" Type="http://schemas.openxmlformats.org/officeDocument/2006/relationships/hyperlink" Target="http://arteinfantil.tripod.com/id271.html" TargetMode="External"/><Relationship Id="rId13" Type="http://schemas.openxmlformats.org/officeDocument/2006/relationships/hyperlink" Target="http://www.youtube.com/watch?v=wHWymBgOcC8" TargetMode="External"/><Relationship Id="rId3" Type="http://schemas.openxmlformats.org/officeDocument/2006/relationships/hyperlink" Target="http://blog.educalab.es/leer.es/web_experimentando/index.html" TargetMode="External"/><Relationship Id="rId7" Type="http://schemas.openxmlformats.org/officeDocument/2006/relationships/hyperlink" Target="http://www.rtve.es/alacarta/videos/para-todos-la-2/para-todos-2-mundo-tus-manos-estrategias-para-despertar-creatividad/3152008/" TargetMode="External"/><Relationship Id="rId12" Type="http://schemas.openxmlformats.org/officeDocument/2006/relationships/hyperlink" Target="https://www.youtube.com/watch?v=5JTJn876E0w" TargetMode="External"/><Relationship Id="rId2" Type="http://schemas.openxmlformats.org/officeDocument/2006/relationships/hyperlink" Target="http://multiplicar-eslatarea.blogspot.com.es/2013/05/arte-comunitario-en-la-escuela-infantil.html" TargetMode="External"/><Relationship Id="rId1" Type="http://schemas.openxmlformats.org/officeDocument/2006/relationships/slideLayout" Target="../slideLayouts/slideLayout7.xml"/><Relationship Id="rId6" Type="http://schemas.openxmlformats.org/officeDocument/2006/relationships/hyperlink" Target="http://www.revista.unam.mx/vol.1/num3/art1/" TargetMode="External"/><Relationship Id="rId11" Type="http://schemas.openxmlformats.org/officeDocument/2006/relationships/hyperlink" Target="http://www.youtube.com/watch?v=ggi3ybDcWXI" TargetMode="External"/><Relationship Id="rId5" Type="http://schemas.openxmlformats.org/officeDocument/2006/relationships/hyperlink" Target="http://leer.es/recursos/crear/detalle/-/asset_publisher/3fAFCQK7mwkO/content/experimentando-relatos-relatando-experiencias-javier-abad-y-virginia-calvo;jsessionid=B61939AB37BF2DD48D8A0982C2970B26" TargetMode="External"/><Relationship Id="rId15" Type="http://schemas.openxmlformats.org/officeDocument/2006/relationships/hyperlink" Target="http://educacionartisticaenespania.blogspot.com.es/2010/12/esferas-de-vida.html" TargetMode="External"/><Relationship Id="rId10" Type="http://schemas.openxmlformats.org/officeDocument/2006/relationships/hyperlink" Target="http://www.youtube.com/watch?v=IZPJ3q479mY" TargetMode="External"/><Relationship Id="rId4" Type="http://schemas.openxmlformats.org/officeDocument/2006/relationships/hyperlink" Target="https://docs.google.com/viewer?a=v&amp;pid=sites&amp;srcid=ZGVmYXVsdGRvbWFpbnxzZW1pbmFyaW9kZWluZmFudGlsfGd4OmE0MTE3YjdhNzZlOTEzYw" TargetMode="External"/><Relationship Id="rId9" Type="http://schemas.openxmlformats.org/officeDocument/2006/relationships/hyperlink" Target="http://www.youtube.com/watch?v=CHMnWU37WuA" TargetMode="External"/><Relationship Id="rId14" Type="http://schemas.openxmlformats.org/officeDocument/2006/relationships/hyperlink" Target="http://www.youtube.com/watch?v=WTB0qAOeGHA" TargetMode="External"/></Relationships>
</file>

<file path=ppt/slides/_rels/slide66.xml.rels><?xml version="1.0" encoding="UTF-8" standalone="yes"?>
<Relationships xmlns="http://schemas.openxmlformats.org/package/2006/relationships"><Relationship Id="rId8" Type="http://schemas.openxmlformats.org/officeDocument/2006/relationships/hyperlink" Target="https://es.wikipedia.org/wiki/Disc%C3%B3bolo" TargetMode="External"/><Relationship Id="rId3" Type="http://schemas.openxmlformats.org/officeDocument/2006/relationships/hyperlink" Target="http://www.marketingdirecto.com/marketing-general/publicidad/la-creatividad-big-data-amienemigos-inseparables-matrimonio-mal-avenido/" TargetMode="External"/><Relationship Id="rId7" Type="http://schemas.openxmlformats.org/officeDocument/2006/relationships/hyperlink" Target="http://www.epdlp.com/pintor.php?id=317" TargetMode="External"/><Relationship Id="rId2" Type="http://schemas.openxmlformats.org/officeDocument/2006/relationships/hyperlink" Target="https://juananolipnl.blogspot.com.es/2015/06/la-creatividad.html" TargetMode="External"/><Relationship Id="rId1" Type="http://schemas.openxmlformats.org/officeDocument/2006/relationships/slideLayout" Target="../slideLayouts/slideLayout7.xml"/><Relationship Id="rId6" Type="http://schemas.openxmlformats.org/officeDocument/2006/relationships/hyperlink" Target="http://www.filosofia.org/ave/001/a331.htm" TargetMode="External"/><Relationship Id="rId11" Type="http://schemas.openxmlformats.org/officeDocument/2006/relationships/hyperlink" Target="https://es.wikipedia.org/wiki/Hombre_de_Vitruvio" TargetMode="External"/><Relationship Id="rId5" Type="http://schemas.openxmlformats.org/officeDocument/2006/relationships/hyperlink" Target="http://medicinapreventiva.info/psicologia-2/23080/3-realidades-que-usted-debe-saber-sobre-la-creatividad-por-linternista/" TargetMode="External"/><Relationship Id="rId10" Type="http://schemas.openxmlformats.org/officeDocument/2006/relationships/hyperlink" Target="http://2avega.blogspot.com.es/" TargetMode="External"/><Relationship Id="rId4" Type="http://schemas.openxmlformats.org/officeDocument/2006/relationships/hyperlink" Target="http://www.ide.marketing/uncategorized/claves-para-fomentar-la-creatividad/" TargetMode="External"/><Relationship Id="rId9" Type="http://schemas.openxmlformats.org/officeDocument/2006/relationships/hyperlink" Target="http://modeoflife.org/iconography-a-statement-of-image/" TargetMode="External"/></Relationships>
</file>

<file path=ppt/slides/_rels/slide67.xml.rels><?xml version="1.0" encoding="UTF-8" standalone="yes"?>
<Relationships xmlns="http://schemas.openxmlformats.org/package/2006/relationships"><Relationship Id="rId2" Type="http://schemas.openxmlformats.org/officeDocument/2006/relationships/hyperlink" Target="http://eresunartistabis.blogspot.com.es/" TargetMode="Externa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hyperlink" Target="http://leer.es/recursos/crear/detalle/-/asset_publisher/3fAFCQK7mwkO/content/experimentando-relatos-relatando-experiencias-javier-abad-y-virginia-calvo;jsessionid=B61939AB37BF2DD48D8A0982C2970B26"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1" descr="G:\Taller de Creación e Investigación\Taller de Creación 2014\TALLER 2014\PRACTICAS + INSTALACIONES  1º HORMIGAS - PRESE ASIG\Instalaciones y videos- también 1 día\2014-02-20 TALLER 2º DÍA\TALLER 2º DÍA 025.JPG"/>
          <p:cNvPicPr>
            <a:picLocks noChangeAspect="1" noChangeArrowheads="1"/>
          </p:cNvPicPr>
          <p:nvPr/>
        </p:nvPicPr>
        <p:blipFill>
          <a:blip r:embed="rId2" cstate="print"/>
          <a:srcRect r="3568"/>
          <a:stretch>
            <a:fillRect/>
          </a:stretch>
        </p:blipFill>
        <p:spPr bwMode="auto">
          <a:xfrm>
            <a:off x="4211638" y="3933825"/>
            <a:ext cx="1368425" cy="2365375"/>
          </a:xfrm>
          <a:prstGeom prst="rect">
            <a:avLst/>
          </a:prstGeom>
          <a:noFill/>
          <a:ln w="9525">
            <a:noFill/>
            <a:miter lim="800000"/>
            <a:headEnd/>
            <a:tailEnd/>
          </a:ln>
        </p:spPr>
      </p:pic>
      <p:sp>
        <p:nvSpPr>
          <p:cNvPr id="8" name="7 Rectángulo"/>
          <p:cNvSpPr/>
          <p:nvPr/>
        </p:nvSpPr>
        <p:spPr>
          <a:xfrm>
            <a:off x="1116013" y="476250"/>
            <a:ext cx="7056437" cy="844550"/>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052" name="1 Título"/>
          <p:cNvSpPr>
            <a:spLocks noGrp="1"/>
          </p:cNvSpPr>
          <p:nvPr>
            <p:ph type="ctrTitle"/>
          </p:nvPr>
        </p:nvSpPr>
        <p:spPr>
          <a:xfrm>
            <a:off x="971551" y="333375"/>
            <a:ext cx="7560889" cy="1152525"/>
          </a:xfrm>
        </p:spPr>
        <p:txBody>
          <a:bodyPr/>
          <a:lstStyle/>
          <a:p>
            <a:r>
              <a:rPr lang="es-ES" sz="2400" b="1" dirty="0" smtClean="0">
                <a:solidFill>
                  <a:srgbClr val="000000"/>
                </a:solidFill>
              </a:rPr>
              <a:t>Taller de Creación e Investigación Artística.</a:t>
            </a:r>
            <a:br>
              <a:rPr lang="es-ES" sz="2400" b="1" dirty="0" smtClean="0">
                <a:solidFill>
                  <a:srgbClr val="000000"/>
                </a:solidFill>
              </a:rPr>
            </a:br>
            <a:r>
              <a:rPr lang="es-ES" sz="2400" b="1" dirty="0" smtClean="0">
                <a:solidFill>
                  <a:srgbClr val="000000"/>
                </a:solidFill>
              </a:rPr>
              <a:t> Grado en Educación Primaria.</a:t>
            </a:r>
            <a:endParaRPr lang="es-ES" sz="2400" dirty="0" smtClean="0"/>
          </a:p>
        </p:txBody>
      </p:sp>
      <p:sp>
        <p:nvSpPr>
          <p:cNvPr id="9" name="8 Rectángulo"/>
          <p:cNvSpPr/>
          <p:nvPr/>
        </p:nvSpPr>
        <p:spPr>
          <a:xfrm>
            <a:off x="0" y="6092825"/>
            <a:ext cx="9144000" cy="1368425"/>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chemeClr val="tx1"/>
              </a:solidFill>
            </a:endParaRPr>
          </a:p>
        </p:txBody>
      </p:sp>
      <p:sp>
        <p:nvSpPr>
          <p:cNvPr id="2054" name="12 CuadroTexto"/>
          <p:cNvSpPr txBox="1">
            <a:spLocks noChangeArrowheads="1"/>
          </p:cNvSpPr>
          <p:nvPr/>
        </p:nvSpPr>
        <p:spPr bwMode="auto">
          <a:xfrm>
            <a:off x="3203575" y="6565900"/>
            <a:ext cx="2860675" cy="584200"/>
          </a:xfrm>
          <a:prstGeom prst="rect">
            <a:avLst/>
          </a:prstGeom>
          <a:noFill/>
          <a:ln w="9525">
            <a:noFill/>
            <a:miter lim="800000"/>
            <a:headEnd/>
            <a:tailEnd/>
          </a:ln>
        </p:spPr>
        <p:txBody>
          <a:bodyPr wrap="none">
            <a:spAutoFit/>
          </a:bodyPr>
          <a:lstStyle/>
          <a:p>
            <a:pPr algn="ctr"/>
            <a:r>
              <a:rPr lang="es-ES" sz="800" b="1"/>
              <a:t>Dra. Pilar Manuela Soto Solier</a:t>
            </a:r>
          </a:p>
          <a:p>
            <a:pPr algn="ctr"/>
            <a:r>
              <a:rPr lang="es-ES" sz="800" b="1"/>
              <a:t>Dra. Bibiana Soledad Sánchez Arenas</a:t>
            </a:r>
          </a:p>
          <a:p>
            <a:pPr algn="ctr"/>
            <a:r>
              <a:rPr lang="es-ES" sz="800"/>
              <a:t>Departamento de Expresión Plástica, Musical y Dinámica. </a:t>
            </a:r>
          </a:p>
          <a:p>
            <a:pPr algn="ctr"/>
            <a:r>
              <a:rPr lang="es-ES" sz="800"/>
              <a:t>Facultad de Educación. Universidad de Murcia. 2016</a:t>
            </a:r>
          </a:p>
        </p:txBody>
      </p:sp>
      <p:pic>
        <p:nvPicPr>
          <p:cNvPr id="2055" name="Picture 13" descr="G:\Taller de Creación e Investigación\TALLER 2015 FEBRERO\proyectos taller 2015 y 1 de desarrollo\2015-05-20 Instalaciones Taller 2015\Instalaciones Taller 2015 026.JPG"/>
          <p:cNvPicPr>
            <a:picLocks noChangeAspect="1" noChangeArrowheads="1"/>
          </p:cNvPicPr>
          <p:nvPr/>
        </p:nvPicPr>
        <p:blipFill>
          <a:blip r:embed="rId3" cstate="print"/>
          <a:srcRect t="14343" b="9625"/>
          <a:stretch>
            <a:fillRect/>
          </a:stretch>
        </p:blipFill>
        <p:spPr bwMode="auto">
          <a:xfrm>
            <a:off x="1116013" y="3429000"/>
            <a:ext cx="3095625" cy="2663825"/>
          </a:xfrm>
          <a:prstGeom prst="rect">
            <a:avLst/>
          </a:prstGeom>
          <a:noFill/>
          <a:ln w="9525">
            <a:noFill/>
            <a:miter lim="800000"/>
            <a:headEnd/>
            <a:tailEnd/>
          </a:ln>
        </p:spPr>
      </p:pic>
      <p:sp>
        <p:nvSpPr>
          <p:cNvPr id="2056" name="9 CuadroTexto"/>
          <p:cNvSpPr txBox="1">
            <a:spLocks noChangeArrowheads="1"/>
          </p:cNvSpPr>
          <p:nvPr/>
        </p:nvSpPr>
        <p:spPr bwMode="auto">
          <a:xfrm>
            <a:off x="1115616" y="6093296"/>
            <a:ext cx="7128792" cy="400110"/>
          </a:xfrm>
          <a:prstGeom prst="rect">
            <a:avLst/>
          </a:prstGeom>
          <a:noFill/>
          <a:ln w="9525">
            <a:noFill/>
            <a:miter lim="800000"/>
            <a:headEnd/>
            <a:tailEnd/>
          </a:ln>
        </p:spPr>
        <p:txBody>
          <a:bodyPr wrap="square">
            <a:spAutoFit/>
          </a:bodyPr>
          <a:lstStyle/>
          <a:p>
            <a:r>
              <a:rPr lang="es-ES" altLang="es-ES" sz="1000" dirty="0" smtClean="0"/>
              <a:t>Imagen: Instalaciones artísticas </a:t>
            </a:r>
            <a:r>
              <a:rPr lang="es-ES" altLang="es-ES" sz="1000" smtClean="0"/>
              <a:t>y performances, </a:t>
            </a:r>
            <a:r>
              <a:rPr lang="es-ES" altLang="es-ES" sz="1000" dirty="0" smtClean="0"/>
              <a:t>proyectos artísticos didácticos </a:t>
            </a:r>
            <a:r>
              <a:rPr lang="es-ES" sz="1000" dirty="0" smtClean="0"/>
              <a:t>dirigidos </a:t>
            </a:r>
            <a:r>
              <a:rPr lang="es-ES" sz="1000" dirty="0"/>
              <a:t>y coordinados </a:t>
            </a:r>
            <a:r>
              <a:rPr lang="es-ES" sz="1000" dirty="0" smtClean="0"/>
              <a:t>por Pilar </a:t>
            </a:r>
            <a:r>
              <a:rPr lang="es-ES" sz="1000" dirty="0"/>
              <a:t>Manuela Soto </a:t>
            </a:r>
            <a:r>
              <a:rPr lang="es-ES" sz="1000" dirty="0" err="1"/>
              <a:t>Solier</a:t>
            </a:r>
            <a:endParaRPr lang="es-ES" sz="1000" dirty="0"/>
          </a:p>
        </p:txBody>
      </p:sp>
      <p:pic>
        <p:nvPicPr>
          <p:cNvPr id="2057" name="Picture 14" descr="G:\Taller de Creación e Investigación\Proyectos Alumnos Instalacines periódico...2013-1014\Videos y DESCRIPCIÓN -INSTALACIÓN hilos...día 19\4 INSTALACINES DIA 16\100MSDCF\IMG_4828.JPG"/>
          <p:cNvPicPr>
            <a:picLocks noChangeAspect="1" noChangeArrowheads="1"/>
          </p:cNvPicPr>
          <p:nvPr/>
        </p:nvPicPr>
        <p:blipFill>
          <a:blip r:embed="rId4" cstate="print"/>
          <a:srcRect/>
          <a:stretch>
            <a:fillRect/>
          </a:stretch>
        </p:blipFill>
        <p:spPr bwMode="auto">
          <a:xfrm>
            <a:off x="4211638" y="1341438"/>
            <a:ext cx="3965575" cy="2643187"/>
          </a:xfrm>
          <a:prstGeom prst="rect">
            <a:avLst/>
          </a:prstGeom>
          <a:noFill/>
          <a:ln w="9525">
            <a:noFill/>
            <a:miter lim="800000"/>
            <a:headEnd/>
            <a:tailEnd/>
          </a:ln>
        </p:spPr>
      </p:pic>
      <p:pic>
        <p:nvPicPr>
          <p:cNvPr id="2058" name="Picture 16" descr="G:\Taller de Creación e Investigación\TALLER 2015 FEBRERO\proyectos taller 2015 y 1 de desarrollo\2015-05-20 Instalaciones Taller 2015\Instalaciones Taller 2015 150.JPG"/>
          <p:cNvPicPr>
            <a:picLocks noChangeAspect="1" noChangeArrowheads="1"/>
          </p:cNvPicPr>
          <p:nvPr/>
        </p:nvPicPr>
        <p:blipFill>
          <a:blip r:embed="rId5" cstate="print"/>
          <a:srcRect/>
          <a:stretch>
            <a:fillRect/>
          </a:stretch>
        </p:blipFill>
        <p:spPr bwMode="auto">
          <a:xfrm>
            <a:off x="1116013" y="1341438"/>
            <a:ext cx="3095625" cy="2087562"/>
          </a:xfrm>
          <a:prstGeom prst="rect">
            <a:avLst/>
          </a:prstGeom>
          <a:noFill/>
          <a:ln w="9525">
            <a:noFill/>
            <a:miter lim="800000"/>
            <a:headEnd/>
            <a:tailEnd/>
          </a:ln>
        </p:spPr>
      </p:pic>
      <p:pic>
        <p:nvPicPr>
          <p:cNvPr id="2059" name="Picture 17" descr="G:\Taller de Creación e Investigación\Proyectos Alumnos Instalacines periódico...2013-1014\Videos y DESCRIPCIÓN -INSTALACIÓN hilos...día 19\100MSDCF\IMG_3896.JPG"/>
          <p:cNvPicPr>
            <a:picLocks noChangeAspect="1" noChangeArrowheads="1"/>
          </p:cNvPicPr>
          <p:nvPr/>
        </p:nvPicPr>
        <p:blipFill>
          <a:blip r:embed="rId6" cstate="print"/>
          <a:srcRect r="22351"/>
          <a:stretch>
            <a:fillRect/>
          </a:stretch>
        </p:blipFill>
        <p:spPr bwMode="auto">
          <a:xfrm>
            <a:off x="5580063" y="3933825"/>
            <a:ext cx="2505075" cy="20875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2" descr="G:\Desarrollo del Lenguaje Visual 2014\pERFORMANCE DESARROLLO VISUAL 1 DIA\IMG_9162.JPG"/>
          <p:cNvPicPr>
            <a:picLocks noChangeAspect="1" noChangeArrowheads="1"/>
          </p:cNvPicPr>
          <p:nvPr/>
        </p:nvPicPr>
        <p:blipFill>
          <a:blip r:embed="rId2" cstate="print"/>
          <a:srcRect l="9723" t="4167" r="18047"/>
          <a:stretch>
            <a:fillRect/>
          </a:stretch>
        </p:blipFill>
        <p:spPr bwMode="auto">
          <a:xfrm>
            <a:off x="1331913" y="3284538"/>
            <a:ext cx="1871662" cy="1655762"/>
          </a:xfrm>
          <a:prstGeom prst="rect">
            <a:avLst/>
          </a:prstGeom>
          <a:noFill/>
          <a:ln w="9525">
            <a:noFill/>
            <a:miter lim="800000"/>
            <a:headEnd/>
            <a:tailEnd/>
          </a:ln>
        </p:spPr>
      </p:pic>
      <p:pic>
        <p:nvPicPr>
          <p:cNvPr id="3075" name="Picture 12" descr="G:\Taller de Creación e Investigación\Taller de Creación 2014\TALLER 2014\PRACTICAS + INSTALACIONES  1º HORMIGAS - PRESE ASIG\Instalaciones y videos- también 1 día\2014-02-20 TALLER 2º DÍA\TALLER 2º DÍA 046.JPG"/>
          <p:cNvPicPr>
            <a:picLocks noChangeAspect="1" noChangeArrowheads="1"/>
          </p:cNvPicPr>
          <p:nvPr/>
        </p:nvPicPr>
        <p:blipFill>
          <a:blip r:embed="rId3" cstate="print"/>
          <a:srcRect l="9756" r="15010"/>
          <a:stretch>
            <a:fillRect/>
          </a:stretch>
        </p:blipFill>
        <p:spPr bwMode="auto">
          <a:xfrm>
            <a:off x="3132138" y="3213100"/>
            <a:ext cx="2376487" cy="1727200"/>
          </a:xfrm>
          <a:prstGeom prst="rect">
            <a:avLst/>
          </a:prstGeom>
          <a:noFill/>
          <a:ln w="9525">
            <a:noFill/>
            <a:miter lim="800000"/>
            <a:headEnd/>
            <a:tailEnd/>
          </a:ln>
        </p:spPr>
      </p:pic>
      <p:pic>
        <p:nvPicPr>
          <p:cNvPr id="3076" name="Picture 13" descr="G:\Taller de Creación e Investigación\Taller de Creación 2014\TALLER 2014\PRACTICAS + INSTALACIONES  1º HORMIGAS - PRESE ASIG\Instalaciones y videos- también 1 día\2014-02-20 TALLER 2º DÍA\TALLER 2º DÍA 196.JPG"/>
          <p:cNvPicPr>
            <a:picLocks noChangeAspect="1" noChangeArrowheads="1"/>
          </p:cNvPicPr>
          <p:nvPr/>
        </p:nvPicPr>
        <p:blipFill>
          <a:blip r:embed="rId4" cstate="print">
            <a:lum contrast="10000"/>
          </a:blip>
          <a:srcRect r="8826"/>
          <a:stretch>
            <a:fillRect/>
          </a:stretch>
        </p:blipFill>
        <p:spPr bwMode="auto">
          <a:xfrm>
            <a:off x="5508625" y="1268413"/>
            <a:ext cx="2232025" cy="3673475"/>
          </a:xfrm>
          <a:prstGeom prst="rect">
            <a:avLst/>
          </a:prstGeom>
          <a:noFill/>
          <a:ln w="9525">
            <a:noFill/>
            <a:miter lim="800000"/>
            <a:headEnd/>
            <a:tailEnd/>
          </a:ln>
        </p:spPr>
      </p:pic>
      <p:pic>
        <p:nvPicPr>
          <p:cNvPr id="3077" name="Picture 14" descr="G:\Taller de Creación e Investigación\TALLER 2015 FEBRERO\proyectos taller 2015 y 1 de desarrollo\2015-05-20 Instalaciones Taller 2015\Instalaciones Taller 2015 141.JPG"/>
          <p:cNvPicPr>
            <a:picLocks noChangeAspect="1" noChangeArrowheads="1"/>
          </p:cNvPicPr>
          <p:nvPr/>
        </p:nvPicPr>
        <p:blipFill>
          <a:blip r:embed="rId5" cstate="print"/>
          <a:srcRect/>
          <a:stretch>
            <a:fillRect/>
          </a:stretch>
        </p:blipFill>
        <p:spPr bwMode="auto">
          <a:xfrm>
            <a:off x="1331913" y="1335088"/>
            <a:ext cx="2925762" cy="1949450"/>
          </a:xfrm>
          <a:prstGeom prst="rect">
            <a:avLst/>
          </a:prstGeom>
          <a:noFill/>
          <a:ln w="9525">
            <a:noFill/>
            <a:miter lim="800000"/>
            <a:headEnd/>
            <a:tailEnd/>
          </a:ln>
        </p:spPr>
      </p:pic>
      <p:pic>
        <p:nvPicPr>
          <p:cNvPr id="3078" name="Picture 11" descr="G:\Taller de Creación e Investigación\Taller de Creación 2014\TALLER 2014\PRACTICAS + INSTALACIONES  1º HORMIGAS - PRESE ASIG\Instalaciones y videos- también 1 día\2014-02-20 TALLER 2º DÍA\TALLER 2º DÍA 025.JPG"/>
          <p:cNvPicPr>
            <a:picLocks noChangeAspect="1" noChangeArrowheads="1"/>
          </p:cNvPicPr>
          <p:nvPr/>
        </p:nvPicPr>
        <p:blipFill>
          <a:blip r:embed="rId6" cstate="print"/>
          <a:srcRect r="3568"/>
          <a:stretch>
            <a:fillRect/>
          </a:stretch>
        </p:blipFill>
        <p:spPr bwMode="auto">
          <a:xfrm>
            <a:off x="4211638" y="1052513"/>
            <a:ext cx="1296987" cy="2243137"/>
          </a:xfrm>
          <a:prstGeom prst="rect">
            <a:avLst/>
          </a:prstGeom>
          <a:noFill/>
          <a:ln w="9525">
            <a:noFill/>
            <a:miter lim="800000"/>
            <a:headEnd/>
            <a:tailEnd/>
          </a:ln>
        </p:spPr>
      </p:pic>
      <p:sp>
        <p:nvSpPr>
          <p:cNvPr id="8" name="7 Rectángulo"/>
          <p:cNvSpPr/>
          <p:nvPr/>
        </p:nvSpPr>
        <p:spPr>
          <a:xfrm>
            <a:off x="1258888" y="476250"/>
            <a:ext cx="6626225" cy="844550"/>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3080" name="1 Título"/>
          <p:cNvSpPr>
            <a:spLocks noGrp="1"/>
          </p:cNvSpPr>
          <p:nvPr>
            <p:ph type="ctrTitle"/>
          </p:nvPr>
        </p:nvSpPr>
        <p:spPr>
          <a:xfrm>
            <a:off x="685800" y="322263"/>
            <a:ext cx="7772400" cy="1152525"/>
          </a:xfrm>
        </p:spPr>
        <p:txBody>
          <a:bodyPr/>
          <a:lstStyle/>
          <a:p>
            <a:r>
              <a:rPr lang="es-ES" sz="2400" b="1" smtClean="0">
                <a:solidFill>
                  <a:srgbClr val="000000"/>
                </a:solidFill>
              </a:rPr>
              <a:t>Taller de Creación e Investigación Artística.</a:t>
            </a:r>
            <a:br>
              <a:rPr lang="es-ES" sz="2400" b="1" smtClean="0">
                <a:solidFill>
                  <a:srgbClr val="000000"/>
                </a:solidFill>
              </a:rPr>
            </a:br>
            <a:r>
              <a:rPr lang="es-ES" sz="2400" b="1" smtClean="0">
                <a:solidFill>
                  <a:srgbClr val="000000"/>
                </a:solidFill>
              </a:rPr>
              <a:t> Grado en Educación Primaria.</a:t>
            </a:r>
            <a:endParaRPr lang="es-ES" sz="2400" smtClean="0"/>
          </a:p>
        </p:txBody>
      </p:sp>
      <p:sp>
        <p:nvSpPr>
          <p:cNvPr id="3081" name="9 CuadroTexto"/>
          <p:cNvSpPr txBox="1">
            <a:spLocks noChangeArrowheads="1"/>
          </p:cNvSpPr>
          <p:nvPr/>
        </p:nvSpPr>
        <p:spPr bwMode="auto">
          <a:xfrm>
            <a:off x="1187450" y="4967288"/>
            <a:ext cx="6301725" cy="246221"/>
          </a:xfrm>
          <a:prstGeom prst="rect">
            <a:avLst/>
          </a:prstGeom>
          <a:noFill/>
          <a:ln w="9525">
            <a:noFill/>
            <a:miter lim="800000"/>
            <a:headEnd/>
            <a:tailEnd/>
          </a:ln>
        </p:spPr>
        <p:txBody>
          <a:bodyPr wrap="none">
            <a:spAutoFit/>
          </a:bodyPr>
          <a:lstStyle/>
          <a:p>
            <a:r>
              <a:rPr lang="es-ES" sz="1000" dirty="0" smtClean="0"/>
              <a:t>Imágenes de diferentes Proyectos </a:t>
            </a:r>
            <a:r>
              <a:rPr lang="es-ES" sz="1000" dirty="0"/>
              <a:t>didácticos artísticos dirigidos y coordinados </a:t>
            </a:r>
            <a:r>
              <a:rPr lang="es-ES" sz="1000" dirty="0" smtClean="0"/>
              <a:t>por Pilar </a:t>
            </a:r>
            <a:r>
              <a:rPr lang="es-ES" sz="1000" dirty="0"/>
              <a:t>Manuela Soto </a:t>
            </a:r>
            <a:r>
              <a:rPr lang="es-ES" sz="1000" dirty="0" err="1" smtClean="0"/>
              <a:t>Solier</a:t>
            </a:r>
            <a:r>
              <a:rPr lang="es-ES" sz="1000" dirty="0" smtClean="0"/>
              <a:t>.</a:t>
            </a:r>
            <a:endParaRPr lang="es-ES" sz="1000" dirty="0"/>
          </a:p>
        </p:txBody>
      </p:sp>
      <p:sp>
        <p:nvSpPr>
          <p:cNvPr id="9" name="8 Rectángulo"/>
          <p:cNvSpPr/>
          <p:nvPr/>
        </p:nvSpPr>
        <p:spPr>
          <a:xfrm>
            <a:off x="0" y="5229225"/>
            <a:ext cx="9144000" cy="1368425"/>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chemeClr val="tx1"/>
              </a:solidFill>
            </a:endParaRPr>
          </a:p>
        </p:txBody>
      </p:sp>
      <p:sp>
        <p:nvSpPr>
          <p:cNvPr id="3083" name="12 CuadroTexto"/>
          <p:cNvSpPr txBox="1">
            <a:spLocks noChangeArrowheads="1"/>
          </p:cNvSpPr>
          <p:nvPr/>
        </p:nvSpPr>
        <p:spPr bwMode="auto">
          <a:xfrm>
            <a:off x="2455863" y="5373688"/>
            <a:ext cx="4168775" cy="830262"/>
          </a:xfrm>
          <a:prstGeom prst="rect">
            <a:avLst/>
          </a:prstGeom>
          <a:noFill/>
          <a:ln w="9525">
            <a:noFill/>
            <a:miter lim="800000"/>
            <a:headEnd/>
            <a:tailEnd/>
          </a:ln>
        </p:spPr>
        <p:txBody>
          <a:bodyPr wrap="none">
            <a:spAutoFit/>
          </a:bodyPr>
          <a:lstStyle/>
          <a:p>
            <a:pPr algn="ctr"/>
            <a:r>
              <a:rPr lang="es-ES" sz="1200" b="1"/>
              <a:t>Dra. Pilar Manuela Soto Solier</a:t>
            </a:r>
          </a:p>
          <a:p>
            <a:pPr algn="ctr"/>
            <a:r>
              <a:rPr lang="es-ES" sz="1200" b="1"/>
              <a:t>Dra. Bibiana Soledad Sánchez Arenas</a:t>
            </a:r>
          </a:p>
          <a:p>
            <a:pPr algn="ctr"/>
            <a:r>
              <a:rPr lang="es-ES" sz="1200"/>
              <a:t>Departamento de Expresión Plástica, Musical y Dinámica. </a:t>
            </a:r>
          </a:p>
          <a:p>
            <a:pPr algn="ctr"/>
            <a:r>
              <a:rPr lang="es-ES" sz="1200"/>
              <a:t>Facultad de Educación. Universidad de Murcia. 2016</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G:\Taller de Creación e Investigación\Proyectos Alumnos Instalacines periódico...2013-1014\2014-02-13 TALLER Día 13de febrero Instalación periodico\TALLER Día 13de febrero Instalación periodico 042.JPG"/>
          <p:cNvPicPr>
            <a:picLocks noChangeAspect="1" noChangeArrowheads="1"/>
          </p:cNvPicPr>
          <p:nvPr/>
        </p:nvPicPr>
        <p:blipFill>
          <a:blip r:embed="rId2" cstate="print"/>
          <a:srcRect/>
          <a:stretch>
            <a:fillRect/>
          </a:stretch>
        </p:blipFill>
        <p:spPr bwMode="auto">
          <a:xfrm>
            <a:off x="5619750" y="871538"/>
            <a:ext cx="1905000" cy="4070350"/>
          </a:xfrm>
          <a:prstGeom prst="rect">
            <a:avLst/>
          </a:prstGeom>
          <a:noFill/>
          <a:ln w="9525">
            <a:noFill/>
            <a:miter lim="800000"/>
            <a:headEnd/>
            <a:tailEnd/>
          </a:ln>
        </p:spPr>
      </p:pic>
      <p:pic>
        <p:nvPicPr>
          <p:cNvPr id="4099" name="Picture 3" descr="G:\Taller de Creación e Investigación\Proyectos Alumnos Instalacines periódico...2013-1014\2014-02-13 TALLER Día 13de febrero Instalación periodico\TALLER Día 13de febrero Instalación periodico 040.JPG"/>
          <p:cNvPicPr>
            <a:picLocks noChangeAspect="1" noChangeArrowheads="1"/>
          </p:cNvPicPr>
          <p:nvPr/>
        </p:nvPicPr>
        <p:blipFill>
          <a:blip r:embed="rId3" cstate="print"/>
          <a:srcRect/>
          <a:stretch>
            <a:fillRect/>
          </a:stretch>
        </p:blipFill>
        <p:spPr bwMode="auto">
          <a:xfrm>
            <a:off x="3557588" y="773113"/>
            <a:ext cx="1951037" cy="4168775"/>
          </a:xfrm>
          <a:prstGeom prst="rect">
            <a:avLst/>
          </a:prstGeom>
          <a:noFill/>
          <a:ln w="9525">
            <a:noFill/>
            <a:miter lim="800000"/>
            <a:headEnd/>
            <a:tailEnd/>
          </a:ln>
        </p:spPr>
      </p:pic>
      <p:pic>
        <p:nvPicPr>
          <p:cNvPr id="4100" name="Picture 4" descr="G:\Taller de Creación e Investigación\Proyectos Alumnos Instalacines periódico...2013-1014\2014-02-13 TALLER Día 13de febrero Instalación periodico\TALLER Día 13de febrero Instalación periodico 041.JPG"/>
          <p:cNvPicPr>
            <a:picLocks noChangeAspect="1" noChangeArrowheads="1"/>
          </p:cNvPicPr>
          <p:nvPr/>
        </p:nvPicPr>
        <p:blipFill>
          <a:blip r:embed="rId4" cstate="print"/>
          <a:srcRect/>
          <a:stretch>
            <a:fillRect/>
          </a:stretch>
        </p:blipFill>
        <p:spPr bwMode="auto">
          <a:xfrm>
            <a:off x="1476375" y="1052513"/>
            <a:ext cx="1943100" cy="3867150"/>
          </a:xfrm>
          <a:prstGeom prst="rect">
            <a:avLst/>
          </a:prstGeom>
          <a:noFill/>
          <a:ln w="9525">
            <a:noFill/>
            <a:miter lim="800000"/>
            <a:headEnd/>
            <a:tailEnd/>
          </a:ln>
        </p:spPr>
      </p:pic>
      <p:sp>
        <p:nvSpPr>
          <p:cNvPr id="8" name="7 Rectángulo"/>
          <p:cNvSpPr/>
          <p:nvPr/>
        </p:nvSpPr>
        <p:spPr>
          <a:xfrm>
            <a:off x="1258888" y="476250"/>
            <a:ext cx="6626225" cy="844550"/>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102" name="1 Título"/>
          <p:cNvSpPr>
            <a:spLocks noGrp="1"/>
          </p:cNvSpPr>
          <p:nvPr>
            <p:ph type="ctrTitle"/>
          </p:nvPr>
        </p:nvSpPr>
        <p:spPr>
          <a:xfrm>
            <a:off x="685800" y="322263"/>
            <a:ext cx="7772400" cy="1152525"/>
          </a:xfrm>
        </p:spPr>
        <p:txBody>
          <a:bodyPr/>
          <a:lstStyle/>
          <a:p>
            <a:r>
              <a:rPr lang="es-ES" sz="2400" b="1" smtClean="0">
                <a:solidFill>
                  <a:srgbClr val="000000"/>
                </a:solidFill>
              </a:rPr>
              <a:t>Taller de Creación e Investigación Artística.</a:t>
            </a:r>
            <a:br>
              <a:rPr lang="es-ES" sz="2400" b="1" smtClean="0">
                <a:solidFill>
                  <a:srgbClr val="000000"/>
                </a:solidFill>
              </a:rPr>
            </a:br>
            <a:r>
              <a:rPr lang="es-ES" sz="2400" b="1" smtClean="0">
                <a:solidFill>
                  <a:srgbClr val="000000"/>
                </a:solidFill>
              </a:rPr>
              <a:t> Grado en Educación Primaria.</a:t>
            </a:r>
            <a:endParaRPr lang="es-ES" sz="2400" smtClean="0"/>
          </a:p>
        </p:txBody>
      </p:sp>
      <p:sp>
        <p:nvSpPr>
          <p:cNvPr id="4103" name="9 CuadroTexto"/>
          <p:cNvSpPr txBox="1">
            <a:spLocks noChangeArrowheads="1"/>
          </p:cNvSpPr>
          <p:nvPr/>
        </p:nvSpPr>
        <p:spPr bwMode="auto">
          <a:xfrm>
            <a:off x="1331913" y="4895850"/>
            <a:ext cx="5974713" cy="261610"/>
          </a:xfrm>
          <a:prstGeom prst="rect">
            <a:avLst/>
          </a:prstGeom>
          <a:noFill/>
          <a:ln w="9525">
            <a:noFill/>
            <a:miter lim="800000"/>
            <a:headEnd/>
            <a:tailEnd/>
          </a:ln>
        </p:spPr>
        <p:txBody>
          <a:bodyPr wrap="none">
            <a:spAutoFit/>
          </a:bodyPr>
          <a:lstStyle/>
          <a:p>
            <a:r>
              <a:rPr lang="es-ES" sz="1100" dirty="0"/>
              <a:t>  </a:t>
            </a:r>
            <a:r>
              <a:rPr lang="es-ES" sz="1000" dirty="0" smtClean="0"/>
              <a:t>Imagen: Performance, </a:t>
            </a:r>
            <a:r>
              <a:rPr lang="es-ES" sz="1000" dirty="0"/>
              <a:t>p</a:t>
            </a:r>
            <a:r>
              <a:rPr lang="es-ES" altLang="es-ES" sz="1000" dirty="0" smtClean="0"/>
              <a:t>royecto artístico didáctico dirigido y coordinado por </a:t>
            </a:r>
            <a:r>
              <a:rPr lang="es-ES" sz="1000" dirty="0" smtClean="0"/>
              <a:t>Pilar </a:t>
            </a:r>
            <a:r>
              <a:rPr lang="es-ES" sz="1000" dirty="0"/>
              <a:t>Manuela Soto </a:t>
            </a:r>
            <a:r>
              <a:rPr lang="es-ES" sz="1000" dirty="0" err="1"/>
              <a:t>Solier</a:t>
            </a:r>
            <a:endParaRPr lang="es-ES" sz="1000" dirty="0"/>
          </a:p>
        </p:txBody>
      </p:sp>
      <p:sp>
        <p:nvSpPr>
          <p:cNvPr id="9" name="8 Rectángulo"/>
          <p:cNvSpPr/>
          <p:nvPr/>
        </p:nvSpPr>
        <p:spPr>
          <a:xfrm>
            <a:off x="0" y="5229225"/>
            <a:ext cx="9144000" cy="1368425"/>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chemeClr val="tx1"/>
              </a:solidFill>
            </a:endParaRPr>
          </a:p>
        </p:txBody>
      </p:sp>
      <p:sp>
        <p:nvSpPr>
          <p:cNvPr id="4105" name="12 CuadroTexto"/>
          <p:cNvSpPr txBox="1">
            <a:spLocks noChangeArrowheads="1"/>
          </p:cNvSpPr>
          <p:nvPr/>
        </p:nvSpPr>
        <p:spPr bwMode="auto">
          <a:xfrm>
            <a:off x="2124075" y="5373688"/>
            <a:ext cx="4832350" cy="954087"/>
          </a:xfrm>
          <a:prstGeom prst="rect">
            <a:avLst/>
          </a:prstGeom>
          <a:noFill/>
          <a:ln w="9525">
            <a:noFill/>
            <a:miter lim="800000"/>
            <a:headEnd/>
            <a:tailEnd/>
          </a:ln>
        </p:spPr>
        <p:txBody>
          <a:bodyPr wrap="none">
            <a:spAutoFit/>
          </a:bodyPr>
          <a:lstStyle/>
          <a:p>
            <a:pPr algn="ctr"/>
            <a:r>
              <a:rPr lang="es-ES" sz="1400" b="1"/>
              <a:t>Dra. Pilar Manuela Soto Solier</a:t>
            </a:r>
          </a:p>
          <a:p>
            <a:pPr algn="ctr"/>
            <a:r>
              <a:rPr lang="es-ES" sz="1400" b="1"/>
              <a:t>Dra. Bibiana Soledad Sánchez Arenas</a:t>
            </a:r>
          </a:p>
          <a:p>
            <a:pPr algn="ctr"/>
            <a:r>
              <a:rPr lang="es-ES" sz="1400"/>
              <a:t>Departamento de Expresión Plástica, Musical y Dinámica. </a:t>
            </a:r>
          </a:p>
          <a:p>
            <a:pPr algn="ctr"/>
            <a:r>
              <a:rPr lang="es-ES" sz="1400"/>
              <a:t>Facultad de Educación. Universidad de Murcia. 2016</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4 CuadroTexto"/>
          <p:cNvSpPr txBox="1">
            <a:spLocks noChangeArrowheads="1"/>
          </p:cNvSpPr>
          <p:nvPr/>
        </p:nvSpPr>
        <p:spPr bwMode="auto">
          <a:xfrm>
            <a:off x="611188" y="1196975"/>
            <a:ext cx="7993062" cy="4646613"/>
          </a:xfrm>
          <a:prstGeom prst="rect">
            <a:avLst/>
          </a:prstGeom>
          <a:noFill/>
          <a:ln w="9525">
            <a:noFill/>
            <a:miter lim="800000"/>
            <a:headEnd/>
            <a:tailEnd/>
          </a:ln>
        </p:spPr>
        <p:txBody>
          <a:bodyPr>
            <a:spAutoFit/>
          </a:bodyPr>
          <a:lstStyle/>
          <a:p>
            <a:r>
              <a:rPr lang="es-ES" sz="1400" b="1"/>
              <a:t>         </a:t>
            </a:r>
          </a:p>
          <a:p>
            <a:endParaRPr lang="es-ES" sz="1200" b="1"/>
          </a:p>
          <a:p>
            <a:r>
              <a:rPr lang="es-ES" sz="1200" b="1"/>
              <a:t>               </a:t>
            </a:r>
          </a:p>
          <a:p>
            <a:r>
              <a:rPr lang="es-ES" sz="1200" b="1"/>
              <a:t>            BLOQUE I: EL PROCESO CREATIVO: MEDIOS Y ESTRATEGIAS CREATIVAS PARA PRIMARIA </a:t>
            </a:r>
          </a:p>
          <a:p>
            <a:r>
              <a:rPr lang="es-ES" sz="1200"/>
              <a:t>            </a:t>
            </a:r>
          </a:p>
          <a:p>
            <a:r>
              <a:rPr lang="es-ES" sz="1200" b="1"/>
              <a:t>                  Tema 1. </a:t>
            </a:r>
            <a:r>
              <a:rPr lang="es-ES" sz="1200"/>
              <a:t>Concepto de Creatividad en Educación Primaria</a:t>
            </a:r>
          </a:p>
          <a:p>
            <a:endParaRPr lang="es-ES" sz="1200" b="1"/>
          </a:p>
          <a:p>
            <a:r>
              <a:rPr lang="es-ES" sz="1200" b="1"/>
              <a:t>              </a:t>
            </a:r>
          </a:p>
          <a:p>
            <a:r>
              <a:rPr lang="es-ES" sz="1200" b="1"/>
              <a:t> </a:t>
            </a:r>
          </a:p>
          <a:p>
            <a:r>
              <a:rPr lang="es-ES" sz="1200" b="1"/>
              <a:t>             BLOQUE II: INVESTIGACIÓN Y CREACIÓN PLÁSTICA </a:t>
            </a:r>
          </a:p>
          <a:p>
            <a:endParaRPr lang="es-ES" sz="1200"/>
          </a:p>
          <a:p>
            <a:r>
              <a:rPr lang="es-ES" sz="1200"/>
              <a:t>                  </a:t>
            </a:r>
            <a:r>
              <a:rPr lang="es-ES" sz="1200" b="1"/>
              <a:t>Tema 1. </a:t>
            </a:r>
            <a:r>
              <a:rPr lang="es-ES" sz="1200"/>
              <a:t>Introducción a los materiales y técnicas artísticas de cultura visual desde la prehistoria </a:t>
            </a:r>
          </a:p>
          <a:p>
            <a:r>
              <a:rPr lang="es-ES" sz="1200"/>
              <a:t>                                a la contemporaneidad</a:t>
            </a:r>
            <a:endParaRPr lang="es-ES" sz="1200" b="1"/>
          </a:p>
          <a:p>
            <a:r>
              <a:rPr lang="es-ES" sz="1200" b="1"/>
              <a:t>              </a:t>
            </a:r>
          </a:p>
          <a:p>
            <a:r>
              <a:rPr lang="es-ES" sz="1200" b="1"/>
              <a:t> </a:t>
            </a:r>
          </a:p>
          <a:p>
            <a:r>
              <a:rPr lang="es-ES" sz="1200" b="1"/>
              <a:t>              BLOQUE III: APLICACIONES DIDÁCTICAS DE LA CREACIÓN Y LA INVESTIGACIÓN PLÁSTICA </a:t>
            </a:r>
          </a:p>
          <a:p>
            <a:endParaRPr lang="es-ES" sz="1200"/>
          </a:p>
          <a:p>
            <a:r>
              <a:rPr lang="es-ES" sz="1200" b="1"/>
              <a:t>                 Tema 1</a:t>
            </a:r>
            <a:r>
              <a:rPr lang="es-ES" sz="1200"/>
              <a:t>. Creación e investigación plástica y digital en el currículo de Educación Primaria</a:t>
            </a:r>
          </a:p>
          <a:p>
            <a:r>
              <a:rPr lang="es-ES" sz="1200"/>
              <a:t>           </a:t>
            </a:r>
          </a:p>
          <a:p>
            <a:r>
              <a:rPr lang="es-ES" sz="1200"/>
              <a:t>                 </a:t>
            </a:r>
            <a:r>
              <a:rPr lang="es-ES" sz="1200" b="1"/>
              <a:t>Tema 2. </a:t>
            </a:r>
            <a:r>
              <a:rPr lang="es-ES" sz="1200"/>
              <a:t>Materiales y técnicas artísticas con medios digitales: fotografía, video, Video-performance, </a:t>
            </a:r>
          </a:p>
          <a:p>
            <a:r>
              <a:rPr lang="es-ES" sz="1200"/>
              <a:t>                              net art,  media art, etc.</a:t>
            </a:r>
          </a:p>
          <a:p>
            <a:r>
              <a:rPr lang="es-ES" sz="1200"/>
              <a:t>          </a:t>
            </a:r>
          </a:p>
          <a:p>
            <a:r>
              <a:rPr lang="es-ES" sz="1200"/>
              <a:t>                 </a:t>
            </a:r>
            <a:r>
              <a:rPr lang="es-ES" sz="1200" b="1"/>
              <a:t>Tema 3. </a:t>
            </a:r>
            <a:r>
              <a:rPr lang="es-ES" sz="1200"/>
              <a:t>Proyectos artísticos didácticos en Educación  Primaria</a:t>
            </a:r>
          </a:p>
          <a:p>
            <a:endParaRPr lang="es-ES"/>
          </a:p>
        </p:txBody>
      </p:sp>
      <p:sp>
        <p:nvSpPr>
          <p:cNvPr id="5123" name="5 CuadroTexto"/>
          <p:cNvSpPr txBox="1">
            <a:spLocks noChangeArrowheads="1"/>
          </p:cNvSpPr>
          <p:nvPr/>
        </p:nvSpPr>
        <p:spPr bwMode="auto">
          <a:xfrm>
            <a:off x="684213" y="692150"/>
            <a:ext cx="8135937" cy="369888"/>
          </a:xfrm>
          <a:prstGeom prst="rect">
            <a:avLst/>
          </a:prstGeom>
          <a:solidFill>
            <a:srgbClr val="FFC000"/>
          </a:solidFill>
          <a:ln w="9525">
            <a:noFill/>
            <a:miter lim="800000"/>
            <a:headEnd/>
            <a:tailEnd/>
          </a:ln>
        </p:spPr>
        <p:txBody>
          <a:bodyPr>
            <a:spAutoFit/>
          </a:bodyPr>
          <a:lstStyle/>
          <a:p>
            <a:r>
              <a:rPr lang="es-ES" b="1"/>
              <a:t>Programa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4 CuadroTexto"/>
          <p:cNvSpPr txBox="1">
            <a:spLocks noChangeArrowheads="1"/>
          </p:cNvSpPr>
          <p:nvPr/>
        </p:nvSpPr>
        <p:spPr bwMode="auto">
          <a:xfrm>
            <a:off x="-22225" y="765175"/>
            <a:ext cx="9144000" cy="1477963"/>
          </a:xfrm>
          <a:prstGeom prst="rect">
            <a:avLst/>
          </a:prstGeom>
          <a:solidFill>
            <a:srgbClr val="FFC000"/>
          </a:solidFill>
          <a:ln w="9525">
            <a:solidFill>
              <a:srgbClr val="FFC000"/>
            </a:solidFill>
            <a:miter lim="800000"/>
            <a:headEnd/>
            <a:tailEnd/>
          </a:ln>
        </p:spPr>
        <p:txBody>
          <a:bodyPr>
            <a:spAutoFit/>
          </a:bodyPr>
          <a:lstStyle/>
          <a:p>
            <a:r>
              <a:rPr lang="es-ES" altLang="es-ES" sz="2400" b="1"/>
              <a:t>BLOQUE 1</a:t>
            </a:r>
          </a:p>
          <a:p>
            <a:r>
              <a:rPr lang="es-ES" altLang="es-ES" sz="2400" b="1"/>
              <a:t>EL PROCESO CREATIVO: MEDIOS Y ESTRATEGIAS CREATIVAS PARA PRIMARIA</a:t>
            </a:r>
            <a:endParaRPr lang="es-ES" altLang="es-ES" sz="2400"/>
          </a:p>
          <a:p>
            <a:endParaRPr lang="es-ES" altLang="es-ES" b="1"/>
          </a:p>
        </p:txBody>
      </p:sp>
      <p:sp>
        <p:nvSpPr>
          <p:cNvPr id="5" name="4 CuadroTexto"/>
          <p:cNvSpPr txBox="1"/>
          <p:nvPr/>
        </p:nvSpPr>
        <p:spPr>
          <a:xfrm>
            <a:off x="0" y="6027738"/>
            <a:ext cx="9144000" cy="708025"/>
          </a:xfrm>
          <a:prstGeom prst="rect">
            <a:avLst/>
          </a:prstGeom>
          <a:solidFill>
            <a:srgbClr val="FFDC6D"/>
          </a:solidFill>
        </p:spPr>
        <p:txBody>
          <a:bodyPr>
            <a:spAutoFit/>
          </a:bodyPr>
          <a:lstStyle/>
          <a:p>
            <a:pPr>
              <a:defRPr/>
            </a:pPr>
            <a:r>
              <a:rPr lang="es-ES" sz="1000" b="1" kern="0" dirty="0">
                <a:solidFill>
                  <a:sysClr val="windowText" lastClr="000000"/>
                </a:solidFill>
                <a:latin typeface="Arial" pitchFamily="34" charset="0"/>
                <a:cs typeface="Arial" pitchFamily="34" charset="0"/>
              </a:rPr>
              <a:t>Proyecto de Innovación Docente </a:t>
            </a:r>
            <a:r>
              <a:rPr lang="es-ES" sz="1000" kern="0" dirty="0">
                <a:solidFill>
                  <a:sysClr val="windowText" lastClr="000000"/>
                </a:solidFill>
                <a:latin typeface="Arial" pitchFamily="34" charset="0"/>
                <a:cs typeface="Arial" pitchFamily="34" charset="0"/>
              </a:rPr>
              <a:t>realizado por y Pilar Manuela Soto </a:t>
            </a:r>
            <a:r>
              <a:rPr lang="es-ES" sz="1000" kern="0" dirty="0" err="1">
                <a:solidFill>
                  <a:sysClr val="windowText" lastClr="000000"/>
                </a:solidFill>
                <a:latin typeface="Arial" pitchFamily="34" charset="0"/>
                <a:cs typeface="Arial" pitchFamily="34" charset="0"/>
              </a:rPr>
              <a:t>Solier</a:t>
            </a:r>
            <a:r>
              <a:rPr lang="es-ES" sz="1000" kern="0" dirty="0">
                <a:solidFill>
                  <a:sysClr val="windowText" lastClr="000000"/>
                </a:solidFill>
                <a:latin typeface="Arial" pitchFamily="34" charset="0"/>
                <a:cs typeface="Arial" pitchFamily="34" charset="0"/>
              </a:rPr>
              <a:t> y Bibiana Soledad Sánchez Arenas. </a:t>
            </a:r>
          </a:p>
          <a:p>
            <a:pPr>
              <a:defRPr/>
            </a:pPr>
            <a:endParaRPr lang="es-ES" sz="1000" kern="0" dirty="0">
              <a:solidFill>
                <a:sysClr val="windowText" lastClr="000000"/>
              </a:solidFill>
              <a:latin typeface="Arial" pitchFamily="34" charset="0"/>
              <a:cs typeface="Arial" pitchFamily="34" charset="0"/>
            </a:endParaRPr>
          </a:p>
          <a:p>
            <a:pPr>
              <a:defRPr/>
            </a:pPr>
            <a:r>
              <a:rPr lang="es-ES" sz="1000" kern="0" dirty="0">
                <a:solidFill>
                  <a:sysClr val="windowText" lastClr="000000"/>
                </a:solidFill>
                <a:latin typeface="Arial" pitchFamily="34" charset="0"/>
                <a:cs typeface="Arial" pitchFamily="34" charset="0"/>
              </a:rPr>
              <a:t>Material didáctico digital para las asignaturas de Taller de Creación e Investigación Artística. Grados en Educación Infantil y en Educación Primaria. Facultad de Educación. Universidad de Murcia, 2016. </a:t>
            </a:r>
          </a:p>
        </p:txBody>
      </p:sp>
      <p:sp>
        <p:nvSpPr>
          <p:cNvPr id="6148" name="AutoShape 9" descr="Resultado de imagen de CREATIVIDAD"/>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es-ES"/>
          </a:p>
        </p:txBody>
      </p:sp>
      <p:sp>
        <p:nvSpPr>
          <p:cNvPr id="6149" name="AutoShape 11" descr="Resultado de imagen de CREATIVIDAD"/>
          <p:cNvSpPr>
            <a:spLocks noChangeAspect="1" noChangeArrowheads="1"/>
          </p:cNvSpPr>
          <p:nvPr/>
        </p:nvSpPr>
        <p:spPr bwMode="auto">
          <a:xfrm>
            <a:off x="307975" y="7938"/>
            <a:ext cx="304800" cy="304800"/>
          </a:xfrm>
          <a:prstGeom prst="rect">
            <a:avLst/>
          </a:prstGeom>
          <a:noFill/>
          <a:ln w="9525">
            <a:noFill/>
            <a:miter lim="800000"/>
            <a:headEnd/>
            <a:tailEnd/>
          </a:ln>
        </p:spPr>
        <p:txBody>
          <a:bodyPr/>
          <a:lstStyle/>
          <a:p>
            <a:endParaRPr lang="es-ES"/>
          </a:p>
        </p:txBody>
      </p:sp>
      <p:pic>
        <p:nvPicPr>
          <p:cNvPr id="6150" name="Picture 13" descr="Resultado de imagen de CREATIVIDAD"/>
          <p:cNvPicPr>
            <a:picLocks noChangeAspect="1" noChangeArrowheads="1"/>
          </p:cNvPicPr>
          <p:nvPr/>
        </p:nvPicPr>
        <p:blipFill>
          <a:blip r:embed="rId3" cstate="print"/>
          <a:srcRect/>
          <a:stretch>
            <a:fillRect/>
          </a:stretch>
        </p:blipFill>
        <p:spPr bwMode="auto">
          <a:xfrm>
            <a:off x="2916238" y="2349500"/>
            <a:ext cx="6781800" cy="3333750"/>
          </a:xfrm>
          <a:prstGeom prst="rect">
            <a:avLst/>
          </a:prstGeom>
          <a:noFill/>
          <a:ln w="9525">
            <a:noFill/>
            <a:miter lim="800000"/>
            <a:headEnd/>
            <a:tailEnd/>
          </a:ln>
        </p:spPr>
      </p:pic>
      <p:sp>
        <p:nvSpPr>
          <p:cNvPr id="6151" name="7 CuadroTexto"/>
          <p:cNvSpPr txBox="1">
            <a:spLocks noChangeArrowheads="1"/>
          </p:cNvSpPr>
          <p:nvPr/>
        </p:nvSpPr>
        <p:spPr bwMode="auto">
          <a:xfrm>
            <a:off x="0" y="3836988"/>
            <a:ext cx="6707188" cy="646112"/>
          </a:xfrm>
          <a:prstGeom prst="rect">
            <a:avLst/>
          </a:prstGeom>
          <a:solidFill>
            <a:schemeClr val="bg1"/>
          </a:solidFill>
          <a:ln w="9525">
            <a:noFill/>
            <a:miter lim="800000"/>
            <a:headEnd/>
            <a:tailEnd/>
          </a:ln>
        </p:spPr>
        <p:txBody>
          <a:bodyPr>
            <a:spAutoFit/>
          </a:bodyPr>
          <a:lstStyle/>
          <a:p>
            <a:pPr algn="ctr"/>
            <a:r>
              <a:rPr lang="es-ES" altLang="es-ES" b="1"/>
              <a:t>TEMA 1. </a:t>
            </a:r>
          </a:p>
          <a:p>
            <a:pPr algn="ctr"/>
            <a:r>
              <a:rPr lang="es-ES" altLang="es-ES" b="1"/>
              <a:t>             Concepto de Creatividad en Educación Primaria</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p:cNvPicPr>
            <a:picLocks noChangeAspect="1" noChangeArrowheads="1"/>
          </p:cNvPicPr>
          <p:nvPr/>
        </p:nvPicPr>
        <p:blipFill>
          <a:blip r:embed="rId6" cstate="print"/>
          <a:srcRect/>
          <a:stretch>
            <a:fillRect/>
          </a:stretch>
        </p:blipFill>
        <p:spPr bwMode="auto">
          <a:xfrm>
            <a:off x="2051050" y="58738"/>
            <a:ext cx="2143125" cy="2133600"/>
          </a:xfrm>
          <a:prstGeom prst="rect">
            <a:avLst/>
          </a:prstGeom>
          <a:noFill/>
          <a:ln w="9525">
            <a:noFill/>
            <a:miter lim="800000"/>
            <a:headEnd/>
            <a:tailEnd/>
          </a:ln>
        </p:spPr>
      </p:pic>
      <p:pic>
        <p:nvPicPr>
          <p:cNvPr id="7171" name="Picture 4"/>
          <p:cNvPicPr>
            <a:picLocks noChangeAspect="1" noChangeArrowheads="1"/>
          </p:cNvPicPr>
          <p:nvPr/>
        </p:nvPicPr>
        <p:blipFill>
          <a:blip r:embed="rId7" cstate="print"/>
          <a:srcRect/>
          <a:stretch>
            <a:fillRect/>
          </a:stretch>
        </p:blipFill>
        <p:spPr bwMode="auto">
          <a:xfrm>
            <a:off x="1476375" y="4221163"/>
            <a:ext cx="3995738" cy="2659062"/>
          </a:xfrm>
          <a:prstGeom prst="rect">
            <a:avLst/>
          </a:prstGeom>
          <a:noFill/>
          <a:ln w="9525">
            <a:noFill/>
            <a:miter lim="800000"/>
            <a:headEnd/>
            <a:tailEnd/>
          </a:ln>
        </p:spPr>
      </p:pic>
      <p:pic>
        <p:nvPicPr>
          <p:cNvPr id="7172" name="Picture 6" descr="Resultado de imagen de creatividad"/>
          <p:cNvPicPr>
            <a:picLocks noChangeAspect="1" noChangeArrowheads="1"/>
          </p:cNvPicPr>
          <p:nvPr/>
        </p:nvPicPr>
        <p:blipFill>
          <a:blip r:embed="rId8" cstate="print"/>
          <a:srcRect/>
          <a:stretch>
            <a:fillRect/>
          </a:stretch>
        </p:blipFill>
        <p:spPr bwMode="auto">
          <a:xfrm>
            <a:off x="4643438" y="1035050"/>
            <a:ext cx="2767012" cy="2765425"/>
          </a:xfrm>
          <a:prstGeom prst="rect">
            <a:avLst/>
          </a:prstGeom>
          <a:noFill/>
          <a:ln w="9525">
            <a:noFill/>
            <a:miter lim="800000"/>
            <a:headEnd/>
            <a:tailEnd/>
          </a:ln>
        </p:spPr>
      </p:pic>
      <p:sp>
        <p:nvSpPr>
          <p:cNvPr id="7173" name="AutoShape 8" descr="Resultado de imagen de creatividad"/>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es-ES" altLang="es-ES"/>
          </a:p>
        </p:txBody>
      </p:sp>
      <p:pic>
        <p:nvPicPr>
          <p:cNvPr id="7174" name="Picture 9"/>
          <p:cNvPicPr>
            <a:picLocks noChangeAspect="1" noChangeArrowheads="1"/>
          </p:cNvPicPr>
          <p:nvPr/>
        </p:nvPicPr>
        <p:blipFill>
          <a:blip r:embed="rId9" cstate="print"/>
          <a:srcRect/>
          <a:stretch>
            <a:fillRect/>
          </a:stretch>
        </p:blipFill>
        <p:spPr bwMode="auto">
          <a:xfrm>
            <a:off x="6286500" y="5245100"/>
            <a:ext cx="2857500" cy="1600200"/>
          </a:xfrm>
          <a:prstGeom prst="rect">
            <a:avLst/>
          </a:prstGeom>
          <a:noFill/>
          <a:ln w="9525">
            <a:noFill/>
            <a:miter lim="800000"/>
            <a:headEnd/>
            <a:tailEnd/>
          </a:ln>
        </p:spPr>
      </p:pic>
      <p:pic>
        <p:nvPicPr>
          <p:cNvPr id="11" name="Soni4033.WAV">
            <a:hlinkClick r:id="" action="ppaction://media"/>
          </p:cNvPr>
          <p:cNvPicPr>
            <a:picLocks noRot="1" noChangeAspect="1"/>
          </p:cNvPicPr>
          <p:nvPr>
            <a:wavAudioFile r:embed="rId1" name="Sonido grabado"/>
          </p:nvPr>
        </p:nvPicPr>
        <p:blipFill>
          <a:blip r:embed="rId10" cstate="print"/>
          <a:srcRect/>
          <a:stretch>
            <a:fillRect/>
          </a:stretch>
        </p:blipFill>
        <p:spPr bwMode="auto">
          <a:xfrm>
            <a:off x="1042988" y="981075"/>
            <a:ext cx="649287" cy="647700"/>
          </a:xfrm>
          <a:prstGeom prst="rect">
            <a:avLst/>
          </a:prstGeom>
          <a:noFill/>
          <a:ln w="9525">
            <a:noFill/>
            <a:miter lim="800000"/>
            <a:headEnd/>
            <a:tailEnd/>
          </a:ln>
        </p:spPr>
      </p:pic>
      <p:pic>
        <p:nvPicPr>
          <p:cNvPr id="12" name="Soni4034.WAV">
            <a:hlinkClick r:id="" action="ppaction://media"/>
          </p:cNvPr>
          <p:cNvPicPr>
            <a:picLocks noRot="1" noChangeAspect="1"/>
          </p:cNvPicPr>
          <p:nvPr>
            <a:wavAudioFile r:embed="rId2" name="Sonido grabado"/>
          </p:nvPr>
        </p:nvPicPr>
        <p:blipFill>
          <a:blip r:embed="rId11" cstate="print"/>
          <a:srcRect/>
          <a:stretch>
            <a:fillRect/>
          </a:stretch>
        </p:blipFill>
        <p:spPr bwMode="auto">
          <a:xfrm>
            <a:off x="3663950" y="2565400"/>
            <a:ext cx="720725" cy="719138"/>
          </a:xfrm>
          <a:prstGeom prst="rect">
            <a:avLst/>
          </a:prstGeom>
          <a:noFill/>
          <a:ln w="9525">
            <a:noFill/>
            <a:miter lim="800000"/>
            <a:headEnd/>
            <a:tailEnd/>
          </a:ln>
        </p:spPr>
      </p:pic>
      <p:pic>
        <p:nvPicPr>
          <p:cNvPr id="13" name="Soni4035.WAV">
            <a:hlinkClick r:id="" action="ppaction://media"/>
          </p:cNvPr>
          <p:cNvPicPr>
            <a:picLocks noRot="1" noChangeAspect="1"/>
          </p:cNvPicPr>
          <p:nvPr>
            <a:wavAudioFile r:embed="rId3" name="Sonido grabado"/>
          </p:nvPr>
        </p:nvPicPr>
        <p:blipFill>
          <a:blip r:embed="rId12" cstate="print"/>
          <a:srcRect/>
          <a:stretch>
            <a:fillRect/>
          </a:stretch>
        </p:blipFill>
        <p:spPr bwMode="auto">
          <a:xfrm>
            <a:off x="539750" y="5084763"/>
            <a:ext cx="747713" cy="749300"/>
          </a:xfrm>
          <a:prstGeom prst="rect">
            <a:avLst/>
          </a:prstGeom>
          <a:noFill/>
          <a:ln w="9525">
            <a:noFill/>
            <a:miter lim="800000"/>
            <a:headEnd/>
            <a:tailEnd/>
          </a:ln>
        </p:spPr>
      </p:pic>
      <p:pic>
        <p:nvPicPr>
          <p:cNvPr id="14" name="Soni4036.WAV">
            <a:hlinkClick r:id="" action="ppaction://media"/>
          </p:cNvPr>
          <p:cNvPicPr>
            <a:picLocks noRot="1" noChangeAspect="1"/>
          </p:cNvPicPr>
          <p:nvPr>
            <a:wavAudioFile r:embed="rId4" name="Sonido grabado"/>
          </p:nvPr>
        </p:nvPicPr>
        <p:blipFill>
          <a:blip r:embed="rId13" cstate="print"/>
          <a:srcRect/>
          <a:stretch>
            <a:fillRect/>
          </a:stretch>
        </p:blipFill>
        <p:spPr bwMode="auto">
          <a:xfrm>
            <a:off x="7451725" y="4365625"/>
            <a:ext cx="649288" cy="647700"/>
          </a:xfrm>
          <a:prstGeom prst="rect">
            <a:avLst/>
          </a:prstGeom>
          <a:noFill/>
          <a:ln w="9525">
            <a:noFill/>
            <a:miter lim="800000"/>
            <a:headEnd/>
            <a:tailEnd/>
          </a:ln>
        </p:spPr>
      </p:pic>
      <p:sp>
        <p:nvSpPr>
          <p:cNvPr id="7179" name="15 Marcador de número de diapositiva"/>
          <p:cNvSpPr>
            <a:spLocks noGrp="1"/>
          </p:cNvSpPr>
          <p:nvPr>
            <p:ph type="sldNum" sz="quarter" idx="12"/>
          </p:nvPr>
        </p:nvSpPr>
        <p:spPr>
          <a:noFill/>
          <a:ln>
            <a:miter lim="800000"/>
            <a:headEnd/>
            <a:tailEnd/>
          </a:ln>
        </p:spPr>
        <p:txBody>
          <a:bodyPr/>
          <a:lstStyle/>
          <a:p>
            <a:fld id="{F9822C9D-96A8-458E-9508-76430C92D969}" type="slidenum">
              <a:rPr lang="es-ES" smtClean="0"/>
              <a:pPr/>
              <a:t>6</a:t>
            </a:fld>
            <a:endParaRPr lang="es-ES" smtClean="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4478" fill="hold"/>
                                        <p:tgtEl>
                                          <p:spTgt spid="11"/>
                                        </p:tgtEl>
                                      </p:cBhvr>
                                    </p:cmd>
                                  </p:childTnLst>
                                </p:cTn>
                              </p:par>
                            </p:childTnLst>
                          </p:cTn>
                        </p:par>
                      </p:childTnLst>
                    </p:cTn>
                  </p:par>
                </p:childTnLst>
              </p:cTn>
              <p:nextCondLst>
                <p:cond evt="onClick" delay="0">
                  <p:tgtEl>
                    <p:spTgt spid="11"/>
                  </p:tgtEl>
                </p:cond>
              </p:nextCondLst>
            </p:seq>
            <p:audio>
              <p:cMediaNode vol="80000">
                <p:cTn id="7" fill="hold" display="0">
                  <p:stCondLst>
                    <p:cond delay="indefinite"/>
                  </p:stCondLst>
                  <p:endCondLst>
                    <p:cond evt="onNext" delay="0">
                      <p:tgtEl>
                        <p:sldTgt/>
                      </p:tgtEl>
                    </p:cond>
                    <p:cond evt="onPrev" delay="0">
                      <p:tgtEl>
                        <p:sldTgt/>
                      </p:tgtEl>
                    </p:cond>
                    <p:cond evt="onStopAudio" delay="0">
                      <p:tgtEl>
                        <p:sldTgt/>
                      </p:tgtEl>
                    </p:cond>
                  </p:endCondLst>
                </p:cTn>
                <p:tgtEl>
                  <p:spTgt spid="11"/>
                </p:tgtEl>
              </p:cMediaNode>
            </p:audio>
            <p:seq concurrent="1" nextAc="seek">
              <p:cTn id="8" restart="whenNotActive" fill="hold" evtFilter="cancelBubble" nodeType="interactiveSeq">
                <p:stCondLst>
                  <p:cond evt="onClick" delay="0">
                    <p:tgtEl>
                      <p:spTgt spid="12"/>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 presetClass="mediacall" presetSubtype="0" fill="hold" nodeType="clickEffect">
                                  <p:stCondLst>
                                    <p:cond delay="0"/>
                                  </p:stCondLst>
                                  <p:childTnLst>
                                    <p:cmd type="call" cmd="playFrom(0.0)">
                                      <p:cBhvr>
                                        <p:cTn id="12" dur="5656" fill="hold"/>
                                        <p:tgtEl>
                                          <p:spTgt spid="12"/>
                                        </p:tgtEl>
                                      </p:cBhvr>
                                    </p:cmd>
                                  </p:childTnLst>
                                </p:cTn>
                              </p:par>
                            </p:childTnLst>
                          </p:cTn>
                        </p:par>
                      </p:childTnLst>
                    </p:cTn>
                  </p:par>
                </p:childTnLst>
              </p:cTn>
              <p:nextCondLst>
                <p:cond evt="onClick" delay="0">
                  <p:tgtEl>
                    <p:spTgt spid="12"/>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2"/>
                </p:tgtEl>
              </p:cMediaNode>
            </p:audio>
            <p:seq concurrent="1" nextAc="seek">
              <p:cTn id="14" restart="whenNotActive" fill="hold" evtFilter="cancelBubble" nodeType="interactiveSeq">
                <p:stCondLst>
                  <p:cond evt="onClick" delay="0">
                    <p:tgtEl>
                      <p:spTgt spid="13"/>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1" presetClass="mediacall" presetSubtype="0" fill="hold" nodeType="clickEffect">
                                  <p:stCondLst>
                                    <p:cond delay="0"/>
                                  </p:stCondLst>
                                  <p:childTnLst>
                                    <p:cmd type="call" cmd="playFrom(0.0)">
                                      <p:cBhvr>
                                        <p:cTn id="18" dur="5626" fill="hold"/>
                                        <p:tgtEl>
                                          <p:spTgt spid="13"/>
                                        </p:tgtEl>
                                      </p:cBhvr>
                                    </p:cmd>
                                  </p:childTnLst>
                                </p:cTn>
                              </p:par>
                            </p:childTnLst>
                          </p:cTn>
                        </p:par>
                      </p:childTnLst>
                    </p:cTn>
                  </p:par>
                </p:childTnLst>
              </p:cTn>
              <p:nextCondLst>
                <p:cond evt="onClick" delay="0">
                  <p:tgtEl>
                    <p:spTgt spid="13"/>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3"/>
                </p:tgtEl>
              </p:cMediaNode>
            </p:audio>
            <p:seq concurrent="1" nextAc="seek">
              <p:cTn id="20" restart="whenNotActive" fill="hold" evtFilter="cancelBubble" nodeType="interactiveSeq">
                <p:stCondLst>
                  <p:cond evt="onClick" delay="0">
                    <p:tgtEl>
                      <p:spTgt spid="14"/>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 presetClass="mediacall" presetSubtype="0" fill="hold" nodeType="clickEffect">
                                  <p:stCondLst>
                                    <p:cond delay="0"/>
                                  </p:stCondLst>
                                  <p:childTnLst>
                                    <p:cmd type="call" cmd="playFrom(0.0)">
                                      <p:cBhvr>
                                        <p:cTn id="24" dur="5961" fill="hold"/>
                                        <p:tgtEl>
                                          <p:spTgt spid="14"/>
                                        </p:tgtEl>
                                      </p:cBhvr>
                                    </p:cmd>
                                  </p:childTnLst>
                                </p:cTn>
                              </p:par>
                            </p:childTnLst>
                          </p:cTn>
                        </p:par>
                      </p:childTnLst>
                    </p:cTn>
                  </p:par>
                </p:childTnLst>
              </p:cTn>
              <p:nextCondLst>
                <p:cond evt="onClick" delay="0">
                  <p:tgtEl>
                    <p:spTgt spid="14"/>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1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714375"/>
          </a:xfrm>
          <a:prstGeom prst="rect">
            <a:avLst/>
          </a:prstGeom>
          <a:solidFill>
            <a:srgbClr val="FFC000"/>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ln w="3175">
                <a:solidFill>
                  <a:schemeClr val="tx1"/>
                </a:solidFill>
              </a:ln>
            </a:endParaRPr>
          </a:p>
        </p:txBody>
      </p:sp>
      <p:sp>
        <p:nvSpPr>
          <p:cNvPr id="8195" name="1 CuadroTexto"/>
          <p:cNvSpPr txBox="1">
            <a:spLocks noChangeArrowheads="1"/>
          </p:cNvSpPr>
          <p:nvPr/>
        </p:nvSpPr>
        <p:spPr bwMode="auto">
          <a:xfrm>
            <a:off x="323850" y="908050"/>
            <a:ext cx="8693150" cy="708025"/>
          </a:xfrm>
          <a:prstGeom prst="rect">
            <a:avLst/>
          </a:prstGeom>
          <a:noFill/>
          <a:ln w="9525">
            <a:noFill/>
            <a:miter lim="800000"/>
            <a:headEnd/>
            <a:tailEnd/>
          </a:ln>
        </p:spPr>
        <p:txBody>
          <a:bodyPr wrap="none">
            <a:spAutoFit/>
          </a:bodyPr>
          <a:lstStyle/>
          <a:p>
            <a:r>
              <a:rPr lang="es-ES" altLang="es-ES" sz="2000" b="1" u="sng"/>
              <a:t>GRECIA CLÁSICA</a:t>
            </a:r>
            <a:r>
              <a:rPr lang="es-ES" altLang="es-ES" sz="2000"/>
              <a:t> no existía el concepto de "creatividad", el arte era:</a:t>
            </a:r>
          </a:p>
          <a:p>
            <a:r>
              <a:rPr lang="es-ES" altLang="es-ES" sz="2000"/>
              <a:t> la destreza para realizar una determinada cosa en base a unos preceptos</a:t>
            </a:r>
            <a:r>
              <a:rPr lang="es-ES" altLang="es-ES"/>
              <a:t>.</a:t>
            </a:r>
          </a:p>
        </p:txBody>
      </p:sp>
      <p:sp>
        <p:nvSpPr>
          <p:cNvPr id="8196" name="2 CuadroTexto"/>
          <p:cNvSpPr txBox="1">
            <a:spLocks noChangeArrowheads="1"/>
          </p:cNvSpPr>
          <p:nvPr/>
        </p:nvSpPr>
        <p:spPr bwMode="auto">
          <a:xfrm>
            <a:off x="1579563" y="300038"/>
            <a:ext cx="6199187" cy="369887"/>
          </a:xfrm>
          <a:prstGeom prst="rect">
            <a:avLst/>
          </a:prstGeom>
          <a:noFill/>
          <a:ln w="9525">
            <a:noFill/>
            <a:miter lim="800000"/>
            <a:headEnd/>
            <a:tailEnd/>
          </a:ln>
        </p:spPr>
        <p:txBody>
          <a:bodyPr wrap="none">
            <a:spAutoFit/>
          </a:bodyPr>
          <a:lstStyle/>
          <a:p>
            <a:r>
              <a:rPr lang="es-ES" altLang="es-ES" b="1"/>
              <a:t>ANTECEDENTES DEL CONCEPTO DE “CREATIVIDAD”</a:t>
            </a:r>
          </a:p>
        </p:txBody>
      </p:sp>
      <p:sp>
        <p:nvSpPr>
          <p:cNvPr id="8197" name="4 CuadroTexto"/>
          <p:cNvSpPr txBox="1">
            <a:spLocks noChangeArrowheads="1"/>
          </p:cNvSpPr>
          <p:nvPr/>
        </p:nvSpPr>
        <p:spPr bwMode="auto">
          <a:xfrm>
            <a:off x="1766888" y="2532063"/>
            <a:ext cx="1698625" cy="369887"/>
          </a:xfrm>
          <a:prstGeom prst="rect">
            <a:avLst/>
          </a:prstGeom>
          <a:noFill/>
          <a:ln w="9525">
            <a:noFill/>
            <a:miter lim="800000"/>
            <a:headEnd/>
            <a:tailEnd/>
          </a:ln>
        </p:spPr>
        <p:txBody>
          <a:bodyPr wrap="none">
            <a:spAutoFit/>
          </a:bodyPr>
          <a:lstStyle/>
          <a:p>
            <a:r>
              <a:rPr lang="es-ES" altLang="es-ES"/>
              <a:t>IDEA-CANON </a:t>
            </a:r>
          </a:p>
        </p:txBody>
      </p:sp>
      <p:sp>
        <p:nvSpPr>
          <p:cNvPr id="8198" name="5 CuadroTexto"/>
          <p:cNvSpPr txBox="1">
            <a:spLocks noChangeArrowheads="1"/>
          </p:cNvSpPr>
          <p:nvPr/>
        </p:nvSpPr>
        <p:spPr bwMode="auto">
          <a:xfrm>
            <a:off x="214313" y="4149725"/>
            <a:ext cx="8929687" cy="708025"/>
          </a:xfrm>
          <a:prstGeom prst="rect">
            <a:avLst/>
          </a:prstGeom>
          <a:noFill/>
          <a:ln w="9525">
            <a:noFill/>
            <a:miter lim="800000"/>
            <a:headEnd/>
            <a:tailEnd/>
          </a:ln>
        </p:spPr>
        <p:txBody>
          <a:bodyPr>
            <a:spAutoFit/>
          </a:bodyPr>
          <a:lstStyle/>
          <a:p>
            <a:r>
              <a:rPr lang="es-ES" altLang="es-ES" sz="2000" b="1" u="sng"/>
              <a:t>EDAD MEDIA</a:t>
            </a:r>
            <a:r>
              <a:rPr lang="es-ES" altLang="es-ES" sz="2000" b="1"/>
              <a:t>   </a:t>
            </a:r>
            <a:r>
              <a:rPr lang="es-ES" altLang="es-ES" sz="2000"/>
              <a:t>el  único creador era Dios. Se utilizaba la “fantasía” para la representación de monstruos y demonios.</a:t>
            </a:r>
          </a:p>
        </p:txBody>
      </p:sp>
      <p:pic>
        <p:nvPicPr>
          <p:cNvPr id="8199" name="1 Imagen"/>
          <p:cNvPicPr>
            <a:picLocks noChangeAspect="1"/>
          </p:cNvPicPr>
          <p:nvPr/>
        </p:nvPicPr>
        <p:blipFill>
          <a:blip r:embed="rId2" cstate="print"/>
          <a:srcRect/>
          <a:stretch>
            <a:fillRect/>
          </a:stretch>
        </p:blipFill>
        <p:spPr bwMode="auto">
          <a:xfrm>
            <a:off x="357188" y="1849438"/>
            <a:ext cx="1365250" cy="1808162"/>
          </a:xfrm>
          <a:prstGeom prst="rect">
            <a:avLst/>
          </a:prstGeom>
          <a:noFill/>
          <a:ln w="9525">
            <a:noFill/>
            <a:miter lim="800000"/>
            <a:headEnd/>
            <a:tailEnd/>
          </a:ln>
        </p:spPr>
      </p:pic>
      <p:sp>
        <p:nvSpPr>
          <p:cNvPr id="8200" name="4 CuadroTexto"/>
          <p:cNvSpPr txBox="1">
            <a:spLocks noChangeArrowheads="1"/>
          </p:cNvSpPr>
          <p:nvPr/>
        </p:nvSpPr>
        <p:spPr bwMode="auto">
          <a:xfrm>
            <a:off x="4572000" y="3430588"/>
            <a:ext cx="1320800" cy="461962"/>
          </a:xfrm>
          <a:prstGeom prst="rect">
            <a:avLst/>
          </a:prstGeom>
          <a:noFill/>
          <a:ln w="9525">
            <a:noFill/>
            <a:miter lim="800000"/>
            <a:headEnd/>
            <a:tailEnd/>
          </a:ln>
        </p:spPr>
        <p:txBody>
          <a:bodyPr wrap="none">
            <a:spAutoFit/>
          </a:bodyPr>
          <a:lstStyle/>
          <a:p>
            <a:r>
              <a:rPr lang="es-ES" altLang="es-ES" sz="1200"/>
              <a:t>INSPIRACIÓN</a:t>
            </a:r>
          </a:p>
          <a:p>
            <a:r>
              <a:rPr lang="es-ES" altLang="es-ES" sz="1200"/>
              <a:t>DE LAS MUSAS</a:t>
            </a:r>
          </a:p>
        </p:txBody>
      </p:sp>
      <p:pic>
        <p:nvPicPr>
          <p:cNvPr id="8201" name="2 Imagen"/>
          <p:cNvPicPr>
            <a:picLocks noChangeAspect="1"/>
          </p:cNvPicPr>
          <p:nvPr/>
        </p:nvPicPr>
        <p:blipFill>
          <a:blip r:embed="rId3" cstate="print"/>
          <a:srcRect l="22211" r="20490"/>
          <a:stretch>
            <a:fillRect/>
          </a:stretch>
        </p:blipFill>
        <p:spPr bwMode="auto">
          <a:xfrm>
            <a:off x="3465513" y="1849438"/>
            <a:ext cx="1114425" cy="2074862"/>
          </a:xfrm>
          <a:prstGeom prst="rect">
            <a:avLst/>
          </a:prstGeom>
          <a:noFill/>
          <a:ln w="9525">
            <a:noFill/>
            <a:miter lim="800000"/>
            <a:headEnd/>
            <a:tailEnd/>
          </a:ln>
        </p:spPr>
      </p:pic>
      <p:sp>
        <p:nvSpPr>
          <p:cNvPr id="5" name="4 Flecha derecha"/>
          <p:cNvSpPr/>
          <p:nvPr/>
        </p:nvSpPr>
        <p:spPr>
          <a:xfrm>
            <a:off x="4838700" y="2671763"/>
            <a:ext cx="812800" cy="44450"/>
          </a:xfrm>
          <a:prstGeom prst="rightArrow">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8203" name="5 Imagen"/>
          <p:cNvPicPr>
            <a:picLocks noChangeAspect="1"/>
          </p:cNvPicPr>
          <p:nvPr/>
        </p:nvPicPr>
        <p:blipFill>
          <a:blip r:embed="rId4" cstate="print"/>
          <a:srcRect/>
          <a:stretch>
            <a:fillRect/>
          </a:stretch>
        </p:blipFill>
        <p:spPr bwMode="auto">
          <a:xfrm>
            <a:off x="6227763" y="1849438"/>
            <a:ext cx="2430462" cy="1770062"/>
          </a:xfrm>
          <a:prstGeom prst="rect">
            <a:avLst/>
          </a:prstGeom>
          <a:noFill/>
          <a:ln w="9525">
            <a:noFill/>
            <a:miter lim="800000"/>
            <a:headEnd/>
            <a:tailEnd/>
          </a:ln>
        </p:spPr>
      </p:pic>
      <p:pic>
        <p:nvPicPr>
          <p:cNvPr id="8204" name="6 Imagen"/>
          <p:cNvPicPr>
            <a:picLocks noChangeAspect="1"/>
          </p:cNvPicPr>
          <p:nvPr/>
        </p:nvPicPr>
        <p:blipFill>
          <a:blip r:embed="rId5" cstate="print"/>
          <a:srcRect/>
          <a:stretch>
            <a:fillRect/>
          </a:stretch>
        </p:blipFill>
        <p:spPr bwMode="auto">
          <a:xfrm>
            <a:off x="327025" y="4857750"/>
            <a:ext cx="1633538" cy="1630363"/>
          </a:xfrm>
          <a:prstGeom prst="rect">
            <a:avLst/>
          </a:prstGeom>
          <a:noFill/>
          <a:ln w="9525">
            <a:noFill/>
            <a:miter lim="800000"/>
            <a:headEnd/>
            <a:tailEnd/>
          </a:ln>
        </p:spPr>
      </p:pic>
      <p:sp>
        <p:nvSpPr>
          <p:cNvPr id="14" name="13 Flecha derecha"/>
          <p:cNvSpPr/>
          <p:nvPr/>
        </p:nvSpPr>
        <p:spPr>
          <a:xfrm>
            <a:off x="5156200" y="5788025"/>
            <a:ext cx="812800" cy="46038"/>
          </a:xfrm>
          <a:prstGeom prst="right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5" name="14 Flecha derecha"/>
          <p:cNvSpPr/>
          <p:nvPr/>
        </p:nvSpPr>
        <p:spPr>
          <a:xfrm>
            <a:off x="2198688" y="5830888"/>
            <a:ext cx="812800" cy="46037"/>
          </a:xfrm>
          <a:prstGeom prst="rightArrow">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8207" name="7 Imagen"/>
          <p:cNvPicPr>
            <a:picLocks noChangeAspect="1"/>
          </p:cNvPicPr>
          <p:nvPr/>
        </p:nvPicPr>
        <p:blipFill>
          <a:blip r:embed="rId6" cstate="print"/>
          <a:srcRect/>
          <a:stretch>
            <a:fillRect/>
          </a:stretch>
        </p:blipFill>
        <p:spPr bwMode="auto">
          <a:xfrm>
            <a:off x="3640138" y="5097463"/>
            <a:ext cx="1198562" cy="1352550"/>
          </a:xfrm>
          <a:prstGeom prst="rect">
            <a:avLst/>
          </a:prstGeom>
          <a:noFill/>
          <a:ln w="9525">
            <a:noFill/>
            <a:miter lim="800000"/>
            <a:headEnd/>
            <a:tailEnd/>
          </a:ln>
        </p:spPr>
      </p:pic>
      <p:pic>
        <p:nvPicPr>
          <p:cNvPr id="8208" name="9 Imagen"/>
          <p:cNvPicPr>
            <a:picLocks noChangeAspect="1"/>
          </p:cNvPicPr>
          <p:nvPr/>
        </p:nvPicPr>
        <p:blipFill>
          <a:blip r:embed="rId7" cstate="print"/>
          <a:srcRect/>
          <a:stretch>
            <a:fillRect/>
          </a:stretch>
        </p:blipFill>
        <p:spPr bwMode="auto">
          <a:xfrm>
            <a:off x="6227763" y="5029200"/>
            <a:ext cx="2160587" cy="1450975"/>
          </a:xfrm>
          <a:prstGeom prst="rect">
            <a:avLst/>
          </a:prstGeom>
          <a:noFill/>
          <a:ln w="9525">
            <a:noFill/>
            <a:miter lim="800000"/>
            <a:headEnd/>
            <a:tailEnd/>
          </a:ln>
        </p:spPr>
      </p:pic>
      <p:sp>
        <p:nvSpPr>
          <p:cNvPr id="8209" name="10 CuadroTexto"/>
          <p:cNvSpPr txBox="1">
            <a:spLocks noChangeArrowheads="1"/>
          </p:cNvSpPr>
          <p:nvPr/>
        </p:nvSpPr>
        <p:spPr bwMode="auto">
          <a:xfrm>
            <a:off x="6242050" y="3713163"/>
            <a:ext cx="2112963" cy="246062"/>
          </a:xfrm>
          <a:prstGeom prst="rect">
            <a:avLst/>
          </a:prstGeom>
          <a:noFill/>
          <a:ln w="9525">
            <a:noFill/>
            <a:miter lim="800000"/>
            <a:headEnd/>
            <a:tailEnd/>
          </a:ln>
        </p:spPr>
        <p:txBody>
          <a:bodyPr wrap="none">
            <a:spAutoFit/>
          </a:bodyPr>
          <a:lstStyle/>
          <a:p>
            <a:r>
              <a:rPr lang="es-ES" altLang="es-ES" sz="1000"/>
              <a:t>Fig. 3: </a:t>
            </a:r>
            <a:r>
              <a:rPr lang="es-ES" altLang="es-ES" sz="1000" i="1"/>
              <a:t>Discóbolo</a:t>
            </a:r>
            <a:r>
              <a:rPr lang="es-ES" altLang="es-ES" sz="1000"/>
              <a:t>. Mirón, 455 a. C.</a:t>
            </a:r>
          </a:p>
        </p:txBody>
      </p:sp>
      <p:sp>
        <p:nvSpPr>
          <p:cNvPr id="8210" name="11 CuadroTexto"/>
          <p:cNvSpPr txBox="1">
            <a:spLocks noChangeArrowheads="1"/>
          </p:cNvSpPr>
          <p:nvPr/>
        </p:nvSpPr>
        <p:spPr bwMode="auto">
          <a:xfrm>
            <a:off x="323850" y="3713163"/>
            <a:ext cx="935038" cy="246062"/>
          </a:xfrm>
          <a:prstGeom prst="rect">
            <a:avLst/>
          </a:prstGeom>
          <a:noFill/>
          <a:ln w="9525">
            <a:noFill/>
            <a:miter lim="800000"/>
            <a:headEnd/>
            <a:tailEnd/>
          </a:ln>
        </p:spPr>
        <p:txBody>
          <a:bodyPr wrap="none">
            <a:spAutoFit/>
          </a:bodyPr>
          <a:lstStyle/>
          <a:p>
            <a:r>
              <a:rPr lang="es-ES" altLang="es-ES" sz="1000"/>
              <a:t>Fig. 1: Platón</a:t>
            </a:r>
          </a:p>
        </p:txBody>
      </p:sp>
      <p:sp>
        <p:nvSpPr>
          <p:cNvPr id="8211" name="12 CuadroTexto"/>
          <p:cNvSpPr txBox="1">
            <a:spLocks noChangeArrowheads="1"/>
          </p:cNvSpPr>
          <p:nvPr/>
        </p:nvSpPr>
        <p:spPr bwMode="auto">
          <a:xfrm>
            <a:off x="385763" y="6450013"/>
            <a:ext cx="1233487" cy="246062"/>
          </a:xfrm>
          <a:prstGeom prst="rect">
            <a:avLst/>
          </a:prstGeom>
          <a:noFill/>
          <a:ln w="9525">
            <a:noFill/>
            <a:miter lim="800000"/>
            <a:headEnd/>
            <a:tailEnd/>
          </a:ln>
        </p:spPr>
        <p:txBody>
          <a:bodyPr wrap="none">
            <a:spAutoFit/>
          </a:bodyPr>
          <a:lstStyle/>
          <a:p>
            <a:r>
              <a:rPr lang="es-ES" altLang="es-ES" sz="1000"/>
              <a:t>Fig. 4: Pantocrator</a:t>
            </a:r>
          </a:p>
        </p:txBody>
      </p:sp>
      <p:sp>
        <p:nvSpPr>
          <p:cNvPr id="8212" name="15 CuadroTexto"/>
          <p:cNvSpPr txBox="1">
            <a:spLocks noChangeArrowheads="1"/>
          </p:cNvSpPr>
          <p:nvPr/>
        </p:nvSpPr>
        <p:spPr bwMode="auto">
          <a:xfrm>
            <a:off x="6227763" y="6470650"/>
            <a:ext cx="1562100" cy="246063"/>
          </a:xfrm>
          <a:prstGeom prst="rect">
            <a:avLst/>
          </a:prstGeom>
          <a:noFill/>
          <a:ln w="9525">
            <a:noFill/>
            <a:miter lim="800000"/>
            <a:headEnd/>
            <a:tailEnd/>
          </a:ln>
        </p:spPr>
        <p:txBody>
          <a:bodyPr wrap="none">
            <a:spAutoFit/>
          </a:bodyPr>
          <a:lstStyle/>
          <a:p>
            <a:r>
              <a:rPr lang="es-ES" altLang="es-ES" sz="1000"/>
              <a:t>Fig. 5: Relieve románico</a:t>
            </a:r>
          </a:p>
        </p:txBody>
      </p:sp>
      <p:sp>
        <p:nvSpPr>
          <p:cNvPr id="8213" name="1 CuadroTexto"/>
          <p:cNvSpPr txBox="1">
            <a:spLocks noChangeArrowheads="1"/>
          </p:cNvSpPr>
          <p:nvPr/>
        </p:nvSpPr>
        <p:spPr bwMode="auto">
          <a:xfrm>
            <a:off x="2198688" y="3497263"/>
            <a:ext cx="1133475" cy="400050"/>
          </a:xfrm>
          <a:prstGeom prst="rect">
            <a:avLst/>
          </a:prstGeom>
          <a:noFill/>
          <a:ln w="9525">
            <a:noFill/>
            <a:miter lim="800000"/>
            <a:headEnd/>
            <a:tailEnd/>
          </a:ln>
        </p:spPr>
        <p:txBody>
          <a:bodyPr wrap="none">
            <a:spAutoFit/>
          </a:bodyPr>
          <a:lstStyle/>
          <a:p>
            <a:r>
              <a:rPr lang="es-ES" altLang="es-ES" sz="1000"/>
              <a:t>Fig. 2: </a:t>
            </a:r>
            <a:r>
              <a:rPr lang="es-ES" altLang="es-ES" sz="1000" i="1"/>
              <a:t>La musa. </a:t>
            </a:r>
          </a:p>
          <a:p>
            <a:r>
              <a:rPr lang="es-ES" altLang="es-ES" sz="1000" i="1"/>
              <a:t>Gustave Moreau</a:t>
            </a:r>
          </a:p>
        </p:txBody>
      </p:sp>
      <p:sp>
        <p:nvSpPr>
          <p:cNvPr id="8214" name="22 Marcador de número de diapositiva"/>
          <p:cNvSpPr>
            <a:spLocks noGrp="1"/>
          </p:cNvSpPr>
          <p:nvPr>
            <p:ph type="sldNum" sz="quarter" idx="12"/>
          </p:nvPr>
        </p:nvSpPr>
        <p:spPr>
          <a:noFill/>
          <a:ln>
            <a:miter lim="800000"/>
            <a:headEnd/>
            <a:tailEnd/>
          </a:ln>
        </p:spPr>
        <p:txBody>
          <a:bodyPr/>
          <a:lstStyle/>
          <a:p>
            <a:fld id="{52EB4921-CCED-4426-82C9-D4F93E4B9616}" type="slidenum">
              <a:rPr lang="es-ES" smtClean="0"/>
              <a:pPr/>
              <a:t>7</a:t>
            </a:fld>
            <a:endParaRPr lang="es-ES"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6 CuadroTexto"/>
          <p:cNvSpPr txBox="1">
            <a:spLocks noChangeArrowheads="1"/>
          </p:cNvSpPr>
          <p:nvPr/>
        </p:nvSpPr>
        <p:spPr bwMode="auto">
          <a:xfrm>
            <a:off x="0" y="260350"/>
            <a:ext cx="9144000" cy="1016000"/>
          </a:xfrm>
          <a:prstGeom prst="rect">
            <a:avLst/>
          </a:prstGeom>
          <a:noFill/>
          <a:ln w="9525">
            <a:noFill/>
            <a:miter lim="800000"/>
            <a:headEnd/>
            <a:tailEnd/>
          </a:ln>
        </p:spPr>
        <p:txBody>
          <a:bodyPr>
            <a:spAutoFit/>
          </a:bodyPr>
          <a:lstStyle/>
          <a:p>
            <a:r>
              <a:rPr lang="es-ES" altLang="es-ES" sz="2000" b="1" u="sng"/>
              <a:t>RENACIMIENTO</a:t>
            </a:r>
            <a:r>
              <a:rPr lang="es-ES" altLang="es-ES" sz="2000"/>
              <a:t> se utilizaba el concepto de "invención". Aparece el concepto de “</a:t>
            </a:r>
            <a:r>
              <a:rPr lang="es-ES" altLang="es-ES" sz="2000" b="1"/>
              <a:t>genio” </a:t>
            </a:r>
            <a:r>
              <a:rPr lang="es-ES" altLang="es-ES" sz="2000"/>
              <a:t>y es considerado un “</a:t>
            </a:r>
            <a:r>
              <a:rPr lang="es-ES" altLang="es-ES" sz="2000" b="1"/>
              <a:t>don divino.” </a:t>
            </a:r>
            <a:r>
              <a:rPr lang="es-ES" altLang="es-ES" sz="2000"/>
              <a:t>Empieza la separación entre las artes liberales (Bellas artes) y las artes aplicadas (artesanía). </a:t>
            </a:r>
          </a:p>
        </p:txBody>
      </p:sp>
      <p:pic>
        <p:nvPicPr>
          <p:cNvPr id="9219" name="2 Imagen"/>
          <p:cNvPicPr>
            <a:picLocks noChangeAspect="1"/>
          </p:cNvPicPr>
          <p:nvPr/>
        </p:nvPicPr>
        <p:blipFill>
          <a:blip r:embed="rId2" cstate="print"/>
          <a:srcRect/>
          <a:stretch>
            <a:fillRect/>
          </a:stretch>
        </p:blipFill>
        <p:spPr bwMode="auto">
          <a:xfrm>
            <a:off x="311150" y="1281113"/>
            <a:ext cx="1320800" cy="1808162"/>
          </a:xfrm>
          <a:prstGeom prst="rect">
            <a:avLst/>
          </a:prstGeom>
          <a:noFill/>
          <a:ln w="9525">
            <a:noFill/>
            <a:miter lim="800000"/>
            <a:headEnd/>
            <a:tailEnd/>
          </a:ln>
        </p:spPr>
      </p:pic>
      <p:sp>
        <p:nvSpPr>
          <p:cNvPr id="9220" name="3 CuadroTexto"/>
          <p:cNvSpPr txBox="1">
            <a:spLocks noChangeArrowheads="1"/>
          </p:cNvSpPr>
          <p:nvPr/>
        </p:nvSpPr>
        <p:spPr bwMode="auto">
          <a:xfrm>
            <a:off x="249238" y="3076575"/>
            <a:ext cx="2159000" cy="400050"/>
          </a:xfrm>
          <a:prstGeom prst="rect">
            <a:avLst/>
          </a:prstGeom>
          <a:noFill/>
          <a:ln w="9525">
            <a:noFill/>
            <a:miter lim="800000"/>
            <a:headEnd/>
            <a:tailEnd/>
          </a:ln>
        </p:spPr>
        <p:txBody>
          <a:bodyPr>
            <a:spAutoFit/>
          </a:bodyPr>
          <a:lstStyle/>
          <a:p>
            <a:r>
              <a:rPr lang="es-ES" altLang="es-ES" sz="1000"/>
              <a:t>Fig. 6: El hombre de Vitrubio</a:t>
            </a:r>
          </a:p>
          <a:p>
            <a:r>
              <a:rPr lang="es-ES" altLang="es-ES" sz="1000"/>
              <a:t>Leonardo da Vinci.</a:t>
            </a:r>
          </a:p>
        </p:txBody>
      </p:sp>
      <p:pic>
        <p:nvPicPr>
          <p:cNvPr id="9221" name="4 Imagen"/>
          <p:cNvPicPr>
            <a:picLocks noChangeAspect="1"/>
          </p:cNvPicPr>
          <p:nvPr/>
        </p:nvPicPr>
        <p:blipFill>
          <a:blip r:embed="rId3" cstate="print"/>
          <a:srcRect/>
          <a:stretch>
            <a:fillRect/>
          </a:stretch>
        </p:blipFill>
        <p:spPr bwMode="auto">
          <a:xfrm>
            <a:off x="5440363" y="1281113"/>
            <a:ext cx="2981325" cy="1533525"/>
          </a:xfrm>
          <a:prstGeom prst="rect">
            <a:avLst/>
          </a:prstGeom>
          <a:noFill/>
          <a:ln w="9525">
            <a:noFill/>
            <a:miter lim="800000"/>
            <a:headEnd/>
            <a:tailEnd/>
          </a:ln>
        </p:spPr>
      </p:pic>
      <p:sp>
        <p:nvSpPr>
          <p:cNvPr id="9222" name="1 CuadroTexto"/>
          <p:cNvSpPr txBox="1">
            <a:spLocks noChangeArrowheads="1"/>
          </p:cNvSpPr>
          <p:nvPr/>
        </p:nvSpPr>
        <p:spPr bwMode="auto">
          <a:xfrm>
            <a:off x="2630488" y="1997075"/>
            <a:ext cx="2184400" cy="646113"/>
          </a:xfrm>
          <a:prstGeom prst="rect">
            <a:avLst/>
          </a:prstGeom>
          <a:noFill/>
          <a:ln w="9525">
            <a:noFill/>
            <a:miter lim="800000"/>
            <a:headEnd/>
            <a:tailEnd/>
          </a:ln>
        </p:spPr>
        <p:txBody>
          <a:bodyPr wrap="none">
            <a:spAutoFit/>
          </a:bodyPr>
          <a:lstStyle/>
          <a:p>
            <a:r>
              <a:rPr lang="es-ES" altLang="es-ES" b="1"/>
              <a:t>“la genialidad </a:t>
            </a:r>
          </a:p>
          <a:p>
            <a:r>
              <a:rPr lang="es-ES" altLang="es-ES" b="1"/>
              <a:t>Como don divino”</a:t>
            </a:r>
            <a:endParaRPr lang="es-ES" altLang="es-ES"/>
          </a:p>
        </p:txBody>
      </p:sp>
      <p:sp>
        <p:nvSpPr>
          <p:cNvPr id="7" name="6 Flecha derecha"/>
          <p:cNvSpPr/>
          <p:nvPr/>
        </p:nvSpPr>
        <p:spPr>
          <a:xfrm>
            <a:off x="1800225" y="2184400"/>
            <a:ext cx="812800" cy="44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Flecha derecha"/>
          <p:cNvSpPr/>
          <p:nvPr/>
        </p:nvSpPr>
        <p:spPr>
          <a:xfrm>
            <a:off x="4465638" y="2181225"/>
            <a:ext cx="812800" cy="44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225" name="2 Rectángulo"/>
          <p:cNvSpPr>
            <a:spLocks noChangeArrowheads="1"/>
          </p:cNvSpPr>
          <p:nvPr/>
        </p:nvSpPr>
        <p:spPr bwMode="auto">
          <a:xfrm>
            <a:off x="5468938" y="2814638"/>
            <a:ext cx="2908300" cy="400050"/>
          </a:xfrm>
          <a:prstGeom prst="rect">
            <a:avLst/>
          </a:prstGeom>
          <a:noFill/>
          <a:ln w="9525">
            <a:noFill/>
            <a:miter lim="800000"/>
            <a:headEnd/>
            <a:tailEnd/>
          </a:ln>
        </p:spPr>
        <p:txBody>
          <a:bodyPr>
            <a:spAutoFit/>
          </a:bodyPr>
          <a:lstStyle/>
          <a:p>
            <a:r>
              <a:rPr lang="es-ES" altLang="es-ES" sz="1000">
                <a:solidFill>
                  <a:srgbClr val="000000"/>
                </a:solidFill>
              </a:rPr>
              <a:t>Fig. 7: </a:t>
            </a:r>
            <a:r>
              <a:rPr lang="es-ES" altLang="es-ES" sz="1000" i="1">
                <a:solidFill>
                  <a:srgbClr val="000000"/>
                </a:solidFill>
              </a:rPr>
              <a:t>La creación de Adán. </a:t>
            </a:r>
            <a:r>
              <a:rPr lang="es-ES" altLang="es-ES" sz="1000">
                <a:solidFill>
                  <a:srgbClr val="000000"/>
                </a:solidFill>
              </a:rPr>
              <a:t>Miguel Ángel. Capilla Sixtina.</a:t>
            </a:r>
          </a:p>
        </p:txBody>
      </p:sp>
      <p:sp>
        <p:nvSpPr>
          <p:cNvPr id="9226" name="7 CuadroTexto"/>
          <p:cNvSpPr txBox="1">
            <a:spLocks noChangeArrowheads="1"/>
          </p:cNvSpPr>
          <p:nvPr/>
        </p:nvSpPr>
        <p:spPr bwMode="auto">
          <a:xfrm>
            <a:off x="0" y="3429000"/>
            <a:ext cx="1550988" cy="400050"/>
          </a:xfrm>
          <a:prstGeom prst="rect">
            <a:avLst/>
          </a:prstGeom>
          <a:noFill/>
          <a:ln w="9525">
            <a:noFill/>
            <a:miter lim="800000"/>
            <a:headEnd/>
            <a:tailEnd/>
          </a:ln>
        </p:spPr>
        <p:txBody>
          <a:bodyPr wrap="none">
            <a:spAutoFit/>
          </a:bodyPr>
          <a:lstStyle/>
          <a:p>
            <a:r>
              <a:rPr lang="es-ES" altLang="es-ES" sz="2000" b="1" u="sng"/>
              <a:t>S. XVIII-XIX</a:t>
            </a:r>
            <a:endParaRPr lang="es-ES" altLang="es-ES" sz="2000">
              <a:solidFill>
                <a:schemeClr val="bg1"/>
              </a:solidFill>
            </a:endParaRPr>
          </a:p>
        </p:txBody>
      </p:sp>
      <p:pic>
        <p:nvPicPr>
          <p:cNvPr id="9227" name="19 Imagen"/>
          <p:cNvPicPr>
            <a:picLocks noChangeAspect="1"/>
          </p:cNvPicPr>
          <p:nvPr/>
        </p:nvPicPr>
        <p:blipFill>
          <a:blip r:embed="rId4" cstate="print"/>
          <a:srcRect/>
          <a:stretch>
            <a:fillRect/>
          </a:stretch>
        </p:blipFill>
        <p:spPr bwMode="auto">
          <a:xfrm>
            <a:off x="101600" y="3910013"/>
            <a:ext cx="869950" cy="1171575"/>
          </a:xfrm>
          <a:prstGeom prst="rect">
            <a:avLst/>
          </a:prstGeom>
          <a:noFill/>
          <a:ln w="9525">
            <a:noFill/>
            <a:miter lim="800000"/>
            <a:headEnd/>
            <a:tailEnd/>
          </a:ln>
        </p:spPr>
      </p:pic>
      <p:sp>
        <p:nvSpPr>
          <p:cNvPr id="9228" name="3 CuadroTexto"/>
          <p:cNvSpPr txBox="1">
            <a:spLocks noChangeArrowheads="1"/>
          </p:cNvSpPr>
          <p:nvPr/>
        </p:nvSpPr>
        <p:spPr bwMode="auto">
          <a:xfrm>
            <a:off x="1042988" y="5272088"/>
            <a:ext cx="3582987" cy="922337"/>
          </a:xfrm>
          <a:prstGeom prst="rect">
            <a:avLst/>
          </a:prstGeom>
          <a:noFill/>
          <a:ln w="9525">
            <a:noFill/>
            <a:miter lim="800000"/>
            <a:headEnd/>
            <a:tailEnd/>
          </a:ln>
        </p:spPr>
        <p:txBody>
          <a:bodyPr wrap="none">
            <a:spAutoFit/>
          </a:bodyPr>
          <a:lstStyle/>
          <a:p>
            <a:r>
              <a:rPr lang="es-ES" altLang="es-ES"/>
              <a:t>Schopenhauer :defiende la </a:t>
            </a:r>
          </a:p>
          <a:p>
            <a:r>
              <a:rPr lang="es-ES" altLang="es-ES"/>
              <a:t>experiencia estética de </a:t>
            </a:r>
          </a:p>
          <a:p>
            <a:r>
              <a:rPr lang="es-ES" altLang="es-ES"/>
              <a:t>contemplar. Contemplar es crear.</a:t>
            </a:r>
          </a:p>
        </p:txBody>
      </p:sp>
      <p:sp>
        <p:nvSpPr>
          <p:cNvPr id="9229" name="4 CuadroTexto"/>
          <p:cNvSpPr txBox="1">
            <a:spLocks noChangeArrowheads="1"/>
          </p:cNvSpPr>
          <p:nvPr/>
        </p:nvSpPr>
        <p:spPr bwMode="auto">
          <a:xfrm>
            <a:off x="990600" y="3856038"/>
            <a:ext cx="3435350" cy="1138237"/>
          </a:xfrm>
          <a:prstGeom prst="rect">
            <a:avLst/>
          </a:prstGeom>
          <a:noFill/>
          <a:ln w="9525">
            <a:noFill/>
            <a:miter lim="800000"/>
            <a:headEnd/>
            <a:tailEnd/>
          </a:ln>
        </p:spPr>
        <p:txBody>
          <a:bodyPr wrap="none">
            <a:spAutoFit/>
          </a:bodyPr>
          <a:lstStyle/>
          <a:p>
            <a:r>
              <a:rPr lang="es-ES" altLang="es-ES" sz="1600"/>
              <a:t>Kant : Considera al artista un </a:t>
            </a:r>
            <a:r>
              <a:rPr lang="es-ES" altLang="es-ES" sz="1600" b="1"/>
              <a:t>genio</a:t>
            </a:r>
          </a:p>
          <a:p>
            <a:r>
              <a:rPr lang="es-ES" altLang="es-ES" sz="1600"/>
              <a:t>y defiende su individualidad.</a:t>
            </a:r>
          </a:p>
          <a:p>
            <a:r>
              <a:rPr lang="es-ES" altLang="es-ES">
                <a:solidFill>
                  <a:schemeClr val="bg1"/>
                </a:solidFill>
              </a:rPr>
              <a:t>	</a:t>
            </a:r>
          </a:p>
          <a:p>
            <a:endParaRPr lang="es-ES" altLang="es-ES"/>
          </a:p>
        </p:txBody>
      </p:sp>
      <p:pic>
        <p:nvPicPr>
          <p:cNvPr id="9230" name="23 Imagen"/>
          <p:cNvPicPr>
            <a:picLocks noChangeAspect="1"/>
          </p:cNvPicPr>
          <p:nvPr/>
        </p:nvPicPr>
        <p:blipFill>
          <a:blip r:embed="rId5" cstate="print"/>
          <a:srcRect/>
          <a:stretch>
            <a:fillRect/>
          </a:stretch>
        </p:blipFill>
        <p:spPr bwMode="auto">
          <a:xfrm>
            <a:off x="106363" y="5292725"/>
            <a:ext cx="869950" cy="1238250"/>
          </a:xfrm>
          <a:prstGeom prst="rect">
            <a:avLst/>
          </a:prstGeom>
          <a:noFill/>
          <a:ln w="9525">
            <a:noFill/>
            <a:miter lim="800000"/>
            <a:headEnd/>
            <a:tailEnd/>
          </a:ln>
        </p:spPr>
      </p:pic>
      <p:sp>
        <p:nvSpPr>
          <p:cNvPr id="9231" name="11 CuadroTexto"/>
          <p:cNvSpPr txBox="1">
            <a:spLocks noChangeArrowheads="1"/>
          </p:cNvSpPr>
          <p:nvPr/>
        </p:nvSpPr>
        <p:spPr bwMode="auto">
          <a:xfrm>
            <a:off x="6288088" y="3690938"/>
            <a:ext cx="2794000" cy="1754187"/>
          </a:xfrm>
          <a:prstGeom prst="rect">
            <a:avLst/>
          </a:prstGeom>
          <a:noFill/>
          <a:ln w="9525">
            <a:noFill/>
            <a:miter lim="800000"/>
            <a:headEnd/>
            <a:tailEnd/>
          </a:ln>
        </p:spPr>
        <p:txBody>
          <a:bodyPr>
            <a:spAutoFit/>
          </a:bodyPr>
          <a:lstStyle/>
          <a:p>
            <a:r>
              <a:rPr lang="es-ES" altLang="es-ES" b="1" u="sng"/>
              <a:t>Romanticismo: </a:t>
            </a:r>
            <a:r>
              <a:rPr lang="es-ES" altLang="es-ES"/>
              <a:t>Exaltación de la imaginación, guiada por la emoción y el inconsciente.</a:t>
            </a:r>
          </a:p>
          <a:p>
            <a:endParaRPr lang="es-ES" altLang="es-ES"/>
          </a:p>
        </p:txBody>
      </p:sp>
      <p:pic>
        <p:nvPicPr>
          <p:cNvPr id="9232" name="4 Imagen"/>
          <p:cNvPicPr>
            <a:picLocks noChangeAspect="1"/>
          </p:cNvPicPr>
          <p:nvPr/>
        </p:nvPicPr>
        <p:blipFill>
          <a:blip r:embed="rId6" cstate="print"/>
          <a:srcRect/>
          <a:stretch>
            <a:fillRect/>
          </a:stretch>
        </p:blipFill>
        <p:spPr bwMode="auto">
          <a:xfrm>
            <a:off x="4768850" y="3833813"/>
            <a:ext cx="1519238" cy="1963737"/>
          </a:xfrm>
          <a:prstGeom prst="rect">
            <a:avLst/>
          </a:prstGeom>
          <a:noFill/>
          <a:ln w="9525">
            <a:noFill/>
            <a:miter lim="800000"/>
            <a:headEnd/>
            <a:tailEnd/>
          </a:ln>
        </p:spPr>
      </p:pic>
      <p:sp>
        <p:nvSpPr>
          <p:cNvPr id="9233" name="8 Rectángulo"/>
          <p:cNvSpPr>
            <a:spLocks noChangeArrowheads="1"/>
          </p:cNvSpPr>
          <p:nvPr/>
        </p:nvSpPr>
        <p:spPr bwMode="auto">
          <a:xfrm>
            <a:off x="4645025" y="5770563"/>
            <a:ext cx="2286000" cy="554037"/>
          </a:xfrm>
          <a:prstGeom prst="rect">
            <a:avLst/>
          </a:prstGeom>
          <a:noFill/>
          <a:ln w="9525">
            <a:noFill/>
            <a:miter lim="800000"/>
            <a:headEnd/>
            <a:tailEnd/>
          </a:ln>
        </p:spPr>
        <p:txBody>
          <a:bodyPr>
            <a:spAutoFit/>
          </a:bodyPr>
          <a:lstStyle/>
          <a:p>
            <a:r>
              <a:rPr lang="es-ES" altLang="es-ES" sz="1000">
                <a:solidFill>
                  <a:srgbClr val="000000"/>
                </a:solidFill>
              </a:rPr>
              <a:t>Fig. 10: </a:t>
            </a:r>
            <a:r>
              <a:rPr lang="es-ES" altLang="es-ES" sz="1000" i="1">
                <a:solidFill>
                  <a:srgbClr val="000000"/>
                </a:solidFill>
              </a:rPr>
              <a:t>El caminante sobre </a:t>
            </a:r>
          </a:p>
          <a:p>
            <a:r>
              <a:rPr lang="es-ES" altLang="es-ES" sz="1000" i="1">
                <a:solidFill>
                  <a:srgbClr val="000000"/>
                </a:solidFill>
              </a:rPr>
              <a:t>el mar de nubes</a:t>
            </a:r>
            <a:r>
              <a:rPr lang="es-ES" altLang="es-ES" sz="1000">
                <a:solidFill>
                  <a:srgbClr val="000000"/>
                </a:solidFill>
              </a:rPr>
              <a:t>. David Friedrich</a:t>
            </a:r>
          </a:p>
          <a:p>
            <a:endParaRPr lang="es-ES" altLang="es-ES" sz="1000">
              <a:solidFill>
                <a:srgbClr val="000000"/>
              </a:solidFill>
            </a:endParaRPr>
          </a:p>
        </p:txBody>
      </p:sp>
      <p:sp>
        <p:nvSpPr>
          <p:cNvPr id="9234" name="9 CuadroTexto"/>
          <p:cNvSpPr txBox="1">
            <a:spLocks noChangeArrowheads="1"/>
          </p:cNvSpPr>
          <p:nvPr/>
        </p:nvSpPr>
        <p:spPr bwMode="auto">
          <a:xfrm>
            <a:off x="990600" y="4681538"/>
            <a:ext cx="2160588" cy="246062"/>
          </a:xfrm>
          <a:prstGeom prst="rect">
            <a:avLst/>
          </a:prstGeom>
          <a:noFill/>
          <a:ln w="9525">
            <a:noFill/>
            <a:miter lim="800000"/>
            <a:headEnd/>
            <a:tailEnd/>
          </a:ln>
        </p:spPr>
        <p:txBody>
          <a:bodyPr wrap="none">
            <a:spAutoFit/>
          </a:bodyPr>
          <a:lstStyle/>
          <a:p>
            <a:r>
              <a:rPr lang="es-ES" altLang="es-ES" sz="1000"/>
              <a:t>Fig. 8: Immanuel Kant (1724-1804)</a:t>
            </a:r>
          </a:p>
        </p:txBody>
      </p:sp>
      <p:sp>
        <p:nvSpPr>
          <p:cNvPr id="9235" name="29 CuadroTexto"/>
          <p:cNvSpPr txBox="1">
            <a:spLocks noChangeArrowheads="1"/>
          </p:cNvSpPr>
          <p:nvPr/>
        </p:nvSpPr>
        <p:spPr bwMode="auto">
          <a:xfrm>
            <a:off x="1074738" y="6351588"/>
            <a:ext cx="2776537" cy="246062"/>
          </a:xfrm>
          <a:prstGeom prst="rect">
            <a:avLst/>
          </a:prstGeom>
          <a:noFill/>
          <a:ln w="9525">
            <a:noFill/>
            <a:miter lim="800000"/>
            <a:headEnd/>
            <a:tailEnd/>
          </a:ln>
        </p:spPr>
        <p:txBody>
          <a:bodyPr>
            <a:spAutoFit/>
          </a:bodyPr>
          <a:lstStyle/>
          <a:p>
            <a:r>
              <a:rPr lang="es-ES" altLang="es-ES" sz="1000"/>
              <a:t>Fig. 9: Arthur Schopenhauer:(1788-1860)</a:t>
            </a:r>
          </a:p>
        </p:txBody>
      </p:sp>
      <p:sp>
        <p:nvSpPr>
          <p:cNvPr id="9236" name="20 Marcador de número de diapositiva"/>
          <p:cNvSpPr>
            <a:spLocks noGrp="1"/>
          </p:cNvSpPr>
          <p:nvPr>
            <p:ph type="sldNum" sz="quarter" idx="12"/>
          </p:nvPr>
        </p:nvSpPr>
        <p:spPr>
          <a:noFill/>
          <a:ln>
            <a:miter lim="800000"/>
            <a:headEnd/>
            <a:tailEnd/>
          </a:ln>
        </p:spPr>
        <p:txBody>
          <a:bodyPr/>
          <a:lstStyle/>
          <a:p>
            <a:fld id="{1C7AD10A-E812-45E1-BDA5-945737BA23DD}" type="slidenum">
              <a:rPr lang="es-ES" smtClean="0"/>
              <a:pPr/>
              <a:t>8</a:t>
            </a:fld>
            <a:endParaRPr lang="es-ES"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700" y="333375"/>
            <a:ext cx="9144000" cy="928688"/>
          </a:xfrm>
          <a:prstGeom prst="rect">
            <a:avLst/>
          </a:prstGeom>
          <a:solidFill>
            <a:srgbClr val="FFFFCC"/>
          </a:solidFill>
          <a:ln w="38100">
            <a:solidFill>
              <a:srgbClr val="FFFF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0243" name="2 CuadroTexto"/>
          <p:cNvSpPr txBox="1">
            <a:spLocks noChangeArrowheads="1"/>
          </p:cNvSpPr>
          <p:nvPr/>
        </p:nvSpPr>
        <p:spPr bwMode="auto">
          <a:xfrm>
            <a:off x="755650" y="382588"/>
            <a:ext cx="7324725" cy="830262"/>
          </a:xfrm>
          <a:prstGeom prst="rect">
            <a:avLst/>
          </a:prstGeom>
          <a:noFill/>
          <a:ln w="9525">
            <a:noFill/>
            <a:miter lim="800000"/>
            <a:headEnd/>
            <a:tailEnd/>
          </a:ln>
        </p:spPr>
        <p:txBody>
          <a:bodyPr wrap="none">
            <a:spAutoFit/>
          </a:bodyPr>
          <a:lstStyle/>
          <a:p>
            <a:r>
              <a:rPr lang="es-ES" altLang="es-ES" sz="2400"/>
              <a:t>El artista deja de ser un imitador de la realidad para </a:t>
            </a:r>
          </a:p>
          <a:p>
            <a:r>
              <a:rPr lang="es-ES" altLang="es-ES" sz="2400"/>
              <a:t>convertirse en </a:t>
            </a:r>
            <a:r>
              <a:rPr lang="es-ES" altLang="es-ES" sz="2400" b="1" u="sng"/>
              <a:t>CREADOR</a:t>
            </a:r>
            <a:r>
              <a:rPr lang="es-ES" altLang="es-ES" sz="2400"/>
              <a:t> de realidades.</a:t>
            </a:r>
          </a:p>
        </p:txBody>
      </p:sp>
      <p:sp>
        <p:nvSpPr>
          <p:cNvPr id="10244" name="3 Rectángulo"/>
          <p:cNvSpPr>
            <a:spLocks noChangeArrowheads="1"/>
          </p:cNvSpPr>
          <p:nvPr/>
        </p:nvSpPr>
        <p:spPr bwMode="auto">
          <a:xfrm>
            <a:off x="323850" y="4941888"/>
            <a:ext cx="8496300" cy="708025"/>
          </a:xfrm>
          <a:prstGeom prst="rect">
            <a:avLst/>
          </a:prstGeom>
          <a:noFill/>
          <a:ln w="9525">
            <a:noFill/>
            <a:miter lim="800000"/>
            <a:headEnd/>
            <a:tailEnd/>
          </a:ln>
        </p:spPr>
        <p:txBody>
          <a:bodyPr>
            <a:spAutoFit/>
          </a:bodyPr>
          <a:lstStyle/>
          <a:p>
            <a:pPr algn="just"/>
            <a:r>
              <a:rPr lang="es-ES" altLang="es-ES" sz="2000" b="1" u="sng"/>
              <a:t>Siglo XXI:</a:t>
            </a:r>
            <a:r>
              <a:rPr lang="es-ES" altLang="es-ES" sz="2000" b="1"/>
              <a:t> </a:t>
            </a:r>
            <a:r>
              <a:rPr lang="es-ES" altLang="es-ES" sz="2000"/>
              <a:t>Capacidad para la resolución de problemas en los que procedimientos y técnicas conocidos se muestran incapaces.</a:t>
            </a:r>
          </a:p>
        </p:txBody>
      </p:sp>
      <p:sp>
        <p:nvSpPr>
          <p:cNvPr id="10245" name="8 CuadroTexto"/>
          <p:cNvSpPr txBox="1">
            <a:spLocks noChangeArrowheads="1"/>
          </p:cNvSpPr>
          <p:nvPr/>
        </p:nvSpPr>
        <p:spPr bwMode="auto">
          <a:xfrm>
            <a:off x="323850" y="1989138"/>
            <a:ext cx="8664575" cy="2554287"/>
          </a:xfrm>
          <a:prstGeom prst="rect">
            <a:avLst/>
          </a:prstGeom>
          <a:noFill/>
          <a:ln w="9525">
            <a:noFill/>
            <a:miter lim="800000"/>
            <a:headEnd/>
            <a:tailEnd/>
          </a:ln>
        </p:spPr>
        <p:txBody>
          <a:bodyPr>
            <a:spAutoFit/>
          </a:bodyPr>
          <a:lstStyle/>
          <a:p>
            <a:r>
              <a:rPr lang="es-ES" altLang="es-ES" sz="2000" b="1" u="sng"/>
              <a:t>Siglo XIX: </a:t>
            </a:r>
            <a:r>
              <a:rPr lang="es-ES" altLang="es-ES" sz="2000"/>
              <a:t>Aparece el término de “creatividad”. </a:t>
            </a:r>
          </a:p>
          <a:p>
            <a:endParaRPr lang="es-ES" altLang="es-ES" sz="2000"/>
          </a:p>
          <a:p>
            <a:endParaRPr lang="es-ES" altLang="es-ES" sz="2000"/>
          </a:p>
          <a:p>
            <a:pPr algn="just"/>
            <a:r>
              <a:rPr lang="es-ES" altLang="es-ES" sz="2000" b="1" u="sng"/>
              <a:t>Siglo XX:</a:t>
            </a:r>
            <a:r>
              <a:rPr lang="es-ES" altLang="es-ES" sz="2000"/>
              <a:t> Tatarkiewicz en su "Historia de seis ideas“ considera que el elemento de la creatividad es la “novedad”. También aporta el término Pancreacioniosmo: que descubre y reconoce la capacidad creativa a todo el mundo. El hombre no se limita a repetir o imitar sino a aportar algo de sí mismo.</a:t>
            </a:r>
          </a:p>
        </p:txBody>
      </p:sp>
      <p:sp>
        <p:nvSpPr>
          <p:cNvPr id="10246" name="6 Marcador de número de diapositiva"/>
          <p:cNvSpPr>
            <a:spLocks noGrp="1"/>
          </p:cNvSpPr>
          <p:nvPr>
            <p:ph type="sldNum" sz="quarter" idx="12"/>
          </p:nvPr>
        </p:nvSpPr>
        <p:spPr>
          <a:noFill/>
          <a:ln>
            <a:miter lim="800000"/>
            <a:headEnd/>
            <a:tailEnd/>
          </a:ln>
        </p:spPr>
        <p:txBody>
          <a:bodyPr/>
          <a:lstStyle/>
          <a:p>
            <a:fld id="{CC309050-A982-4879-B62E-50DE34A48A72}" type="slidenum">
              <a:rPr lang="es-ES" smtClean="0"/>
              <a:pPr/>
              <a:t>9</a:t>
            </a:fld>
            <a:endParaRPr lang="es-ES"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Llamada de flecha hacia abajo"/>
          <p:cNvSpPr/>
          <p:nvPr/>
        </p:nvSpPr>
        <p:spPr>
          <a:xfrm>
            <a:off x="0" y="0"/>
            <a:ext cx="9144000" cy="1214438"/>
          </a:xfrm>
          <a:prstGeom prst="downArrowCallout">
            <a:avLst/>
          </a:prstGeom>
          <a:solidFill>
            <a:srgbClr val="FFC000"/>
          </a:solidFill>
          <a:ln>
            <a:solidFill>
              <a:srgbClr val="FFC000"/>
            </a:solid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r>
              <a:rPr lang="es-ES" sz="3600" b="1" dirty="0">
                <a:solidFill>
                  <a:schemeClr val="tx1"/>
                </a:solidFill>
              </a:rPr>
              <a:t>LA CREATIVIDAD</a:t>
            </a:r>
          </a:p>
        </p:txBody>
      </p:sp>
      <p:sp>
        <p:nvSpPr>
          <p:cNvPr id="5" name="4 Rectángulo"/>
          <p:cNvSpPr/>
          <p:nvPr/>
        </p:nvSpPr>
        <p:spPr>
          <a:xfrm>
            <a:off x="571500" y="1285875"/>
            <a:ext cx="8001000" cy="785813"/>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1268" name="5 CuadroTexto"/>
          <p:cNvSpPr txBox="1">
            <a:spLocks noChangeArrowheads="1"/>
          </p:cNvSpPr>
          <p:nvPr/>
        </p:nvSpPr>
        <p:spPr bwMode="auto">
          <a:xfrm>
            <a:off x="1214438" y="1357313"/>
            <a:ext cx="6681787" cy="800100"/>
          </a:xfrm>
          <a:prstGeom prst="rect">
            <a:avLst/>
          </a:prstGeom>
          <a:noFill/>
          <a:ln w="9525">
            <a:noFill/>
            <a:miter lim="800000"/>
            <a:headEnd/>
            <a:tailEnd/>
          </a:ln>
        </p:spPr>
        <p:txBody>
          <a:bodyPr wrap="none">
            <a:spAutoFit/>
          </a:bodyPr>
          <a:lstStyle/>
          <a:p>
            <a:r>
              <a:rPr lang="es-ES" altLang="es-ES" sz="2800"/>
              <a:t>Capacidad para </a:t>
            </a:r>
            <a:r>
              <a:rPr lang="es-ES" altLang="es-ES" sz="2800" b="1" u="sng"/>
              <a:t>engendrar algo nuevo</a:t>
            </a:r>
            <a:r>
              <a:rPr lang="es-ES" altLang="es-ES" sz="2800"/>
              <a:t>.</a:t>
            </a:r>
          </a:p>
          <a:p>
            <a:endParaRPr lang="es-ES" altLang="es-ES">
              <a:solidFill>
                <a:schemeClr val="bg1"/>
              </a:solidFill>
            </a:endParaRPr>
          </a:p>
        </p:txBody>
      </p:sp>
      <p:sp>
        <p:nvSpPr>
          <p:cNvPr id="11269" name="8 CuadroTexto"/>
          <p:cNvSpPr txBox="1">
            <a:spLocks noChangeArrowheads="1"/>
          </p:cNvSpPr>
          <p:nvPr/>
        </p:nvSpPr>
        <p:spPr bwMode="auto">
          <a:xfrm>
            <a:off x="592138" y="2214563"/>
            <a:ext cx="7980362" cy="1230312"/>
          </a:xfrm>
          <a:prstGeom prst="rect">
            <a:avLst/>
          </a:prstGeom>
          <a:noFill/>
          <a:ln w="9525">
            <a:solidFill>
              <a:srgbClr val="FFC000"/>
            </a:solidFill>
            <a:miter lim="800000"/>
            <a:headEnd/>
            <a:tailEnd/>
          </a:ln>
        </p:spPr>
        <p:txBody>
          <a:bodyPr>
            <a:spAutoFit/>
          </a:bodyPr>
          <a:lstStyle/>
          <a:p>
            <a:r>
              <a:rPr lang="es-ES" altLang="es-ES" sz="2800"/>
              <a:t>Partiendo de las informaciones almacenadas </a:t>
            </a:r>
          </a:p>
          <a:p>
            <a:r>
              <a:rPr lang="es-ES" altLang="es-ES" sz="2800"/>
              <a:t>a lo largo de la vida.</a:t>
            </a:r>
          </a:p>
          <a:p>
            <a:endParaRPr lang="es-ES" altLang="es-ES">
              <a:solidFill>
                <a:schemeClr val="bg1"/>
              </a:solidFill>
            </a:endParaRPr>
          </a:p>
        </p:txBody>
      </p:sp>
      <p:pic>
        <p:nvPicPr>
          <p:cNvPr id="11270" name="Picture 2" descr="http://api.ning.com/files/X378Xfy1mesy*Vwv*hDs-WzSd1Va3GDuTPIl5eLJv7sIjKS*pdU8ZgT204vSvcuIX-GtPM0RKDSnEyKBwbUUPCYX3oEZ9roz/creatividad.jpg"/>
          <p:cNvPicPr>
            <a:picLocks noChangeAspect="1" noChangeArrowheads="1"/>
          </p:cNvPicPr>
          <p:nvPr/>
        </p:nvPicPr>
        <p:blipFill>
          <a:blip r:embed="rId2" cstate="print"/>
          <a:srcRect b="6992"/>
          <a:stretch>
            <a:fillRect/>
          </a:stretch>
        </p:blipFill>
        <p:spPr bwMode="auto">
          <a:xfrm>
            <a:off x="2428875" y="3500438"/>
            <a:ext cx="4286250" cy="3357562"/>
          </a:xfrm>
          <a:prstGeom prst="rect">
            <a:avLst/>
          </a:prstGeom>
          <a:noFill/>
          <a:ln w="9525">
            <a:noFill/>
            <a:miter lim="800000"/>
            <a:headEnd/>
            <a:tailEnd/>
          </a:ln>
        </p:spPr>
      </p:pic>
      <p:sp>
        <p:nvSpPr>
          <p:cNvPr id="11271" name="7 Marcador de número de diapositiva"/>
          <p:cNvSpPr>
            <a:spLocks noGrp="1"/>
          </p:cNvSpPr>
          <p:nvPr>
            <p:ph type="sldNum" sz="quarter" idx="12"/>
          </p:nvPr>
        </p:nvSpPr>
        <p:spPr>
          <a:noFill/>
          <a:ln>
            <a:miter lim="800000"/>
            <a:headEnd/>
            <a:tailEnd/>
          </a:ln>
        </p:spPr>
        <p:txBody>
          <a:bodyPr/>
          <a:lstStyle/>
          <a:p>
            <a:fld id="{3AF3107A-2E78-44F2-8D45-9B90FECA63EB}" type="slidenum">
              <a:rPr lang="es-ES" smtClean="0"/>
              <a:pPr/>
              <a:t>10</a:t>
            </a:fld>
            <a:endParaRPr lang="es-ES"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0825" y="3000375"/>
            <a:ext cx="8607425" cy="1785938"/>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3200" dirty="0">
                <a:solidFill>
                  <a:schemeClr val="tx1"/>
                </a:solidFill>
              </a:rPr>
              <a:t>SURGE</a:t>
            </a:r>
          </a:p>
          <a:p>
            <a:pPr algn="ctr">
              <a:defRPr/>
            </a:pPr>
            <a:r>
              <a:rPr lang="es-ES" sz="3200" dirty="0">
                <a:solidFill>
                  <a:schemeClr val="tx1"/>
                </a:solidFill>
              </a:rPr>
              <a:t>UNA </a:t>
            </a:r>
            <a:r>
              <a:rPr lang="es-ES" sz="3200" b="1" u="sng" dirty="0">
                <a:solidFill>
                  <a:schemeClr val="tx1"/>
                </a:solidFill>
              </a:rPr>
              <a:t>ESTRUCTURA MÁS COMPLEJA</a:t>
            </a:r>
          </a:p>
        </p:txBody>
      </p:sp>
      <p:sp>
        <p:nvSpPr>
          <p:cNvPr id="5" name="4 Rectángulo"/>
          <p:cNvSpPr/>
          <p:nvPr/>
        </p:nvSpPr>
        <p:spPr>
          <a:xfrm>
            <a:off x="2928938" y="0"/>
            <a:ext cx="3214687" cy="1000125"/>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3200" b="1" dirty="0">
                <a:solidFill>
                  <a:schemeClr val="tx1"/>
                </a:solidFill>
              </a:rPr>
              <a:t>HAY CREACIÓN</a:t>
            </a:r>
          </a:p>
        </p:txBody>
      </p:sp>
      <p:sp>
        <p:nvSpPr>
          <p:cNvPr id="6" name="5 Flecha abajo"/>
          <p:cNvSpPr/>
          <p:nvPr/>
        </p:nvSpPr>
        <p:spPr>
          <a:xfrm>
            <a:off x="4268788" y="1036638"/>
            <a:ext cx="571500" cy="571500"/>
          </a:xfrm>
          <a:prstGeom prst="downArrow">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Rectángulo"/>
          <p:cNvSpPr/>
          <p:nvPr/>
        </p:nvSpPr>
        <p:spPr>
          <a:xfrm>
            <a:off x="590550" y="1747838"/>
            <a:ext cx="7929563" cy="785812"/>
          </a:xfrm>
          <a:prstGeom prst="rect">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3200" b="1" dirty="0">
                <a:solidFill>
                  <a:schemeClr val="tx1"/>
                </a:solidFill>
              </a:rPr>
              <a:t>DE LA COMBINACIÓN DE ELEMENTOS</a:t>
            </a:r>
          </a:p>
        </p:txBody>
      </p:sp>
      <p:sp>
        <p:nvSpPr>
          <p:cNvPr id="8" name="7 Flecha abajo"/>
          <p:cNvSpPr/>
          <p:nvPr/>
        </p:nvSpPr>
        <p:spPr>
          <a:xfrm>
            <a:off x="4294188" y="2571750"/>
            <a:ext cx="484187" cy="357188"/>
          </a:xfrm>
          <a:prstGeom prst="downArrow">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2295" name="9 Marcador de número de diapositiva"/>
          <p:cNvSpPr>
            <a:spLocks noGrp="1"/>
          </p:cNvSpPr>
          <p:nvPr>
            <p:ph type="sldNum" sz="quarter" idx="12"/>
          </p:nvPr>
        </p:nvSpPr>
        <p:spPr>
          <a:noFill/>
          <a:ln>
            <a:miter lim="800000"/>
            <a:headEnd/>
            <a:tailEnd/>
          </a:ln>
        </p:spPr>
        <p:txBody>
          <a:bodyPr/>
          <a:lstStyle/>
          <a:p>
            <a:fld id="{C2EA822C-4EE3-4CED-B87E-F508B9780158}" type="slidenum">
              <a:rPr lang="es-ES" smtClean="0"/>
              <a:pPr/>
              <a:t>11</a:t>
            </a:fld>
            <a:endParaRPr lang="es-ES"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1 Imagen" descr="descarga (1).jpg"/>
          <p:cNvPicPr>
            <a:picLocks noChangeAspect="1"/>
          </p:cNvPicPr>
          <p:nvPr/>
        </p:nvPicPr>
        <p:blipFill>
          <a:blip r:embed="rId2" cstate="print"/>
          <a:srcRect/>
          <a:stretch>
            <a:fillRect/>
          </a:stretch>
        </p:blipFill>
        <p:spPr bwMode="auto">
          <a:xfrm>
            <a:off x="428625" y="1571625"/>
            <a:ext cx="3600450" cy="2571750"/>
          </a:xfrm>
          <a:prstGeom prst="rect">
            <a:avLst/>
          </a:prstGeom>
          <a:noFill/>
          <a:ln w="9525">
            <a:noFill/>
            <a:miter lim="800000"/>
            <a:headEnd/>
            <a:tailEnd/>
          </a:ln>
        </p:spPr>
      </p:pic>
      <p:pic>
        <p:nvPicPr>
          <p:cNvPr id="13315" name="2 Imagen" descr="como-guardar-botes-tarros-pintura-1.jpg"/>
          <p:cNvPicPr>
            <a:picLocks noChangeAspect="1"/>
          </p:cNvPicPr>
          <p:nvPr/>
        </p:nvPicPr>
        <p:blipFill>
          <a:blip r:embed="rId3" cstate="print"/>
          <a:srcRect/>
          <a:stretch>
            <a:fillRect/>
          </a:stretch>
        </p:blipFill>
        <p:spPr bwMode="auto">
          <a:xfrm>
            <a:off x="5857875" y="1928813"/>
            <a:ext cx="2992438" cy="2339975"/>
          </a:xfrm>
          <a:prstGeom prst="rect">
            <a:avLst/>
          </a:prstGeom>
          <a:noFill/>
          <a:ln w="9525">
            <a:noFill/>
            <a:miter lim="800000"/>
            <a:headEnd/>
            <a:tailEnd/>
          </a:ln>
        </p:spPr>
      </p:pic>
      <p:sp>
        <p:nvSpPr>
          <p:cNvPr id="6" name="5 Más"/>
          <p:cNvSpPr/>
          <p:nvPr/>
        </p:nvSpPr>
        <p:spPr>
          <a:xfrm>
            <a:off x="4357688" y="2571750"/>
            <a:ext cx="928687" cy="1071563"/>
          </a:xfrm>
          <a:prstGeom prst="mathPlus">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3317" name="6 Marcador de número de diapositiva"/>
          <p:cNvSpPr>
            <a:spLocks noGrp="1"/>
          </p:cNvSpPr>
          <p:nvPr>
            <p:ph type="sldNum" sz="quarter" idx="12"/>
          </p:nvPr>
        </p:nvSpPr>
        <p:spPr>
          <a:noFill/>
          <a:ln>
            <a:miter lim="800000"/>
            <a:headEnd/>
            <a:tailEnd/>
          </a:ln>
        </p:spPr>
        <p:txBody>
          <a:bodyPr/>
          <a:lstStyle/>
          <a:p>
            <a:fld id="{BC9976E1-33C5-485F-B4F2-33468D8E0CEC}" type="slidenum">
              <a:rPr lang="es-ES" smtClean="0"/>
              <a:pPr/>
              <a:t>12</a:t>
            </a:fld>
            <a:endParaRPr lang="es-ES"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2.bp.blogspot.com/_OV3x_Ytn9dQ/TSebBfM5sxI/AAAAAAAAAk8/ejm3o5zVhT0/s1600/arte-creativo-manos-3.jpg"/>
          <p:cNvPicPr>
            <a:picLocks noChangeAspect="1" noChangeArrowheads="1"/>
          </p:cNvPicPr>
          <p:nvPr/>
        </p:nvPicPr>
        <p:blipFill>
          <a:blip r:embed="rId2" cstate="print"/>
          <a:srcRect/>
          <a:stretch>
            <a:fillRect/>
          </a:stretch>
        </p:blipFill>
        <p:spPr bwMode="auto">
          <a:xfrm>
            <a:off x="1301750" y="0"/>
            <a:ext cx="6858000" cy="6858000"/>
          </a:xfrm>
          <a:prstGeom prst="rect">
            <a:avLst/>
          </a:prstGeom>
          <a:noFill/>
          <a:ln w="9525">
            <a:noFill/>
            <a:miter lim="800000"/>
            <a:headEnd/>
            <a:tailEnd/>
          </a:ln>
        </p:spPr>
      </p:pic>
      <p:sp>
        <p:nvSpPr>
          <p:cNvPr id="3" name="2 Rectángulo"/>
          <p:cNvSpPr/>
          <p:nvPr/>
        </p:nvSpPr>
        <p:spPr>
          <a:xfrm>
            <a:off x="-687388" y="7096125"/>
            <a:ext cx="8572501" cy="17859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a:p>
            <a:pPr algn="ctr">
              <a:defRPr/>
            </a:pPr>
            <a:endParaRPr lang="es-ES" dirty="0"/>
          </a:p>
        </p:txBody>
      </p:sp>
      <p:sp>
        <p:nvSpPr>
          <p:cNvPr id="14340" name="2 CuadroTexto"/>
          <p:cNvSpPr txBox="1">
            <a:spLocks noChangeArrowheads="1"/>
          </p:cNvSpPr>
          <p:nvPr/>
        </p:nvSpPr>
        <p:spPr bwMode="auto">
          <a:xfrm>
            <a:off x="4873625" y="5895975"/>
            <a:ext cx="3171825" cy="1200150"/>
          </a:xfrm>
          <a:prstGeom prst="rect">
            <a:avLst/>
          </a:prstGeom>
          <a:noFill/>
          <a:ln w="9525">
            <a:noFill/>
            <a:miter lim="800000"/>
            <a:headEnd/>
            <a:tailEnd/>
          </a:ln>
        </p:spPr>
        <p:txBody>
          <a:bodyPr>
            <a:spAutoFit/>
          </a:bodyPr>
          <a:lstStyle/>
          <a:p>
            <a:r>
              <a:rPr lang="es-ES" altLang="es-ES" u="sng">
                <a:solidFill>
                  <a:schemeClr val="bg1"/>
                </a:solidFill>
              </a:rPr>
              <a:t>Con propiedades que no se reducen a la suma </a:t>
            </a:r>
          </a:p>
          <a:p>
            <a:r>
              <a:rPr lang="es-ES" altLang="es-ES" u="sng">
                <a:solidFill>
                  <a:schemeClr val="bg1"/>
                </a:solidFill>
              </a:rPr>
              <a:t>de las de sus componentes.</a:t>
            </a:r>
          </a:p>
          <a:p>
            <a:endParaRPr lang="es-ES" altLang="es-ES" u="sng">
              <a:solidFill>
                <a:schemeClr val="bg1"/>
              </a:solidFill>
            </a:endParaRPr>
          </a:p>
        </p:txBody>
      </p:sp>
      <p:sp>
        <p:nvSpPr>
          <p:cNvPr id="14341" name="1 CuadroTexto"/>
          <p:cNvSpPr txBox="1">
            <a:spLocks noChangeArrowheads="1"/>
          </p:cNvSpPr>
          <p:nvPr/>
        </p:nvSpPr>
        <p:spPr bwMode="auto">
          <a:xfrm>
            <a:off x="139700" y="6494463"/>
            <a:ext cx="1119188" cy="246062"/>
          </a:xfrm>
          <a:prstGeom prst="rect">
            <a:avLst/>
          </a:prstGeom>
          <a:noFill/>
          <a:ln w="9525">
            <a:noFill/>
            <a:miter lim="800000"/>
            <a:headEnd/>
            <a:tailEnd/>
          </a:ln>
        </p:spPr>
        <p:txBody>
          <a:bodyPr wrap="none">
            <a:spAutoFit/>
          </a:bodyPr>
          <a:lstStyle/>
          <a:p>
            <a:r>
              <a:rPr lang="es-ES" altLang="es-ES" sz="1000"/>
              <a:t>Fig. 11: Body art</a:t>
            </a:r>
          </a:p>
        </p:txBody>
      </p:sp>
      <p:sp>
        <p:nvSpPr>
          <p:cNvPr id="14342" name="6 Marcador de número de diapositiva"/>
          <p:cNvSpPr>
            <a:spLocks noGrp="1"/>
          </p:cNvSpPr>
          <p:nvPr>
            <p:ph type="sldNum" sz="quarter" idx="12"/>
          </p:nvPr>
        </p:nvSpPr>
        <p:spPr>
          <a:noFill/>
          <a:ln>
            <a:miter lim="800000"/>
            <a:headEnd/>
            <a:tailEnd/>
          </a:ln>
        </p:spPr>
        <p:txBody>
          <a:bodyPr/>
          <a:lstStyle/>
          <a:p>
            <a:fld id="{A10B28DA-45A6-477F-AE74-26D1C28FABD5}" type="slidenum">
              <a:rPr lang="es-ES" smtClean="0"/>
              <a:pPr/>
              <a:t>13</a:t>
            </a:fld>
            <a:endParaRPr lang="es-ES"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p:cNvPicPr>
            <a:picLocks noChangeAspect="1"/>
          </p:cNvPicPr>
          <p:nvPr/>
        </p:nvPicPr>
        <p:blipFill>
          <a:blip r:embed="rId2" cstate="print"/>
          <a:srcRect/>
          <a:stretch>
            <a:fillRect/>
          </a:stretch>
        </p:blipFill>
        <p:spPr bwMode="auto">
          <a:xfrm>
            <a:off x="6950075" y="188913"/>
            <a:ext cx="2111375" cy="2814637"/>
          </a:xfrm>
          <a:prstGeom prst="rect">
            <a:avLst/>
          </a:prstGeom>
          <a:noFill/>
          <a:ln w="9525">
            <a:noFill/>
            <a:miter lim="800000"/>
            <a:headEnd/>
            <a:tailEnd/>
          </a:ln>
        </p:spPr>
      </p:pic>
      <p:pic>
        <p:nvPicPr>
          <p:cNvPr id="15363" name="3 Imagen"/>
          <p:cNvPicPr>
            <a:picLocks noChangeAspect="1"/>
          </p:cNvPicPr>
          <p:nvPr/>
        </p:nvPicPr>
        <p:blipFill>
          <a:blip r:embed="rId3" cstate="print"/>
          <a:srcRect/>
          <a:stretch>
            <a:fillRect/>
          </a:stretch>
        </p:blipFill>
        <p:spPr bwMode="auto">
          <a:xfrm>
            <a:off x="1422400" y="1035050"/>
            <a:ext cx="1270000" cy="1016000"/>
          </a:xfrm>
          <a:prstGeom prst="rect">
            <a:avLst/>
          </a:prstGeom>
          <a:noFill/>
          <a:ln w="9525">
            <a:noFill/>
            <a:miter lim="800000"/>
            <a:headEnd/>
            <a:tailEnd/>
          </a:ln>
        </p:spPr>
      </p:pic>
      <p:pic>
        <p:nvPicPr>
          <p:cNvPr id="15364" name="4 Imagen"/>
          <p:cNvPicPr>
            <a:picLocks noChangeAspect="1"/>
          </p:cNvPicPr>
          <p:nvPr/>
        </p:nvPicPr>
        <p:blipFill>
          <a:blip r:embed="rId4" cstate="print"/>
          <a:srcRect/>
          <a:stretch>
            <a:fillRect/>
          </a:stretch>
        </p:blipFill>
        <p:spPr bwMode="auto">
          <a:xfrm>
            <a:off x="684213" y="188913"/>
            <a:ext cx="3048000" cy="3009900"/>
          </a:xfrm>
          <a:prstGeom prst="rect">
            <a:avLst/>
          </a:prstGeom>
          <a:noFill/>
          <a:ln w="9525">
            <a:noFill/>
            <a:miter lim="800000"/>
            <a:headEnd/>
            <a:tailEnd/>
          </a:ln>
        </p:spPr>
      </p:pic>
      <p:pic>
        <p:nvPicPr>
          <p:cNvPr id="15365" name="5 Imagen"/>
          <p:cNvPicPr>
            <a:picLocks noChangeAspect="1"/>
          </p:cNvPicPr>
          <p:nvPr/>
        </p:nvPicPr>
        <p:blipFill>
          <a:blip r:embed="rId3" cstate="print"/>
          <a:srcRect/>
          <a:stretch>
            <a:fillRect/>
          </a:stretch>
        </p:blipFill>
        <p:spPr bwMode="auto">
          <a:xfrm>
            <a:off x="4619625" y="188913"/>
            <a:ext cx="2181225" cy="1746250"/>
          </a:xfrm>
          <a:prstGeom prst="rect">
            <a:avLst/>
          </a:prstGeom>
          <a:noFill/>
          <a:ln w="9525">
            <a:noFill/>
            <a:miter lim="800000"/>
            <a:headEnd/>
            <a:tailEnd/>
          </a:ln>
        </p:spPr>
      </p:pic>
      <p:sp>
        <p:nvSpPr>
          <p:cNvPr id="15366" name="7 CuadroTexto"/>
          <p:cNvSpPr txBox="1">
            <a:spLocks noChangeArrowheads="1"/>
          </p:cNvSpPr>
          <p:nvPr/>
        </p:nvSpPr>
        <p:spPr bwMode="auto">
          <a:xfrm>
            <a:off x="4575175" y="1946275"/>
            <a:ext cx="998538" cy="246063"/>
          </a:xfrm>
          <a:prstGeom prst="rect">
            <a:avLst/>
          </a:prstGeom>
          <a:noFill/>
          <a:ln w="9525">
            <a:noFill/>
            <a:miter lim="800000"/>
            <a:headEnd/>
            <a:tailEnd/>
          </a:ln>
        </p:spPr>
        <p:txBody>
          <a:bodyPr wrap="none">
            <a:spAutoFit/>
          </a:bodyPr>
          <a:lstStyle/>
          <a:p>
            <a:r>
              <a:rPr lang="es-ES" altLang="es-ES" sz="1000"/>
              <a:t>Fig. 13: Schult</a:t>
            </a:r>
          </a:p>
        </p:txBody>
      </p:sp>
      <p:pic>
        <p:nvPicPr>
          <p:cNvPr id="15367" name="Picture 10" descr="http://culturacolectiva.com/wp-content/uploads/2012/10/vik2.jpg"/>
          <p:cNvPicPr>
            <a:picLocks noChangeAspect="1" noChangeArrowheads="1"/>
          </p:cNvPicPr>
          <p:nvPr/>
        </p:nvPicPr>
        <p:blipFill>
          <a:blip r:embed="rId5" cstate="print"/>
          <a:srcRect/>
          <a:stretch>
            <a:fillRect/>
          </a:stretch>
        </p:blipFill>
        <p:spPr bwMode="auto">
          <a:xfrm>
            <a:off x="684213" y="3789363"/>
            <a:ext cx="4457700" cy="2847975"/>
          </a:xfrm>
          <a:prstGeom prst="rect">
            <a:avLst/>
          </a:prstGeom>
          <a:noFill/>
          <a:ln w="9525">
            <a:noFill/>
            <a:miter lim="800000"/>
            <a:headEnd/>
            <a:tailEnd/>
          </a:ln>
        </p:spPr>
      </p:pic>
      <p:sp>
        <p:nvSpPr>
          <p:cNvPr id="15368" name="1 Rectángulo"/>
          <p:cNvSpPr>
            <a:spLocks noChangeArrowheads="1"/>
          </p:cNvSpPr>
          <p:nvPr/>
        </p:nvSpPr>
        <p:spPr bwMode="auto">
          <a:xfrm>
            <a:off x="5187950" y="5815013"/>
            <a:ext cx="1835150" cy="400050"/>
          </a:xfrm>
          <a:prstGeom prst="rect">
            <a:avLst/>
          </a:prstGeom>
          <a:noFill/>
          <a:ln w="9525">
            <a:noFill/>
            <a:miter lim="800000"/>
            <a:headEnd/>
            <a:tailEnd/>
          </a:ln>
        </p:spPr>
        <p:txBody>
          <a:bodyPr>
            <a:spAutoFit/>
          </a:bodyPr>
          <a:lstStyle/>
          <a:p>
            <a:r>
              <a:rPr lang="es-ES" altLang="es-ES" sz="1000">
                <a:solidFill>
                  <a:srgbClr val="000000"/>
                </a:solidFill>
              </a:rPr>
              <a:t>Fig. 14: VIk Muniz</a:t>
            </a:r>
          </a:p>
          <a:p>
            <a:endParaRPr lang="es-ES" altLang="es-ES" sz="1000">
              <a:solidFill>
                <a:srgbClr val="000000"/>
              </a:solidFill>
            </a:endParaRPr>
          </a:p>
        </p:txBody>
      </p:sp>
      <p:sp>
        <p:nvSpPr>
          <p:cNvPr id="15369" name="2 CuadroTexto"/>
          <p:cNvSpPr txBox="1">
            <a:spLocks noChangeArrowheads="1"/>
          </p:cNvSpPr>
          <p:nvPr/>
        </p:nvSpPr>
        <p:spPr bwMode="auto">
          <a:xfrm>
            <a:off x="5141913" y="6061075"/>
            <a:ext cx="2878137" cy="554038"/>
          </a:xfrm>
          <a:prstGeom prst="rect">
            <a:avLst/>
          </a:prstGeom>
          <a:noFill/>
          <a:ln w="9525">
            <a:noFill/>
            <a:miter lim="800000"/>
            <a:headEnd/>
            <a:tailEnd/>
          </a:ln>
        </p:spPr>
        <p:txBody>
          <a:bodyPr wrap="none">
            <a:spAutoFit/>
          </a:bodyPr>
          <a:lstStyle/>
          <a:p>
            <a:r>
              <a:rPr lang="es-ES" altLang="es-ES" sz="1000"/>
              <a:t>Primero dibuja y después completa  la obra con</a:t>
            </a:r>
          </a:p>
          <a:p>
            <a:r>
              <a:rPr lang="es-ES" altLang="es-ES" sz="1000"/>
              <a:t>basura u otros materiales para terminar con </a:t>
            </a:r>
          </a:p>
          <a:p>
            <a:r>
              <a:rPr lang="es-ES" altLang="es-ES" sz="1000"/>
              <a:t>Fotografías de gran formato.</a:t>
            </a:r>
          </a:p>
        </p:txBody>
      </p:sp>
      <p:pic>
        <p:nvPicPr>
          <p:cNvPr id="15370" name="3 Imagen"/>
          <p:cNvPicPr>
            <a:picLocks noChangeAspect="1"/>
          </p:cNvPicPr>
          <p:nvPr/>
        </p:nvPicPr>
        <p:blipFill>
          <a:blip r:embed="rId6" cstate="print"/>
          <a:srcRect l="50781"/>
          <a:stretch>
            <a:fillRect/>
          </a:stretch>
        </p:blipFill>
        <p:spPr bwMode="auto">
          <a:xfrm>
            <a:off x="6632575" y="3560763"/>
            <a:ext cx="1925638" cy="2500312"/>
          </a:xfrm>
          <a:prstGeom prst="rect">
            <a:avLst/>
          </a:prstGeom>
          <a:noFill/>
          <a:ln w="9525">
            <a:noFill/>
            <a:miter lim="800000"/>
            <a:headEnd/>
            <a:tailEnd/>
          </a:ln>
        </p:spPr>
      </p:pic>
      <p:sp>
        <p:nvSpPr>
          <p:cNvPr id="15371" name="4 CuadroTexto"/>
          <p:cNvSpPr txBox="1">
            <a:spLocks noChangeArrowheads="1"/>
          </p:cNvSpPr>
          <p:nvPr/>
        </p:nvSpPr>
        <p:spPr bwMode="auto">
          <a:xfrm>
            <a:off x="684213" y="3111500"/>
            <a:ext cx="2120900" cy="246063"/>
          </a:xfrm>
          <a:prstGeom prst="rect">
            <a:avLst/>
          </a:prstGeom>
          <a:noFill/>
          <a:ln w="9525">
            <a:noFill/>
            <a:miter lim="800000"/>
            <a:headEnd/>
            <a:tailEnd/>
          </a:ln>
        </p:spPr>
        <p:txBody>
          <a:bodyPr wrap="none">
            <a:spAutoFit/>
          </a:bodyPr>
          <a:lstStyle/>
          <a:p>
            <a:r>
              <a:rPr lang="en-US" altLang="es-ES" sz="1000"/>
              <a:t>Fig. 12: </a:t>
            </a:r>
            <a:r>
              <a:rPr lang="en-US" altLang="es-ES" sz="1000" i="1"/>
              <a:t>Tim Noble &amp; Sue Webster</a:t>
            </a:r>
            <a:endParaRPr lang="es-ES" altLang="es-ES" sz="1000"/>
          </a:p>
        </p:txBody>
      </p:sp>
      <p:sp>
        <p:nvSpPr>
          <p:cNvPr id="15372" name="5 CuadroTexto"/>
          <p:cNvSpPr txBox="1">
            <a:spLocks noChangeArrowheads="1"/>
          </p:cNvSpPr>
          <p:nvPr/>
        </p:nvSpPr>
        <p:spPr bwMode="auto">
          <a:xfrm>
            <a:off x="704850" y="3281363"/>
            <a:ext cx="2667000" cy="430212"/>
          </a:xfrm>
          <a:prstGeom prst="rect">
            <a:avLst/>
          </a:prstGeom>
          <a:noFill/>
          <a:ln w="9525">
            <a:noFill/>
            <a:miter lim="800000"/>
            <a:headEnd/>
            <a:tailEnd/>
          </a:ln>
        </p:spPr>
        <p:txBody>
          <a:bodyPr wrap="none">
            <a:spAutoFit/>
          </a:bodyPr>
          <a:lstStyle/>
          <a:p>
            <a:r>
              <a:rPr lang="es-ES" altLang="es-ES" sz="1000"/>
              <a:t>Con basura crean obras que cuando </a:t>
            </a:r>
          </a:p>
          <a:p>
            <a:r>
              <a:rPr lang="es-ES" altLang="es-ES" sz="1000"/>
              <a:t>se iluminan muestran figuras en su sombra</a:t>
            </a:r>
            <a:r>
              <a:rPr lang="es-ES" altLang="es-ES" sz="1200"/>
              <a:t>.</a:t>
            </a:r>
          </a:p>
        </p:txBody>
      </p:sp>
      <p:sp>
        <p:nvSpPr>
          <p:cNvPr id="15373" name="6 CuadroTexto"/>
          <p:cNvSpPr txBox="1">
            <a:spLocks noChangeArrowheads="1"/>
          </p:cNvSpPr>
          <p:nvPr/>
        </p:nvSpPr>
        <p:spPr bwMode="auto">
          <a:xfrm>
            <a:off x="4572000" y="2205038"/>
            <a:ext cx="2300288" cy="708025"/>
          </a:xfrm>
          <a:prstGeom prst="rect">
            <a:avLst/>
          </a:prstGeom>
          <a:noFill/>
          <a:ln w="9525">
            <a:noFill/>
            <a:miter lim="800000"/>
            <a:headEnd/>
            <a:tailEnd/>
          </a:ln>
        </p:spPr>
        <p:txBody>
          <a:bodyPr>
            <a:spAutoFit/>
          </a:bodyPr>
          <a:lstStyle/>
          <a:p>
            <a:r>
              <a:rPr lang="es-ES" altLang="es-ES" sz="1000"/>
              <a:t>En lugares de interés turístico </a:t>
            </a:r>
          </a:p>
          <a:p>
            <a:r>
              <a:rPr lang="es-ES" altLang="es-ES" sz="1000"/>
              <a:t>este artista coloca. Su ejercito de esculturas a tamaño natural y </a:t>
            </a:r>
          </a:p>
          <a:p>
            <a:r>
              <a:rPr lang="es-ES" altLang="es-ES" sz="1000"/>
              <a:t>hechas con basura como crítica. </a:t>
            </a:r>
          </a:p>
        </p:txBody>
      </p:sp>
      <p:sp>
        <p:nvSpPr>
          <p:cNvPr id="15374" name="14 Marcador de número de diapositiva"/>
          <p:cNvSpPr>
            <a:spLocks noGrp="1"/>
          </p:cNvSpPr>
          <p:nvPr>
            <p:ph type="sldNum" sz="quarter" idx="12"/>
          </p:nvPr>
        </p:nvSpPr>
        <p:spPr>
          <a:noFill/>
          <a:ln>
            <a:miter lim="800000"/>
            <a:headEnd/>
            <a:tailEnd/>
          </a:ln>
        </p:spPr>
        <p:txBody>
          <a:bodyPr/>
          <a:lstStyle/>
          <a:p>
            <a:fld id="{E7BFE430-526B-40C5-8A92-42F43ED00645}" type="slidenum">
              <a:rPr lang="es-ES" smtClean="0"/>
              <a:pPr/>
              <a:t>14</a:t>
            </a:fld>
            <a:endParaRPr lang="es-ES"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a"/>
          <p:cNvGraphicFramePr>
            <a:graphicFrameLocks noGrp="1"/>
          </p:cNvGraphicFramePr>
          <p:nvPr/>
        </p:nvGraphicFramePr>
        <p:xfrm>
          <a:off x="323850" y="363538"/>
          <a:ext cx="8640763" cy="6196012"/>
        </p:xfrm>
        <a:graphic>
          <a:graphicData uri="http://schemas.openxmlformats.org/drawingml/2006/table">
            <a:tbl>
              <a:tblPr>
                <a:tableStyleId>{5940675A-B579-460E-94D1-54222C63F5DA}</a:tableStyleId>
              </a:tblPr>
              <a:tblGrid>
                <a:gridCol w="1440160"/>
                <a:gridCol w="1440160"/>
                <a:gridCol w="1440160"/>
                <a:gridCol w="1440160"/>
                <a:gridCol w="1440160"/>
                <a:gridCol w="1440160"/>
              </a:tblGrid>
              <a:tr h="71057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s-ES" sz="1000" dirty="0" err="1" smtClean="0"/>
                        <a:t>Weithermer</a:t>
                      </a:r>
                      <a:r>
                        <a:rPr lang="es-ES" sz="1000" baseline="0" dirty="0" smtClean="0"/>
                        <a:t> </a:t>
                      </a:r>
                      <a:r>
                        <a:rPr lang="es-ES" sz="1000" dirty="0" smtClean="0"/>
                        <a:t>(1945)</a:t>
                      </a:r>
                    </a:p>
                    <a:p>
                      <a:pPr marL="0" marR="0" indent="0" algn="ctr" defTabSz="914400" rtl="0" eaLnBrk="1" fontAlgn="auto" latinLnBrk="0" hangingPunct="1">
                        <a:lnSpc>
                          <a:spcPct val="100000"/>
                        </a:lnSpc>
                        <a:spcBef>
                          <a:spcPts val="0"/>
                        </a:spcBef>
                        <a:spcAft>
                          <a:spcPts val="0"/>
                        </a:spcAft>
                        <a:buClrTx/>
                        <a:buSzTx/>
                        <a:buFontTx/>
                        <a:buNone/>
                        <a:tabLst/>
                        <a:defRPr/>
                      </a:pPr>
                      <a:r>
                        <a:rPr lang="es-ES" sz="800" dirty="0" smtClean="0">
                          <a:hlinkClick r:id="rId3"/>
                        </a:rPr>
                        <a:t>http://www.revista.unam.mx/vol.5/num1/art4/defini/1.htm</a:t>
                      </a:r>
                      <a:endParaRPr lang="es-ES" sz="800" dirty="0" smtClean="0"/>
                    </a:p>
                  </a:txBody>
                  <a:tcPr marL="0" marR="0" marT="0" marB="0" anchor="ctr">
                    <a:solidFill>
                      <a:srgbClr val="FFFF99"/>
                    </a:solidFill>
                  </a:tcPr>
                </a:tc>
                <a:tc>
                  <a:txBody>
                    <a:bodyPr/>
                    <a:lstStyle/>
                    <a:p>
                      <a:pPr algn="ctr"/>
                      <a:r>
                        <a:rPr lang="es-ES" sz="1000" dirty="0" smtClean="0"/>
                        <a:t>Rogers</a:t>
                      </a:r>
                      <a:r>
                        <a:rPr lang="es-ES" sz="1000" baseline="0" dirty="0" smtClean="0"/>
                        <a:t> </a:t>
                      </a:r>
                      <a:r>
                        <a:rPr lang="es-ES" sz="1000" dirty="0" smtClean="0"/>
                        <a:t>(1959)</a:t>
                      </a:r>
                    </a:p>
                    <a:p>
                      <a:pPr algn="ctr"/>
                      <a:r>
                        <a:rPr lang="es-ES" sz="800" dirty="0" smtClean="0">
                          <a:hlinkClick r:id="rId4"/>
                        </a:rPr>
                        <a:t>http://www.revista.unam.mx/vol.5/num1/art4/defini/10.htm</a:t>
                      </a:r>
                      <a:endParaRPr lang="es-ES" sz="800" dirty="0" smtClean="0"/>
                    </a:p>
                    <a:p>
                      <a:pPr algn="ctr"/>
                      <a:endParaRPr lang="es-ES" sz="800" dirty="0"/>
                    </a:p>
                  </a:txBody>
                  <a:tcPr marL="0" marR="0" marT="0" marB="0" anchor="ctr">
                    <a:solidFill>
                      <a:srgbClr val="FFFF99"/>
                    </a:solidFill>
                  </a:tcPr>
                </a:tc>
                <a:tc>
                  <a:txBody>
                    <a:bodyPr/>
                    <a:lstStyle/>
                    <a:p>
                      <a:pPr algn="ctr"/>
                      <a:r>
                        <a:rPr lang="es-ES" sz="1000" dirty="0" err="1" smtClean="0"/>
                        <a:t>Piaget</a:t>
                      </a:r>
                      <a:r>
                        <a:rPr lang="es-ES" sz="1000" baseline="0" dirty="0"/>
                        <a:t> </a:t>
                      </a:r>
                      <a:r>
                        <a:rPr lang="es-ES" sz="1000" dirty="0" smtClean="0"/>
                        <a:t>(1964)</a:t>
                      </a:r>
                    </a:p>
                    <a:p>
                      <a:pPr algn="ctr"/>
                      <a:r>
                        <a:rPr lang="es-ES" sz="800" dirty="0" smtClean="0">
                          <a:hlinkClick r:id="rId5"/>
                        </a:rPr>
                        <a:t>http://www.revista.unam.mx/vol.5/num1/art4/defini/19.htm</a:t>
                      </a:r>
                      <a:r>
                        <a:rPr lang="es-ES" sz="800" dirty="0" smtClean="0"/>
                        <a:t> </a:t>
                      </a:r>
                      <a:endParaRPr lang="es-ES" sz="800" dirty="0"/>
                    </a:p>
                  </a:txBody>
                  <a:tcPr marL="0" marR="0" marT="0" marB="0" anchor="ctr">
                    <a:solidFill>
                      <a:srgbClr val="FFFF99"/>
                    </a:solidFill>
                  </a:tcPr>
                </a:tc>
                <a:tc>
                  <a:txBody>
                    <a:bodyPr/>
                    <a:lstStyle/>
                    <a:p>
                      <a:pPr algn="ctr"/>
                      <a:r>
                        <a:rPr lang="es-ES" sz="1000" dirty="0" smtClean="0"/>
                        <a:t>Aznar</a:t>
                      </a:r>
                      <a:r>
                        <a:rPr lang="es-ES" sz="1000" baseline="0" dirty="0"/>
                        <a:t> </a:t>
                      </a:r>
                      <a:r>
                        <a:rPr lang="es-ES" sz="1000" dirty="0" smtClean="0"/>
                        <a:t>(1973)</a:t>
                      </a:r>
                    </a:p>
                    <a:p>
                      <a:pPr algn="ctr"/>
                      <a:r>
                        <a:rPr lang="es-ES" sz="800" dirty="0" smtClean="0">
                          <a:hlinkClick r:id="rId6"/>
                        </a:rPr>
                        <a:t>http://www.revista.unam.mx/vol.5/num1/art4/defini/28.htm</a:t>
                      </a:r>
                      <a:r>
                        <a:rPr lang="es-ES" sz="800" dirty="0" smtClean="0"/>
                        <a:t> </a:t>
                      </a:r>
                      <a:endParaRPr lang="es-ES" sz="800" dirty="0"/>
                    </a:p>
                  </a:txBody>
                  <a:tcPr marL="0" marR="0" marT="0" marB="0" anchor="ctr">
                    <a:solidFill>
                      <a:srgbClr val="FFFF99"/>
                    </a:solidFill>
                  </a:tcPr>
                </a:tc>
                <a:tc>
                  <a:txBody>
                    <a:bodyPr/>
                    <a:lstStyle/>
                    <a:p>
                      <a:pPr algn="ctr"/>
                      <a:r>
                        <a:rPr lang="es-ES" sz="1000" dirty="0"/>
                        <a:t>De la </a:t>
                      </a:r>
                      <a:r>
                        <a:rPr lang="es-ES" sz="1000" dirty="0" smtClean="0"/>
                        <a:t>Torre</a:t>
                      </a:r>
                      <a:r>
                        <a:rPr lang="es-ES" sz="1000" baseline="0" dirty="0"/>
                        <a:t> </a:t>
                      </a:r>
                      <a:r>
                        <a:rPr lang="es-ES" sz="1000" dirty="0" smtClean="0"/>
                        <a:t>(1991)</a:t>
                      </a:r>
                    </a:p>
                    <a:p>
                      <a:pPr algn="ctr"/>
                      <a:r>
                        <a:rPr lang="es-ES" sz="800" dirty="0" smtClean="0">
                          <a:hlinkClick r:id="rId7"/>
                        </a:rPr>
                        <a:t>http://www.revista.unam.mx/vol.5/num1/art4/defini/37.htm</a:t>
                      </a:r>
                      <a:r>
                        <a:rPr lang="es-ES" sz="800" dirty="0" smtClean="0"/>
                        <a:t> </a:t>
                      </a:r>
                      <a:endParaRPr lang="es-ES" sz="800" dirty="0"/>
                    </a:p>
                  </a:txBody>
                  <a:tcPr marL="0" marR="0" marT="0" marB="0" anchor="ctr">
                    <a:solidFill>
                      <a:srgbClr val="FFFF99"/>
                    </a:solidFill>
                  </a:tcPr>
                </a:tc>
                <a:tc>
                  <a:txBody>
                    <a:bodyPr/>
                    <a:lstStyle/>
                    <a:p>
                      <a:pPr algn="ctr"/>
                      <a:r>
                        <a:rPr lang="es-ES" sz="1000" dirty="0" err="1" smtClean="0"/>
                        <a:t>Togno</a:t>
                      </a:r>
                      <a:r>
                        <a:rPr lang="es-ES" sz="1000" baseline="0" dirty="0"/>
                        <a:t> </a:t>
                      </a:r>
                      <a:r>
                        <a:rPr lang="es-ES" sz="1000" dirty="0" smtClean="0"/>
                        <a:t>(1999)</a:t>
                      </a:r>
                    </a:p>
                    <a:p>
                      <a:pPr algn="ctr"/>
                      <a:r>
                        <a:rPr lang="es-ES" sz="800" dirty="0" smtClean="0">
                          <a:hlinkClick r:id="rId8"/>
                        </a:rPr>
                        <a:t>http://www.revista.unam.mx/vol.5/num1/art4/defini/46.htm</a:t>
                      </a:r>
                      <a:r>
                        <a:rPr lang="es-ES" sz="800" dirty="0" smtClean="0"/>
                        <a:t> </a:t>
                      </a:r>
                      <a:endParaRPr lang="es-ES" sz="800" dirty="0"/>
                    </a:p>
                  </a:txBody>
                  <a:tcPr marL="0" marR="0" marT="0" marB="0" anchor="ctr">
                    <a:solidFill>
                      <a:srgbClr val="FFFF99"/>
                    </a:solidFill>
                  </a:tcPr>
                </a:tc>
              </a:tr>
              <a:tr h="736392">
                <a:tc>
                  <a:txBody>
                    <a:bodyPr/>
                    <a:lstStyle/>
                    <a:p>
                      <a:pPr algn="ctr"/>
                      <a:r>
                        <a:rPr lang="es-ES" sz="1000" dirty="0" err="1" smtClean="0"/>
                        <a:t>Guilford</a:t>
                      </a:r>
                      <a:r>
                        <a:rPr lang="es-ES" sz="1000" baseline="0" dirty="0"/>
                        <a:t> </a:t>
                      </a:r>
                      <a:r>
                        <a:rPr lang="es-ES" sz="800" dirty="0" smtClean="0"/>
                        <a:t>(1952)</a:t>
                      </a:r>
                    </a:p>
                    <a:p>
                      <a:pPr algn="ctr"/>
                      <a:r>
                        <a:rPr lang="es-ES" sz="800" dirty="0" smtClean="0">
                          <a:hlinkClick r:id="rId9"/>
                        </a:rPr>
                        <a:t>http://www.revista.unam.mx/vol.5/num1/art4/defini/2.htm</a:t>
                      </a:r>
                      <a:endParaRPr lang="es-ES" sz="800" dirty="0" smtClean="0"/>
                    </a:p>
                  </a:txBody>
                  <a:tcPr marL="0" marR="0" marT="0" marB="0" anchor="ctr">
                    <a:solidFill>
                      <a:srgbClr val="FFFF99"/>
                    </a:solidFill>
                  </a:tcPr>
                </a:tc>
                <a:tc>
                  <a:txBody>
                    <a:bodyPr/>
                    <a:lstStyle/>
                    <a:p>
                      <a:pPr algn="ctr"/>
                      <a:r>
                        <a:rPr lang="es-ES" sz="1000" dirty="0"/>
                        <a:t>Mac </a:t>
                      </a:r>
                      <a:r>
                        <a:rPr lang="es-ES" sz="1000" dirty="0" err="1" smtClean="0"/>
                        <a:t>Kinnon</a:t>
                      </a:r>
                      <a:r>
                        <a:rPr lang="es-ES" sz="1000" baseline="0" dirty="0"/>
                        <a:t> </a:t>
                      </a:r>
                      <a:r>
                        <a:rPr lang="es-ES" sz="1000" dirty="0" smtClean="0"/>
                        <a:t>(1960)</a:t>
                      </a:r>
                    </a:p>
                    <a:p>
                      <a:pPr algn="ctr"/>
                      <a:r>
                        <a:rPr lang="es-ES" sz="800" dirty="0" smtClean="0">
                          <a:hlinkClick r:id="rId10"/>
                        </a:rPr>
                        <a:t>http://www.revista.unam.mx/vol.5/num1/art4/defini/11.htm</a:t>
                      </a:r>
                      <a:r>
                        <a:rPr lang="es-ES" sz="800" dirty="0" smtClean="0"/>
                        <a:t> </a:t>
                      </a:r>
                      <a:endParaRPr lang="es-ES" sz="800" dirty="0"/>
                    </a:p>
                  </a:txBody>
                  <a:tcPr marL="0" marR="0" marT="0" marB="0" anchor="ctr">
                    <a:solidFill>
                      <a:srgbClr val="FFFF99"/>
                    </a:solidFill>
                  </a:tcPr>
                </a:tc>
                <a:tc>
                  <a:txBody>
                    <a:bodyPr/>
                    <a:lstStyle/>
                    <a:p>
                      <a:pPr algn="ctr"/>
                      <a:r>
                        <a:rPr lang="es-ES" sz="1000" dirty="0" err="1" smtClean="0"/>
                        <a:t>Mednick</a:t>
                      </a:r>
                      <a:r>
                        <a:rPr lang="es-ES" sz="1000" baseline="0" dirty="0"/>
                        <a:t> </a:t>
                      </a:r>
                      <a:r>
                        <a:rPr lang="es-ES" sz="1000" dirty="0" smtClean="0"/>
                        <a:t>(1964)</a:t>
                      </a:r>
                    </a:p>
                    <a:p>
                      <a:pPr algn="ctr"/>
                      <a:r>
                        <a:rPr lang="es-ES" sz="800" dirty="0" smtClean="0">
                          <a:hlinkClick r:id="rId11"/>
                        </a:rPr>
                        <a:t>http://www.revista.unam.mx/vol.5/num1/art4/defini/20.htm</a:t>
                      </a:r>
                      <a:r>
                        <a:rPr lang="es-ES" sz="800" dirty="0" smtClean="0"/>
                        <a:t> </a:t>
                      </a:r>
                      <a:endParaRPr lang="es-ES" sz="800" dirty="0"/>
                    </a:p>
                  </a:txBody>
                  <a:tcPr marL="0" marR="0" marT="0" marB="0" anchor="ctr">
                    <a:solidFill>
                      <a:srgbClr val="FFFF99"/>
                    </a:solidFill>
                  </a:tcPr>
                </a:tc>
                <a:tc>
                  <a:txBody>
                    <a:bodyPr/>
                    <a:lstStyle/>
                    <a:p>
                      <a:pPr algn="ctr"/>
                      <a:r>
                        <a:rPr lang="es-ES" sz="1000" dirty="0" err="1" smtClean="0"/>
                        <a:t>Sillamy</a:t>
                      </a:r>
                      <a:r>
                        <a:rPr lang="es-ES" sz="1000" baseline="0" dirty="0"/>
                        <a:t> </a:t>
                      </a:r>
                      <a:r>
                        <a:rPr lang="es-ES" sz="1000" dirty="0" smtClean="0"/>
                        <a:t>(1973)</a:t>
                      </a:r>
                    </a:p>
                    <a:p>
                      <a:pPr algn="ctr"/>
                      <a:r>
                        <a:rPr lang="es-ES" sz="800" dirty="0" smtClean="0">
                          <a:hlinkClick r:id="rId12"/>
                        </a:rPr>
                        <a:t>http://www.revista.unam.mx/vol.5/num1/art4/defini/29.htm</a:t>
                      </a:r>
                      <a:r>
                        <a:rPr lang="es-ES" sz="800" dirty="0" smtClean="0"/>
                        <a:t> </a:t>
                      </a:r>
                    </a:p>
                    <a:p>
                      <a:pPr algn="ctr"/>
                      <a:endParaRPr lang="es-ES" sz="1000" dirty="0"/>
                    </a:p>
                  </a:txBody>
                  <a:tcPr marL="0" marR="0" marT="0" marB="0" anchor="ctr">
                    <a:solidFill>
                      <a:srgbClr val="FFFF99"/>
                    </a:solidFill>
                  </a:tcPr>
                </a:tc>
                <a:tc>
                  <a:txBody>
                    <a:bodyPr/>
                    <a:lstStyle/>
                    <a:p>
                      <a:pPr algn="ctr"/>
                      <a:r>
                        <a:rPr lang="es-ES" sz="1000" dirty="0"/>
                        <a:t>Davis y </a:t>
                      </a:r>
                      <a:r>
                        <a:rPr lang="es-ES" sz="1000" dirty="0" smtClean="0"/>
                        <a:t>Scott</a:t>
                      </a:r>
                      <a:r>
                        <a:rPr lang="es-ES" sz="1000" baseline="0" dirty="0"/>
                        <a:t> </a:t>
                      </a:r>
                      <a:r>
                        <a:rPr lang="es-ES" sz="1000" dirty="0" smtClean="0"/>
                        <a:t>(1992)</a:t>
                      </a:r>
                    </a:p>
                    <a:p>
                      <a:pPr algn="ctr"/>
                      <a:r>
                        <a:rPr lang="es-ES" sz="800" dirty="0" smtClean="0">
                          <a:hlinkClick r:id="rId13"/>
                        </a:rPr>
                        <a:t>http://www.revista.unam.mx/vol.5/num1/art4/defini/38.htm</a:t>
                      </a:r>
                      <a:r>
                        <a:rPr lang="es-ES" sz="800" dirty="0" smtClean="0"/>
                        <a:t> </a:t>
                      </a:r>
                      <a:endParaRPr lang="es-ES" sz="800" dirty="0"/>
                    </a:p>
                  </a:txBody>
                  <a:tcPr marL="0" marR="0" marT="0" marB="0" anchor="ctr">
                    <a:solidFill>
                      <a:srgbClr val="FFFF99"/>
                    </a:solidFill>
                  </a:tcPr>
                </a:tc>
                <a:tc>
                  <a:txBody>
                    <a:bodyPr/>
                    <a:lstStyle/>
                    <a:p>
                      <a:pPr algn="ctr"/>
                      <a:r>
                        <a:rPr lang="es-ES" sz="1000" dirty="0"/>
                        <a:t>De la </a:t>
                      </a:r>
                      <a:r>
                        <a:rPr lang="es-ES" sz="1000" dirty="0" smtClean="0"/>
                        <a:t>Torre</a:t>
                      </a:r>
                      <a:r>
                        <a:rPr lang="es-ES" sz="1000" baseline="0" dirty="0"/>
                        <a:t> </a:t>
                      </a:r>
                      <a:r>
                        <a:rPr lang="es-ES" sz="1000" dirty="0" smtClean="0"/>
                        <a:t>(1999)</a:t>
                      </a:r>
                    </a:p>
                    <a:p>
                      <a:pPr algn="ctr"/>
                      <a:r>
                        <a:rPr lang="es-ES" sz="800" dirty="0" smtClean="0">
                          <a:hlinkClick r:id="rId14"/>
                        </a:rPr>
                        <a:t>http://www.revista.unam.mx/vol.5/num1/art4/defini/42.htm</a:t>
                      </a:r>
                      <a:r>
                        <a:rPr lang="es-ES" sz="800" dirty="0" smtClean="0"/>
                        <a:t> </a:t>
                      </a:r>
                    </a:p>
                    <a:p>
                      <a:pPr algn="ctr"/>
                      <a:endParaRPr lang="es-ES" sz="1000" dirty="0"/>
                    </a:p>
                  </a:txBody>
                  <a:tcPr marL="0" marR="0" marT="0" marB="0" anchor="ctr">
                    <a:solidFill>
                      <a:srgbClr val="FFFF99"/>
                    </a:solidFill>
                  </a:tcPr>
                </a:tc>
              </a:tr>
              <a:tr h="766377">
                <a:tc>
                  <a:txBody>
                    <a:bodyPr/>
                    <a:lstStyle/>
                    <a:p>
                      <a:pPr algn="ctr"/>
                      <a:r>
                        <a:rPr lang="es-ES" sz="1000" dirty="0" err="1" smtClean="0"/>
                        <a:t>Thurstone</a:t>
                      </a:r>
                      <a:r>
                        <a:rPr lang="es-ES" sz="1000" baseline="0" dirty="0"/>
                        <a:t> </a:t>
                      </a:r>
                      <a:r>
                        <a:rPr lang="es-ES" sz="1000" dirty="0" smtClean="0"/>
                        <a:t>(1952)</a:t>
                      </a:r>
                    </a:p>
                    <a:p>
                      <a:pPr algn="ctr"/>
                      <a:r>
                        <a:rPr lang="es-ES" sz="800" dirty="0" smtClean="0">
                          <a:hlinkClick r:id="rId15"/>
                        </a:rPr>
                        <a:t>http://www.revista.unam.mx/vol.5/num1/art4/defini/3.htm</a:t>
                      </a:r>
                      <a:endParaRPr lang="es-ES" sz="800" dirty="0" smtClean="0"/>
                    </a:p>
                  </a:txBody>
                  <a:tcPr marL="0" marR="0" marT="0" marB="0" anchor="ctr">
                    <a:solidFill>
                      <a:srgbClr val="FFFF99"/>
                    </a:solidFill>
                  </a:tcPr>
                </a:tc>
                <a:tc>
                  <a:txBody>
                    <a:bodyPr/>
                    <a:lstStyle/>
                    <a:p>
                      <a:pPr algn="ctr"/>
                      <a:r>
                        <a:rPr lang="es-ES" sz="1000" dirty="0" err="1"/>
                        <a:t>Getzels</a:t>
                      </a:r>
                      <a:r>
                        <a:rPr lang="es-ES" sz="1000" dirty="0"/>
                        <a:t> y </a:t>
                      </a:r>
                      <a:endParaRPr lang="es-ES" sz="1000" dirty="0" smtClean="0"/>
                    </a:p>
                    <a:p>
                      <a:pPr algn="ctr"/>
                      <a:r>
                        <a:rPr lang="es-ES" sz="1000" dirty="0" smtClean="0"/>
                        <a:t>Jackson(1962)</a:t>
                      </a:r>
                    </a:p>
                    <a:p>
                      <a:pPr algn="ctr"/>
                      <a:r>
                        <a:rPr lang="es-ES" sz="800" dirty="0" smtClean="0">
                          <a:hlinkClick r:id="rId10"/>
                        </a:rPr>
                        <a:t>http://www.revista.unam.mx/vol.5/num1/art4/defini/11.htm</a:t>
                      </a:r>
                      <a:endParaRPr lang="es-ES" sz="800" dirty="0" smtClean="0"/>
                    </a:p>
                    <a:p>
                      <a:pPr algn="ctr"/>
                      <a:endParaRPr lang="es-ES" sz="1000" dirty="0"/>
                    </a:p>
                  </a:txBody>
                  <a:tcPr marL="0" marR="0" marT="0" marB="0" anchor="ctr">
                    <a:solidFill>
                      <a:srgbClr val="FFFF99"/>
                    </a:solidFill>
                  </a:tcPr>
                </a:tc>
                <a:tc>
                  <a:txBody>
                    <a:bodyPr/>
                    <a:lstStyle/>
                    <a:p>
                      <a:pPr algn="ctr"/>
                      <a:r>
                        <a:rPr lang="es-ES" sz="1000" dirty="0" smtClean="0"/>
                        <a:t>Torranc</a:t>
                      </a:r>
                      <a:r>
                        <a:rPr lang="es-ES" sz="1000" baseline="0" dirty="0" smtClean="0"/>
                        <a:t>e </a:t>
                      </a:r>
                      <a:r>
                        <a:rPr lang="es-ES" sz="1000" dirty="0" smtClean="0"/>
                        <a:t>(1965)</a:t>
                      </a:r>
                    </a:p>
                    <a:p>
                      <a:pPr algn="ctr"/>
                      <a:r>
                        <a:rPr lang="es-ES" sz="800" dirty="0" smtClean="0">
                          <a:hlinkClick r:id="rId16"/>
                        </a:rPr>
                        <a:t>http://www.revista.unam.mx/vol.5/num1/art4/defini/21.htm</a:t>
                      </a:r>
                      <a:endParaRPr lang="es-ES" sz="800" dirty="0" smtClean="0"/>
                    </a:p>
                  </a:txBody>
                  <a:tcPr marL="0" marR="0" marT="0" marB="0" anchor="ctr">
                    <a:solidFill>
                      <a:srgbClr val="FFFF99"/>
                    </a:solidFill>
                  </a:tcPr>
                </a:tc>
                <a:tc>
                  <a:txBody>
                    <a:bodyPr/>
                    <a:lstStyle/>
                    <a:p>
                      <a:pPr algn="ctr"/>
                      <a:r>
                        <a:rPr lang="es-ES" sz="1000" dirty="0"/>
                        <a:t>De </a:t>
                      </a:r>
                      <a:r>
                        <a:rPr lang="es-ES" sz="1000" dirty="0" smtClean="0"/>
                        <a:t>Bono</a:t>
                      </a:r>
                      <a:r>
                        <a:rPr lang="es-ES" sz="1000" baseline="0" dirty="0" smtClean="0"/>
                        <a:t> </a:t>
                      </a:r>
                      <a:r>
                        <a:rPr lang="es-ES" sz="1000" dirty="0" smtClean="0"/>
                        <a:t>(1974)</a:t>
                      </a:r>
                    </a:p>
                    <a:p>
                      <a:pPr algn="ctr"/>
                      <a:r>
                        <a:rPr lang="es-ES" sz="900" dirty="0" smtClean="0">
                          <a:hlinkClick r:id="rId17"/>
                        </a:rPr>
                        <a:t>http://www.revista.unam.mx/v</a:t>
                      </a:r>
                      <a:r>
                        <a:rPr lang="es-ES" sz="800" dirty="0" smtClean="0">
                          <a:hlinkClick r:id="rId17"/>
                        </a:rPr>
                        <a:t>ol.5/num1/art4/defini/36.htm</a:t>
                      </a:r>
                      <a:endParaRPr lang="es-ES" sz="800" dirty="0" smtClean="0"/>
                    </a:p>
                    <a:p>
                      <a:pPr algn="ctr"/>
                      <a:endParaRPr lang="es-ES" sz="1000" dirty="0"/>
                    </a:p>
                  </a:txBody>
                  <a:tcPr marL="0" marR="0" marT="0" marB="0" anchor="ctr">
                    <a:solidFill>
                      <a:srgbClr val="FFFF99"/>
                    </a:solidFill>
                  </a:tcPr>
                </a:tc>
                <a:tc>
                  <a:txBody>
                    <a:bodyPr/>
                    <a:lstStyle/>
                    <a:p>
                      <a:pPr algn="ctr"/>
                      <a:r>
                        <a:rPr lang="es-ES" sz="1000" dirty="0" err="1" smtClean="0"/>
                        <a:t>Gervilla</a:t>
                      </a:r>
                      <a:r>
                        <a:rPr lang="es-ES" sz="1000" dirty="0" smtClean="0"/>
                        <a:t> (1992)</a:t>
                      </a:r>
                    </a:p>
                    <a:p>
                      <a:pPr algn="ctr"/>
                      <a:r>
                        <a:rPr lang="es-ES" sz="800" dirty="0" smtClean="0">
                          <a:hlinkClick r:id="rId18"/>
                        </a:rPr>
                        <a:t>http://www.revista.unam.mx/vol.5/num1/art4/defini/39.htm</a:t>
                      </a:r>
                      <a:r>
                        <a:rPr lang="es-ES" sz="800" dirty="0" smtClean="0"/>
                        <a:t> </a:t>
                      </a:r>
                    </a:p>
                    <a:p>
                      <a:pPr algn="ctr"/>
                      <a:endParaRPr lang="es-ES" sz="1000" dirty="0"/>
                    </a:p>
                  </a:txBody>
                  <a:tcPr marL="0" marR="0" marT="0" marB="0" anchor="ctr">
                    <a:solidFill>
                      <a:srgbClr val="FFFF99"/>
                    </a:solidFill>
                  </a:tcPr>
                </a:tc>
                <a:tc>
                  <a:txBody>
                    <a:bodyPr/>
                    <a:lstStyle/>
                    <a:p>
                      <a:pPr algn="ctr"/>
                      <a:r>
                        <a:rPr lang="es-ES" sz="1000" dirty="0" smtClean="0"/>
                        <a:t>Gardner</a:t>
                      </a:r>
                      <a:r>
                        <a:rPr lang="es-ES" sz="1000" baseline="0" dirty="0"/>
                        <a:t> </a:t>
                      </a:r>
                      <a:r>
                        <a:rPr lang="es-ES" sz="1000" dirty="0" smtClean="0"/>
                        <a:t>(1999)</a:t>
                      </a:r>
                    </a:p>
                    <a:p>
                      <a:pPr algn="ctr"/>
                      <a:r>
                        <a:rPr lang="es-ES" sz="800" dirty="0" smtClean="0">
                          <a:hlinkClick r:id="rId19"/>
                        </a:rPr>
                        <a:t>http://www.revista.unam.mx/vol.5/num1/art4/defini/48.htm</a:t>
                      </a:r>
                      <a:r>
                        <a:rPr lang="es-ES" sz="800" dirty="0" smtClean="0"/>
                        <a:t> </a:t>
                      </a:r>
                      <a:endParaRPr lang="es-ES" sz="800" dirty="0"/>
                    </a:p>
                  </a:txBody>
                  <a:tcPr marL="0" marR="0" marT="0" marB="0" anchor="ctr">
                    <a:solidFill>
                      <a:srgbClr val="FFFF99"/>
                    </a:solidFill>
                  </a:tcPr>
                </a:tc>
              </a:tr>
              <a:tr h="755049">
                <a:tc>
                  <a:txBody>
                    <a:bodyPr/>
                    <a:lstStyle/>
                    <a:p>
                      <a:pPr algn="ctr"/>
                      <a:r>
                        <a:rPr lang="es-ES" sz="1000" dirty="0" err="1" smtClean="0"/>
                        <a:t>Osborn</a:t>
                      </a:r>
                      <a:r>
                        <a:rPr lang="es-ES" sz="1000" baseline="0" dirty="0"/>
                        <a:t> </a:t>
                      </a:r>
                      <a:r>
                        <a:rPr lang="es-ES" sz="1000" dirty="0" smtClean="0"/>
                        <a:t>(1953)</a:t>
                      </a:r>
                    </a:p>
                    <a:p>
                      <a:pPr algn="ctr"/>
                      <a:r>
                        <a:rPr lang="es-ES" sz="800" dirty="0" smtClean="0">
                          <a:hlinkClick r:id="rId20"/>
                        </a:rPr>
                        <a:t>http://www.revista.unam.mx/vol.5/num1/art4/defini/4.htm</a:t>
                      </a:r>
                      <a:endParaRPr lang="es-ES" sz="800" dirty="0" smtClean="0"/>
                    </a:p>
                  </a:txBody>
                  <a:tcPr marL="0" marR="0" marT="0" marB="0" anchor="ctr">
                    <a:solidFill>
                      <a:srgbClr val="FFFF99"/>
                    </a:solidFill>
                  </a:tcPr>
                </a:tc>
                <a:tc>
                  <a:txBody>
                    <a:bodyPr/>
                    <a:lstStyle/>
                    <a:p>
                      <a:pPr algn="ctr"/>
                      <a:r>
                        <a:rPr lang="es-ES" sz="1000" dirty="0" err="1" smtClean="0"/>
                        <a:t>Parnes</a:t>
                      </a:r>
                      <a:r>
                        <a:rPr lang="es-ES" sz="1000" baseline="0" dirty="0"/>
                        <a:t> </a:t>
                      </a:r>
                      <a:r>
                        <a:rPr lang="es-ES" sz="1000" dirty="0" smtClean="0"/>
                        <a:t>(1962)</a:t>
                      </a:r>
                    </a:p>
                    <a:p>
                      <a:pPr algn="ctr"/>
                      <a:r>
                        <a:rPr lang="es-ES" sz="800" dirty="0" smtClean="0">
                          <a:hlinkClick r:id="rId21"/>
                        </a:rPr>
                        <a:t>http://www.revista.unam.mx/vol.5/num1/art4/defini/13.htm</a:t>
                      </a:r>
                      <a:endParaRPr lang="es-ES" sz="800" dirty="0" smtClean="0"/>
                    </a:p>
                    <a:p>
                      <a:pPr algn="ctr"/>
                      <a:endParaRPr lang="es-ES" sz="1000" dirty="0"/>
                    </a:p>
                  </a:txBody>
                  <a:tcPr marL="0" marR="0" marT="0" marB="0" anchor="ctr">
                    <a:solidFill>
                      <a:srgbClr val="FFFF99"/>
                    </a:solidFill>
                  </a:tcPr>
                </a:tc>
                <a:tc>
                  <a:txBody>
                    <a:bodyPr/>
                    <a:lstStyle/>
                    <a:p>
                      <a:pPr algn="ctr"/>
                      <a:r>
                        <a:rPr lang="es-ES" sz="1000" dirty="0" err="1" smtClean="0"/>
                        <a:t>Gutman</a:t>
                      </a:r>
                      <a:r>
                        <a:rPr lang="es-ES" sz="1000" baseline="0" dirty="0" smtClean="0"/>
                        <a:t> </a:t>
                      </a:r>
                      <a:r>
                        <a:rPr lang="es-ES" sz="1000" dirty="0" smtClean="0"/>
                        <a:t>(1967)</a:t>
                      </a:r>
                    </a:p>
                    <a:p>
                      <a:pPr algn="ctr"/>
                      <a:r>
                        <a:rPr lang="es-ES" sz="800" dirty="0" smtClean="0">
                          <a:hlinkClick r:id="rId22"/>
                        </a:rPr>
                        <a:t>http://www.revista.unam.mx/vol.5/num1/art4/defini/22.htm</a:t>
                      </a:r>
                      <a:endParaRPr lang="es-ES" sz="800" dirty="0" smtClean="0"/>
                    </a:p>
                    <a:p>
                      <a:pPr algn="ctr"/>
                      <a:endParaRPr lang="es-ES" sz="1000" dirty="0"/>
                    </a:p>
                  </a:txBody>
                  <a:tcPr marL="0" marR="0" marT="0" marB="0" anchor="ctr">
                    <a:solidFill>
                      <a:srgbClr val="FFFF99"/>
                    </a:solidFill>
                  </a:tcPr>
                </a:tc>
                <a:tc>
                  <a:txBody>
                    <a:bodyPr/>
                    <a:lstStyle/>
                    <a:p>
                      <a:pPr algn="ctr"/>
                      <a:r>
                        <a:rPr lang="es-ES" sz="1000" dirty="0" err="1" smtClean="0"/>
                        <a:t>Dudek</a:t>
                      </a:r>
                      <a:r>
                        <a:rPr lang="es-ES" sz="1000" baseline="0" dirty="0"/>
                        <a:t> </a:t>
                      </a:r>
                      <a:r>
                        <a:rPr lang="es-ES" sz="1000" dirty="0" smtClean="0"/>
                        <a:t>(1974)</a:t>
                      </a:r>
                    </a:p>
                    <a:p>
                      <a:pPr algn="ctr"/>
                      <a:r>
                        <a:rPr lang="es-ES" sz="800" dirty="0" smtClean="0">
                          <a:hlinkClick r:id="rId7"/>
                        </a:rPr>
                        <a:t>http://www.revista.unam.mx/vol.5/num1/art4/defini/37.htm</a:t>
                      </a:r>
                      <a:r>
                        <a:rPr lang="es-ES" sz="800" dirty="0" smtClean="0"/>
                        <a:t> </a:t>
                      </a:r>
                      <a:endParaRPr lang="es-ES" sz="800" dirty="0"/>
                    </a:p>
                  </a:txBody>
                  <a:tcPr marL="0" marR="0" marT="0" marB="0" anchor="ctr">
                    <a:solidFill>
                      <a:srgbClr val="FFFF99"/>
                    </a:solidFill>
                  </a:tcPr>
                </a:tc>
                <a:tc>
                  <a:txBody>
                    <a:bodyPr/>
                    <a:lstStyle/>
                    <a:p>
                      <a:pPr algn="ctr"/>
                      <a:r>
                        <a:rPr lang="es-ES" sz="1000" dirty="0" err="1" smtClean="0"/>
                        <a:t>Mitjáns</a:t>
                      </a:r>
                      <a:r>
                        <a:rPr lang="es-ES" sz="1000" baseline="0" dirty="0" smtClean="0"/>
                        <a:t> </a:t>
                      </a:r>
                      <a:r>
                        <a:rPr lang="es-ES" sz="1000" dirty="0" smtClean="0"/>
                        <a:t>(1995)</a:t>
                      </a:r>
                    </a:p>
                    <a:p>
                      <a:pPr algn="ctr"/>
                      <a:r>
                        <a:rPr lang="es-ES" sz="800" dirty="0" smtClean="0">
                          <a:hlinkClick r:id="rId23"/>
                        </a:rPr>
                        <a:t>http://www.revista.unam.mx/vol.5/num1/art4/defini/40.htm</a:t>
                      </a:r>
                      <a:r>
                        <a:rPr lang="es-ES" sz="800" dirty="0" smtClean="0"/>
                        <a:t> </a:t>
                      </a:r>
                      <a:endParaRPr lang="es-ES" sz="800" dirty="0"/>
                    </a:p>
                  </a:txBody>
                  <a:tcPr marL="0" marR="0" marT="0" marB="0" anchor="ctr">
                    <a:solidFill>
                      <a:srgbClr val="FFFF99"/>
                    </a:solidFill>
                  </a:tcPr>
                </a:tc>
                <a:tc>
                  <a:txBody>
                    <a:bodyPr/>
                    <a:lstStyle/>
                    <a:p>
                      <a:pPr algn="ctr"/>
                      <a:r>
                        <a:rPr lang="fi-FI" sz="1000" dirty="0"/>
                        <a:t>Goleman, Kaufman y </a:t>
                      </a:r>
                      <a:r>
                        <a:rPr lang="fi-FI" sz="1000" dirty="0" smtClean="0"/>
                        <a:t>Ray</a:t>
                      </a:r>
                      <a:r>
                        <a:rPr lang="fi-FI" sz="1000" baseline="0" dirty="0" smtClean="0"/>
                        <a:t> </a:t>
                      </a:r>
                      <a:r>
                        <a:rPr lang="fi-FI" sz="1000" dirty="0" smtClean="0"/>
                        <a:t>(2000)</a:t>
                      </a:r>
                    </a:p>
                    <a:p>
                      <a:pPr algn="ctr"/>
                      <a:r>
                        <a:rPr lang="fi-FI" sz="800" dirty="0" smtClean="0">
                          <a:hlinkClick r:id="rId24"/>
                        </a:rPr>
                        <a:t>http://www.revista.unam.mx/vol.5/num1/art4/defini/49.htm</a:t>
                      </a:r>
                      <a:r>
                        <a:rPr lang="fi-FI" sz="800" dirty="0" smtClean="0"/>
                        <a:t> </a:t>
                      </a:r>
                    </a:p>
                    <a:p>
                      <a:pPr algn="ctr"/>
                      <a:endParaRPr lang="fi-FI" sz="1000" dirty="0"/>
                    </a:p>
                  </a:txBody>
                  <a:tcPr marL="0" marR="0" marT="0" marB="0" anchor="ctr">
                    <a:solidFill>
                      <a:srgbClr val="FFFF99"/>
                    </a:solidFill>
                  </a:tcPr>
                </a:tc>
              </a:tr>
              <a:tr h="618480">
                <a:tc>
                  <a:txBody>
                    <a:bodyPr/>
                    <a:lstStyle/>
                    <a:p>
                      <a:pPr algn="ctr"/>
                      <a:r>
                        <a:rPr lang="es-ES" sz="1000" dirty="0" err="1" smtClean="0"/>
                        <a:t>Barron</a:t>
                      </a:r>
                      <a:r>
                        <a:rPr lang="es-ES" sz="1000" baseline="0" dirty="0"/>
                        <a:t> </a:t>
                      </a:r>
                      <a:r>
                        <a:rPr lang="es-ES" sz="1000" dirty="0" smtClean="0"/>
                        <a:t>(1955)</a:t>
                      </a:r>
                    </a:p>
                    <a:p>
                      <a:pPr algn="ctr"/>
                      <a:r>
                        <a:rPr lang="es-ES" sz="800" dirty="0" smtClean="0">
                          <a:hlinkClick r:id="rId25"/>
                        </a:rPr>
                        <a:t>http://www.revista.unam.mx/vol.5/num1/art4/defini/5.htm</a:t>
                      </a:r>
                      <a:endParaRPr lang="es-ES" sz="800" dirty="0" smtClean="0"/>
                    </a:p>
                    <a:p>
                      <a:pPr algn="ctr"/>
                      <a:endParaRPr lang="es-ES" sz="1000" dirty="0"/>
                    </a:p>
                  </a:txBody>
                  <a:tcPr marL="0" marR="0" marT="0" marB="0" anchor="ctr">
                    <a:solidFill>
                      <a:srgbClr val="FFFF99"/>
                    </a:solidFill>
                  </a:tcPr>
                </a:tc>
                <a:tc>
                  <a:txBody>
                    <a:bodyPr/>
                    <a:lstStyle/>
                    <a:p>
                      <a:pPr algn="ctr"/>
                      <a:r>
                        <a:rPr lang="es-ES" sz="1000" dirty="0" err="1" smtClean="0"/>
                        <a:t>Ausubel</a:t>
                      </a:r>
                      <a:r>
                        <a:rPr lang="es-ES" sz="1000" dirty="0" smtClean="0"/>
                        <a:t> (</a:t>
                      </a:r>
                      <a:r>
                        <a:rPr lang="es-ES" sz="1000" dirty="0"/>
                        <a:t>1963</a:t>
                      </a:r>
                      <a:r>
                        <a:rPr lang="es-ES" sz="1000" dirty="0" smtClean="0"/>
                        <a:t>)</a:t>
                      </a:r>
                    </a:p>
                    <a:p>
                      <a:pPr algn="ctr"/>
                      <a:r>
                        <a:rPr lang="es-ES" sz="800" dirty="0" smtClean="0">
                          <a:hlinkClick r:id="rId26"/>
                        </a:rPr>
                        <a:t>http://www.revista.unam.mx/vol.5/num1/art4/defini/14.htm</a:t>
                      </a:r>
                      <a:r>
                        <a:rPr lang="es-ES" sz="800" dirty="0" smtClean="0"/>
                        <a:t> </a:t>
                      </a:r>
                      <a:endParaRPr lang="es-ES" sz="800" dirty="0"/>
                    </a:p>
                  </a:txBody>
                  <a:tcPr marL="0" marR="0" marT="0" marB="0" anchor="ctr">
                    <a:solidFill>
                      <a:srgbClr val="FFFF99"/>
                    </a:solidFill>
                  </a:tcPr>
                </a:tc>
                <a:tc>
                  <a:txBody>
                    <a:bodyPr/>
                    <a:lstStyle/>
                    <a:p>
                      <a:pPr algn="ctr"/>
                      <a:r>
                        <a:rPr lang="es-ES" sz="1000" dirty="0" smtClean="0"/>
                        <a:t>Fernández</a:t>
                      </a:r>
                      <a:r>
                        <a:rPr lang="es-ES" sz="1000" baseline="0" dirty="0"/>
                        <a:t> </a:t>
                      </a:r>
                      <a:r>
                        <a:rPr lang="es-ES" sz="1000" dirty="0" smtClean="0"/>
                        <a:t>(1968)</a:t>
                      </a:r>
                    </a:p>
                    <a:p>
                      <a:pPr algn="ctr"/>
                      <a:r>
                        <a:rPr lang="es-ES" sz="800" dirty="0" smtClean="0">
                          <a:hlinkClick r:id="rId27"/>
                        </a:rPr>
                        <a:t>http://www.revista.unam.mx/vol.5/num1/art4/defini/23.htm</a:t>
                      </a:r>
                      <a:r>
                        <a:rPr lang="es-ES" sz="800" dirty="0" smtClean="0"/>
                        <a:t> </a:t>
                      </a:r>
                      <a:endParaRPr lang="es-ES" sz="800" dirty="0"/>
                    </a:p>
                  </a:txBody>
                  <a:tcPr marL="0" marR="0" marT="0" marB="0" anchor="ctr">
                    <a:solidFill>
                      <a:srgbClr val="FFFF99"/>
                    </a:solidFill>
                  </a:tcPr>
                </a:tc>
                <a:tc>
                  <a:txBody>
                    <a:bodyPr/>
                    <a:lstStyle/>
                    <a:p>
                      <a:pPr algn="ctr"/>
                      <a:r>
                        <a:rPr lang="es-ES" sz="1000" dirty="0" err="1" smtClean="0"/>
                        <a:t>Wollschlager</a:t>
                      </a:r>
                      <a:r>
                        <a:rPr lang="es-ES" sz="1000" baseline="0" dirty="0"/>
                        <a:t> </a:t>
                      </a:r>
                      <a:r>
                        <a:rPr lang="es-ES" sz="1000" dirty="0" smtClean="0"/>
                        <a:t>(1976)</a:t>
                      </a:r>
                    </a:p>
                    <a:p>
                      <a:pPr algn="ctr"/>
                      <a:r>
                        <a:rPr lang="es-ES" sz="800" dirty="0" smtClean="0">
                          <a:hlinkClick r:id="rId28"/>
                        </a:rPr>
                        <a:t>http://www.revista.unam.mx/vol.5/num1/art4/defini/32.htm</a:t>
                      </a:r>
                      <a:r>
                        <a:rPr lang="es-ES" sz="800" dirty="0" smtClean="0"/>
                        <a:t> </a:t>
                      </a:r>
                      <a:endParaRPr lang="es-ES" sz="800" dirty="0"/>
                    </a:p>
                  </a:txBody>
                  <a:tcPr marL="0" marR="0" marT="0" marB="0" anchor="ctr">
                    <a:solidFill>
                      <a:srgbClr val="FFFF99"/>
                    </a:solidFill>
                  </a:tcPr>
                </a:tc>
                <a:tc>
                  <a:txBody>
                    <a:bodyPr/>
                    <a:lstStyle/>
                    <a:p>
                      <a:pPr algn="ctr"/>
                      <a:r>
                        <a:rPr lang="es-ES" sz="1000" dirty="0" err="1" smtClean="0"/>
                        <a:t>Csikszenmihalyi</a:t>
                      </a:r>
                      <a:r>
                        <a:rPr lang="es-ES" sz="1000" dirty="0" smtClean="0"/>
                        <a:t>(1996)</a:t>
                      </a:r>
                    </a:p>
                    <a:p>
                      <a:pPr algn="ctr"/>
                      <a:r>
                        <a:rPr lang="es-ES" sz="800" dirty="0" smtClean="0">
                          <a:hlinkClick r:id="rId29"/>
                        </a:rPr>
                        <a:t>http://www.revista.unam.mx/vol.5/num1/art4/defini/41.htm</a:t>
                      </a:r>
                      <a:r>
                        <a:rPr lang="es-ES" sz="800" dirty="0" smtClean="0"/>
                        <a:t> </a:t>
                      </a:r>
                      <a:endParaRPr lang="es-ES" sz="800" dirty="0"/>
                    </a:p>
                  </a:txBody>
                  <a:tcPr marL="0" marR="0" marT="0" marB="0" anchor="ctr">
                    <a:solidFill>
                      <a:srgbClr val="FFFF99"/>
                    </a:solidFill>
                  </a:tcPr>
                </a:tc>
                <a:tc>
                  <a:txBody>
                    <a:bodyPr/>
                    <a:lstStyle/>
                    <a:p>
                      <a:pPr algn="ctr"/>
                      <a:r>
                        <a:rPr lang="es-ES" sz="1000" dirty="0" err="1" smtClean="0"/>
                        <a:t>Matisse</a:t>
                      </a:r>
                      <a:r>
                        <a:rPr lang="es-ES" sz="1000" baseline="0" dirty="0" smtClean="0"/>
                        <a:t> </a:t>
                      </a:r>
                      <a:r>
                        <a:rPr lang="es-ES" sz="1000" dirty="0" smtClean="0"/>
                        <a:t>(</a:t>
                      </a:r>
                      <a:r>
                        <a:rPr lang="es-ES" sz="1000" dirty="0" err="1" smtClean="0"/>
                        <a:t>s.f.</a:t>
                      </a:r>
                      <a:r>
                        <a:rPr lang="es-ES" sz="1000" dirty="0" smtClean="0"/>
                        <a:t>)</a:t>
                      </a:r>
                    </a:p>
                    <a:p>
                      <a:pPr algn="ctr"/>
                      <a:r>
                        <a:rPr lang="es-ES" sz="800" dirty="0" smtClean="0">
                          <a:hlinkClick r:id="rId30"/>
                        </a:rPr>
                        <a:t>http://www.revista.unam.mx/vol.5/num1/art4/defini/50.htm</a:t>
                      </a:r>
                      <a:r>
                        <a:rPr lang="es-ES" sz="800" dirty="0" smtClean="0"/>
                        <a:t> </a:t>
                      </a:r>
                      <a:endParaRPr lang="es-ES" sz="800" dirty="0"/>
                    </a:p>
                  </a:txBody>
                  <a:tcPr marL="0" marR="0" marT="0" marB="0" anchor="ctr">
                    <a:solidFill>
                      <a:srgbClr val="FFFF99"/>
                    </a:solidFill>
                  </a:tcPr>
                </a:tc>
              </a:tr>
              <a:tr h="618480">
                <a:tc>
                  <a:txBody>
                    <a:bodyPr/>
                    <a:lstStyle/>
                    <a:p>
                      <a:pPr algn="ctr"/>
                      <a:r>
                        <a:rPr lang="es-ES" sz="1000" dirty="0" err="1" smtClean="0"/>
                        <a:t>Flanagan</a:t>
                      </a:r>
                      <a:r>
                        <a:rPr lang="es-ES" sz="1000" baseline="0" dirty="0"/>
                        <a:t> </a:t>
                      </a:r>
                      <a:r>
                        <a:rPr lang="es-ES" sz="1000" dirty="0" smtClean="0"/>
                        <a:t>(1958)</a:t>
                      </a:r>
                    </a:p>
                    <a:p>
                      <a:pPr algn="ctr"/>
                      <a:r>
                        <a:rPr lang="es-ES" sz="800" dirty="0" smtClean="0">
                          <a:hlinkClick r:id="rId31"/>
                        </a:rPr>
                        <a:t>http://www.revista.unam.mx/vol.5/num1/art4/defini/6.htm</a:t>
                      </a:r>
                      <a:endParaRPr lang="es-ES" sz="800" dirty="0" smtClean="0"/>
                    </a:p>
                    <a:p>
                      <a:pPr algn="ctr"/>
                      <a:endParaRPr lang="es-ES" sz="1000" dirty="0"/>
                    </a:p>
                  </a:txBody>
                  <a:tcPr marL="0" marR="0" marT="0" marB="0" anchor="ctr">
                    <a:solidFill>
                      <a:srgbClr val="FFFF99"/>
                    </a:solidFill>
                  </a:tcPr>
                </a:tc>
                <a:tc>
                  <a:txBody>
                    <a:bodyPr/>
                    <a:lstStyle/>
                    <a:p>
                      <a:pPr algn="ctr"/>
                      <a:r>
                        <a:rPr lang="es-ES" sz="1000" dirty="0" smtClean="0"/>
                        <a:t>Freud</a:t>
                      </a:r>
                      <a:r>
                        <a:rPr lang="es-ES" sz="1000" baseline="0" dirty="0"/>
                        <a:t> </a:t>
                      </a:r>
                      <a:r>
                        <a:rPr lang="es-ES" sz="1000" dirty="0" smtClean="0"/>
                        <a:t>(1963)</a:t>
                      </a:r>
                    </a:p>
                    <a:p>
                      <a:pPr algn="ctr"/>
                      <a:r>
                        <a:rPr lang="es-ES" sz="800" dirty="0" smtClean="0">
                          <a:hlinkClick r:id="rId32"/>
                        </a:rPr>
                        <a:t>http://www.revista.unam.mx/vol.5/num1/art4/defini/15.htm</a:t>
                      </a:r>
                      <a:endParaRPr lang="es-ES" sz="800" dirty="0" smtClean="0"/>
                    </a:p>
                    <a:p>
                      <a:pPr algn="ctr"/>
                      <a:endParaRPr lang="es-ES" sz="1000" dirty="0"/>
                    </a:p>
                  </a:txBody>
                  <a:tcPr marL="0" marR="0" marT="0" marB="0" anchor="ctr">
                    <a:solidFill>
                      <a:srgbClr val="FFFF99"/>
                    </a:solidFill>
                  </a:tcPr>
                </a:tc>
                <a:tc>
                  <a:txBody>
                    <a:bodyPr/>
                    <a:lstStyle/>
                    <a:p>
                      <a:pPr algn="ctr"/>
                      <a:r>
                        <a:rPr lang="es-ES" sz="1000" dirty="0" err="1" smtClean="0"/>
                        <a:t>Barron</a:t>
                      </a:r>
                      <a:r>
                        <a:rPr lang="es-ES" sz="1000" baseline="0" dirty="0"/>
                        <a:t> </a:t>
                      </a:r>
                      <a:r>
                        <a:rPr lang="es-ES" sz="1000" dirty="0" smtClean="0"/>
                        <a:t>(1969)</a:t>
                      </a:r>
                    </a:p>
                    <a:p>
                      <a:pPr algn="ctr"/>
                      <a:r>
                        <a:rPr lang="es-ES" sz="800" dirty="0" smtClean="0">
                          <a:hlinkClick r:id="rId7"/>
                        </a:rPr>
                        <a:t>http://www.revista.unam.mx/vol.5/num1/art4/defini/37.htm</a:t>
                      </a:r>
                      <a:r>
                        <a:rPr lang="es-ES" sz="800" dirty="0" smtClean="0"/>
                        <a:t> </a:t>
                      </a:r>
                      <a:endParaRPr lang="es-ES" sz="800" dirty="0"/>
                    </a:p>
                  </a:txBody>
                  <a:tcPr marL="0" marR="0" marT="0" marB="0" anchor="ctr">
                    <a:solidFill>
                      <a:srgbClr val="FFFF99"/>
                    </a:solidFill>
                  </a:tcPr>
                </a:tc>
                <a:tc>
                  <a:txBody>
                    <a:bodyPr/>
                    <a:lstStyle/>
                    <a:p>
                      <a:pPr algn="ctr"/>
                      <a:r>
                        <a:rPr lang="es-ES" sz="1000" dirty="0" err="1" smtClean="0"/>
                        <a:t>Arieti</a:t>
                      </a:r>
                      <a:r>
                        <a:rPr lang="es-ES" sz="1000" baseline="0" dirty="0"/>
                        <a:t> </a:t>
                      </a:r>
                      <a:r>
                        <a:rPr lang="es-ES" sz="1000" dirty="0" smtClean="0"/>
                        <a:t>(1976)</a:t>
                      </a:r>
                    </a:p>
                    <a:p>
                      <a:pPr algn="ctr"/>
                      <a:r>
                        <a:rPr lang="es-ES" sz="1000" dirty="0" smtClean="0">
                          <a:hlinkClick r:id="rId33"/>
                        </a:rPr>
                        <a:t>h</a:t>
                      </a:r>
                      <a:r>
                        <a:rPr lang="es-ES" sz="800" dirty="0" smtClean="0">
                          <a:hlinkClick r:id="rId33"/>
                        </a:rPr>
                        <a:t>ttp://www.revista.unam.mx/vol.5/num1/art4/defini/33.htm</a:t>
                      </a:r>
                      <a:r>
                        <a:rPr lang="es-ES" sz="800" dirty="0" smtClean="0"/>
                        <a:t> </a:t>
                      </a:r>
                      <a:endParaRPr lang="es-ES" sz="800" dirty="0"/>
                    </a:p>
                  </a:txBody>
                  <a:tcPr marL="0" marR="0" marT="0" marB="0" anchor="ctr">
                    <a:solidFill>
                      <a:srgbClr val="FFFF99"/>
                    </a:solidFill>
                  </a:tcPr>
                </a:tc>
                <a:tc>
                  <a:txBody>
                    <a:bodyPr/>
                    <a:lstStyle/>
                    <a:p>
                      <a:pPr algn="ctr"/>
                      <a:r>
                        <a:rPr lang="es-ES" sz="1000" dirty="0" smtClean="0"/>
                        <a:t>Pereira</a:t>
                      </a:r>
                      <a:r>
                        <a:rPr lang="es-ES" sz="1000" baseline="0" dirty="0" smtClean="0"/>
                        <a:t> </a:t>
                      </a:r>
                      <a:r>
                        <a:rPr lang="es-ES" sz="1000" dirty="0" smtClean="0"/>
                        <a:t>(1997)</a:t>
                      </a:r>
                    </a:p>
                    <a:p>
                      <a:pPr algn="ctr"/>
                      <a:r>
                        <a:rPr lang="es-ES" sz="800" dirty="0" smtClean="0">
                          <a:hlinkClick r:id="rId14"/>
                        </a:rPr>
                        <a:t>http://www.revista.unam.mx/vol.5/num1/art4/defini/42.htm</a:t>
                      </a:r>
                      <a:r>
                        <a:rPr lang="es-ES" sz="800" dirty="0" smtClean="0"/>
                        <a:t> </a:t>
                      </a:r>
                      <a:endParaRPr lang="es-ES" sz="800" dirty="0"/>
                    </a:p>
                  </a:txBody>
                  <a:tcPr marL="0" marR="0" marT="0" marB="0" anchor="ctr">
                    <a:solidFill>
                      <a:srgbClr val="FFFF99"/>
                    </a:solidFill>
                  </a:tcPr>
                </a:tc>
                <a:tc>
                  <a:txBody>
                    <a:bodyPr/>
                    <a:lstStyle/>
                    <a:p>
                      <a:pPr algn="ctr"/>
                      <a:r>
                        <a:rPr lang="es-ES" sz="1000" dirty="0" err="1" smtClean="0"/>
                        <a:t>Gagné</a:t>
                      </a:r>
                      <a:r>
                        <a:rPr lang="es-ES" sz="1000" baseline="0" dirty="0"/>
                        <a:t> </a:t>
                      </a:r>
                      <a:r>
                        <a:rPr lang="es-ES" sz="1000" dirty="0" smtClean="0"/>
                        <a:t>(</a:t>
                      </a:r>
                      <a:r>
                        <a:rPr lang="es-ES" sz="1000" dirty="0" err="1" smtClean="0"/>
                        <a:t>s.f.</a:t>
                      </a:r>
                      <a:r>
                        <a:rPr lang="es-ES" sz="1000" dirty="0" smtClean="0"/>
                        <a:t>)</a:t>
                      </a:r>
                    </a:p>
                    <a:p>
                      <a:pPr algn="ctr"/>
                      <a:r>
                        <a:rPr lang="es-ES" sz="800" dirty="0" smtClean="0">
                          <a:hlinkClick r:id="rId34"/>
                        </a:rPr>
                        <a:t>http://www.revista.unam.mx/vol.5/num1/art4/defini/51.htm</a:t>
                      </a:r>
                      <a:endParaRPr lang="es-ES" sz="800" dirty="0" smtClean="0"/>
                    </a:p>
                    <a:p>
                      <a:pPr algn="ctr"/>
                      <a:r>
                        <a:rPr lang="es-ES" sz="1000" dirty="0" smtClean="0"/>
                        <a:t> </a:t>
                      </a:r>
                      <a:endParaRPr lang="es-ES" sz="1000" dirty="0"/>
                    </a:p>
                  </a:txBody>
                  <a:tcPr marL="0" marR="0" marT="0" marB="0" anchor="ctr">
                    <a:solidFill>
                      <a:srgbClr val="FFFF99"/>
                    </a:solidFill>
                  </a:tcPr>
                </a:tc>
              </a:tr>
              <a:tr h="618480">
                <a:tc>
                  <a:txBody>
                    <a:bodyPr/>
                    <a:lstStyle/>
                    <a:p>
                      <a:pPr algn="ctr"/>
                      <a:r>
                        <a:rPr lang="es-ES" sz="1000" dirty="0" err="1" smtClean="0"/>
                        <a:t>May</a:t>
                      </a:r>
                      <a:r>
                        <a:rPr lang="es-ES" sz="1000" baseline="0" dirty="0"/>
                        <a:t> </a:t>
                      </a:r>
                      <a:r>
                        <a:rPr lang="es-ES" sz="1000" dirty="0" smtClean="0"/>
                        <a:t>(1959)</a:t>
                      </a:r>
                    </a:p>
                    <a:p>
                      <a:pPr algn="ctr"/>
                      <a:r>
                        <a:rPr lang="es-ES" sz="800" dirty="0" smtClean="0">
                          <a:hlinkClick r:id="rId35"/>
                        </a:rPr>
                        <a:t>http://www.revista.unam.mx/vol.5/num1/art4/defini/7.htm</a:t>
                      </a:r>
                      <a:endParaRPr lang="es-ES" sz="800" dirty="0" smtClean="0"/>
                    </a:p>
                    <a:p>
                      <a:pPr algn="ctr"/>
                      <a:endParaRPr lang="es-ES" sz="1000" dirty="0"/>
                    </a:p>
                  </a:txBody>
                  <a:tcPr marL="0" marR="0" marT="0" marB="0" anchor="ctr">
                    <a:solidFill>
                      <a:srgbClr val="FFFF99"/>
                    </a:solidFill>
                  </a:tcPr>
                </a:tc>
                <a:tc>
                  <a:txBody>
                    <a:bodyPr/>
                    <a:lstStyle/>
                    <a:p>
                      <a:pPr algn="ctr"/>
                      <a:r>
                        <a:rPr lang="es-ES" sz="1000" dirty="0" err="1" smtClean="0"/>
                        <a:t>Bruner</a:t>
                      </a:r>
                      <a:r>
                        <a:rPr lang="es-ES" sz="1000" baseline="0" dirty="0"/>
                        <a:t> </a:t>
                      </a:r>
                      <a:r>
                        <a:rPr lang="es-ES" sz="1000" dirty="0" smtClean="0"/>
                        <a:t>(1963)</a:t>
                      </a:r>
                    </a:p>
                    <a:p>
                      <a:pPr algn="ctr"/>
                      <a:r>
                        <a:rPr lang="es-ES" sz="800" dirty="0" smtClean="0">
                          <a:hlinkClick r:id="rId36"/>
                        </a:rPr>
                        <a:t>http://www.revista.unam.mx/vol.5/num1/art4/defini/24.htm</a:t>
                      </a:r>
                      <a:r>
                        <a:rPr lang="es-ES" sz="800" dirty="0" smtClean="0"/>
                        <a:t> </a:t>
                      </a:r>
                    </a:p>
                    <a:p>
                      <a:pPr algn="ctr"/>
                      <a:endParaRPr lang="es-ES" sz="1000" dirty="0"/>
                    </a:p>
                  </a:txBody>
                  <a:tcPr marL="0" marR="0" marT="0" marB="0" anchor="ctr">
                    <a:solidFill>
                      <a:srgbClr val="FFFF99"/>
                    </a:solidFill>
                  </a:tcPr>
                </a:tc>
                <a:tc>
                  <a:txBody>
                    <a:bodyPr/>
                    <a:lstStyle/>
                    <a:p>
                      <a:pPr algn="ctr"/>
                      <a:r>
                        <a:rPr lang="es-ES" sz="1000" dirty="0" err="1" smtClean="0"/>
                        <a:t>Oerter</a:t>
                      </a:r>
                      <a:r>
                        <a:rPr lang="es-ES" sz="1000" baseline="0" dirty="0"/>
                        <a:t> </a:t>
                      </a:r>
                      <a:r>
                        <a:rPr lang="es-ES" sz="1000" dirty="0" smtClean="0"/>
                        <a:t>(1971)</a:t>
                      </a:r>
                    </a:p>
                    <a:p>
                      <a:pPr algn="ctr"/>
                      <a:r>
                        <a:rPr lang="es-ES" sz="800" dirty="0" smtClean="0">
                          <a:hlinkClick r:id="rId37"/>
                        </a:rPr>
                        <a:t>http://www.revista.unam.mx/vol.5/num1/art4/defini/25.htm</a:t>
                      </a:r>
                      <a:r>
                        <a:rPr lang="es-ES" sz="800" dirty="0" smtClean="0"/>
                        <a:t> </a:t>
                      </a:r>
                      <a:endParaRPr lang="es-ES" sz="800" dirty="0"/>
                    </a:p>
                  </a:txBody>
                  <a:tcPr marL="0" marR="0" marT="0" marB="0" anchor="ctr">
                    <a:solidFill>
                      <a:srgbClr val="FFFF99"/>
                    </a:solidFill>
                  </a:tcPr>
                </a:tc>
                <a:tc>
                  <a:txBody>
                    <a:bodyPr/>
                    <a:lstStyle/>
                    <a:p>
                      <a:pPr algn="ctr"/>
                      <a:r>
                        <a:rPr lang="es-ES" sz="1000" dirty="0" smtClean="0"/>
                        <a:t>Torrance</a:t>
                      </a:r>
                      <a:r>
                        <a:rPr lang="es-ES" sz="1000" baseline="0" dirty="0"/>
                        <a:t> </a:t>
                      </a:r>
                      <a:r>
                        <a:rPr lang="es-ES" sz="1000" dirty="0" smtClean="0"/>
                        <a:t>(1976)</a:t>
                      </a:r>
                    </a:p>
                    <a:p>
                      <a:pPr algn="ctr"/>
                      <a:r>
                        <a:rPr lang="es-ES" sz="800" dirty="0" smtClean="0">
                          <a:hlinkClick r:id="rId38"/>
                        </a:rPr>
                        <a:t>http://www.revista.unam.mx/vol.5/num1/art4/defini/34.htm</a:t>
                      </a:r>
                      <a:r>
                        <a:rPr lang="es-ES" sz="800" dirty="0" smtClean="0"/>
                        <a:t> </a:t>
                      </a:r>
                      <a:endParaRPr lang="es-ES" sz="800" dirty="0"/>
                    </a:p>
                  </a:txBody>
                  <a:tcPr marL="0" marR="0" marT="0" marB="0" anchor="ctr">
                    <a:solidFill>
                      <a:srgbClr val="FFFF99"/>
                    </a:solidFill>
                  </a:tcPr>
                </a:tc>
                <a:tc>
                  <a:txBody>
                    <a:bodyPr/>
                    <a:lstStyle/>
                    <a:p>
                      <a:pPr algn="ctr"/>
                      <a:r>
                        <a:rPr lang="es-ES" sz="1000" dirty="0" err="1" smtClean="0"/>
                        <a:t>Esquivias</a:t>
                      </a:r>
                      <a:r>
                        <a:rPr lang="es-ES" sz="1000" baseline="0" dirty="0"/>
                        <a:t> </a:t>
                      </a:r>
                      <a:r>
                        <a:rPr lang="es-ES" sz="1000" dirty="0" smtClean="0"/>
                        <a:t>(1997)</a:t>
                      </a:r>
                    </a:p>
                    <a:p>
                      <a:pPr algn="ctr"/>
                      <a:r>
                        <a:rPr lang="es-ES" sz="800" dirty="0" smtClean="0">
                          <a:hlinkClick r:id="rId39"/>
                        </a:rPr>
                        <a:t>http://www.revista.unam.mx/vol.5/num1/art4/defini/43.htm</a:t>
                      </a:r>
                      <a:r>
                        <a:rPr lang="es-ES" sz="800" dirty="0" smtClean="0"/>
                        <a:t> </a:t>
                      </a:r>
                      <a:endParaRPr lang="es-ES" sz="800" dirty="0"/>
                    </a:p>
                  </a:txBody>
                  <a:tcPr marL="0" marR="0" marT="0" marB="0" anchor="ctr">
                    <a:solidFill>
                      <a:srgbClr val="FFFF99"/>
                    </a:solidFill>
                  </a:tcPr>
                </a:tc>
                <a:tc>
                  <a:txBody>
                    <a:bodyPr/>
                    <a:lstStyle/>
                    <a:p>
                      <a:pPr algn="ctr"/>
                      <a:endParaRPr lang="es-ES" sz="1000" dirty="0"/>
                    </a:p>
                  </a:txBody>
                  <a:tcPr marL="0" marR="0" marT="0" marB="0" anchor="ctr">
                    <a:solidFill>
                      <a:srgbClr val="FFFF99"/>
                    </a:solidFill>
                  </a:tcPr>
                </a:tc>
              </a:tr>
              <a:tr h="683853">
                <a:tc>
                  <a:txBody>
                    <a:bodyPr/>
                    <a:lstStyle/>
                    <a:p>
                      <a:pPr algn="ctr"/>
                      <a:r>
                        <a:rPr lang="es-ES" sz="1000" dirty="0" smtClean="0"/>
                        <a:t>Fromm</a:t>
                      </a:r>
                      <a:r>
                        <a:rPr lang="es-ES" sz="1000" baseline="0" dirty="0" smtClean="0"/>
                        <a:t> </a:t>
                      </a:r>
                      <a:r>
                        <a:rPr lang="es-ES" sz="1000" dirty="0" smtClean="0"/>
                        <a:t>(1959)</a:t>
                      </a:r>
                    </a:p>
                    <a:p>
                      <a:pPr algn="ctr"/>
                      <a:r>
                        <a:rPr lang="es-ES" sz="800" dirty="0" smtClean="0">
                          <a:hlinkClick r:id="rId40"/>
                        </a:rPr>
                        <a:t>http://www.revista.unam.mx/vol.5/num1/art4/defini/8.htm</a:t>
                      </a:r>
                      <a:endParaRPr lang="es-ES" sz="800" dirty="0" smtClean="0"/>
                    </a:p>
                    <a:p>
                      <a:pPr algn="ctr"/>
                      <a:endParaRPr lang="es-ES" sz="1000" dirty="0" smtClean="0"/>
                    </a:p>
                    <a:p>
                      <a:pPr algn="ctr"/>
                      <a:endParaRPr lang="es-ES" sz="1000" dirty="0"/>
                    </a:p>
                  </a:txBody>
                  <a:tcPr marL="0" marR="0" marT="0" marB="0" anchor="ctr">
                    <a:solidFill>
                      <a:srgbClr val="FFFF99"/>
                    </a:solidFill>
                  </a:tcPr>
                </a:tc>
                <a:tc>
                  <a:txBody>
                    <a:bodyPr/>
                    <a:lstStyle/>
                    <a:p>
                      <a:pPr algn="ctr"/>
                      <a:r>
                        <a:rPr lang="es-ES" sz="1000" dirty="0" err="1" smtClean="0"/>
                        <a:t>Drevdahl</a:t>
                      </a:r>
                      <a:r>
                        <a:rPr lang="es-ES" sz="1000" baseline="0" dirty="0" smtClean="0"/>
                        <a:t> </a:t>
                      </a:r>
                      <a:r>
                        <a:rPr lang="es-ES" sz="1000" dirty="0" smtClean="0"/>
                        <a:t>(1964)</a:t>
                      </a:r>
                    </a:p>
                    <a:p>
                      <a:pPr algn="ctr"/>
                      <a:r>
                        <a:rPr lang="es-ES" sz="800" dirty="0" smtClean="0">
                          <a:hlinkClick r:id="rId41"/>
                        </a:rPr>
                        <a:t>http://www.revista.unam.mx/vol.5/num1/art4/defini/17.htm</a:t>
                      </a:r>
                      <a:r>
                        <a:rPr lang="es-ES" sz="800" dirty="0" smtClean="0"/>
                        <a:t> </a:t>
                      </a:r>
                      <a:endParaRPr lang="es-ES" sz="800" dirty="0"/>
                    </a:p>
                  </a:txBody>
                  <a:tcPr marL="0" marR="0" marT="0" marB="0" anchor="ctr">
                    <a:solidFill>
                      <a:srgbClr val="FFFF99"/>
                    </a:solidFill>
                  </a:tcPr>
                </a:tc>
                <a:tc>
                  <a:txBody>
                    <a:bodyPr/>
                    <a:lstStyle/>
                    <a:p>
                      <a:pPr algn="ctr"/>
                      <a:r>
                        <a:rPr lang="es-ES" sz="1000" dirty="0" err="1" smtClean="0"/>
                        <a:t>Guilford</a:t>
                      </a:r>
                      <a:r>
                        <a:rPr lang="es-ES" sz="1000" baseline="0" dirty="0"/>
                        <a:t> </a:t>
                      </a:r>
                      <a:r>
                        <a:rPr lang="es-ES" sz="1000" dirty="0" smtClean="0"/>
                        <a:t>(1971)</a:t>
                      </a:r>
                    </a:p>
                    <a:p>
                      <a:pPr algn="ctr"/>
                      <a:r>
                        <a:rPr lang="es-ES" sz="800" dirty="0" smtClean="0">
                          <a:hlinkClick r:id="rId42"/>
                        </a:rPr>
                        <a:t>http://www.revista.unam.mx/vol.5/num1/art4/defini/26.htm</a:t>
                      </a:r>
                      <a:r>
                        <a:rPr lang="es-ES" sz="800" dirty="0" smtClean="0"/>
                        <a:t> </a:t>
                      </a:r>
                      <a:endParaRPr lang="es-ES" sz="800" dirty="0"/>
                    </a:p>
                  </a:txBody>
                  <a:tcPr marL="0" marR="0" marT="0" marB="0" anchor="ctr">
                    <a:solidFill>
                      <a:srgbClr val="FFFF99"/>
                    </a:solidFill>
                  </a:tcPr>
                </a:tc>
                <a:tc>
                  <a:txBody>
                    <a:bodyPr/>
                    <a:lstStyle/>
                    <a:p>
                      <a:pPr algn="ctr"/>
                      <a:r>
                        <a:rPr lang="es-ES" sz="1000" dirty="0" smtClean="0"/>
                        <a:t>Marín</a:t>
                      </a:r>
                      <a:r>
                        <a:rPr lang="es-ES" sz="1000" baseline="0" dirty="0"/>
                        <a:t> </a:t>
                      </a:r>
                      <a:r>
                        <a:rPr lang="es-ES" sz="1000" dirty="0" smtClean="0"/>
                        <a:t>(1980)</a:t>
                      </a:r>
                    </a:p>
                    <a:p>
                      <a:pPr algn="ctr"/>
                      <a:r>
                        <a:rPr lang="es-ES" sz="800" dirty="0" smtClean="0">
                          <a:hlinkClick r:id="rId43"/>
                        </a:rPr>
                        <a:t>http://www.revista.unam.mx/vol.5/num1/art4/defini/35.htm</a:t>
                      </a:r>
                      <a:r>
                        <a:rPr lang="es-ES" sz="800" dirty="0" smtClean="0"/>
                        <a:t> </a:t>
                      </a:r>
                      <a:endParaRPr lang="es-ES" sz="800" dirty="0"/>
                    </a:p>
                  </a:txBody>
                  <a:tcPr marL="0" marR="0" marT="0" marB="0" anchor="ctr">
                    <a:solidFill>
                      <a:srgbClr val="FFFF99"/>
                    </a:solidFill>
                  </a:tcPr>
                </a:tc>
                <a:tc>
                  <a:txBody>
                    <a:bodyPr/>
                    <a:lstStyle/>
                    <a:p>
                      <a:pPr algn="ctr"/>
                      <a:r>
                        <a:rPr lang="es-ES" sz="1000" dirty="0"/>
                        <a:t>López </a:t>
                      </a:r>
                      <a:r>
                        <a:rPr lang="es-ES" sz="1000" dirty="0" smtClean="0"/>
                        <a:t> Recio</a:t>
                      </a:r>
                      <a:r>
                        <a:rPr lang="es-ES" sz="1000" baseline="0" dirty="0"/>
                        <a:t> </a:t>
                      </a:r>
                      <a:r>
                        <a:rPr lang="es-ES" sz="1000" baseline="0" dirty="0" smtClean="0"/>
                        <a:t>(</a:t>
                      </a:r>
                      <a:r>
                        <a:rPr lang="es-ES" sz="1000" dirty="0" smtClean="0"/>
                        <a:t>1998)</a:t>
                      </a:r>
                    </a:p>
                    <a:p>
                      <a:pPr algn="ctr"/>
                      <a:r>
                        <a:rPr lang="es-ES" sz="800" dirty="0" smtClean="0">
                          <a:hlinkClick r:id="rId44"/>
                        </a:rPr>
                        <a:t>http://www.revista.unam.mx/vol.5/num1/art4/defini/44.htm</a:t>
                      </a:r>
                      <a:r>
                        <a:rPr lang="es-ES" sz="800" dirty="0" smtClean="0"/>
                        <a:t> </a:t>
                      </a:r>
                      <a:endParaRPr lang="es-ES" sz="800" dirty="0"/>
                    </a:p>
                  </a:txBody>
                  <a:tcPr marL="0" marR="0" marT="0" marB="0" anchor="ctr">
                    <a:solidFill>
                      <a:srgbClr val="FFFF99"/>
                    </a:solidFill>
                  </a:tcPr>
                </a:tc>
                <a:tc>
                  <a:txBody>
                    <a:bodyPr/>
                    <a:lstStyle/>
                    <a:p>
                      <a:pPr algn="ctr"/>
                      <a:r>
                        <a:rPr lang="es-ES" sz="1000" dirty="0" err="1" smtClean="0"/>
                        <a:t>Grinberg</a:t>
                      </a:r>
                      <a:r>
                        <a:rPr lang="es-ES" sz="1000" dirty="0" smtClean="0"/>
                        <a:t> </a:t>
                      </a:r>
                    </a:p>
                    <a:p>
                      <a:pPr algn="ctr"/>
                      <a:r>
                        <a:rPr lang="es-ES" sz="800" dirty="0" smtClean="0">
                          <a:hlinkClick r:id="rId45"/>
                        </a:rPr>
                        <a:t>http://www.revista.unam.mx/vol.5/num1/art4/defini/53.htm</a:t>
                      </a:r>
                      <a:r>
                        <a:rPr lang="es-ES" sz="800" dirty="0" smtClean="0"/>
                        <a:t> </a:t>
                      </a:r>
                      <a:endParaRPr lang="es-ES" sz="800" dirty="0"/>
                    </a:p>
                  </a:txBody>
                  <a:tcPr marL="0" marR="0" marT="0" marB="0" anchor="ctr">
                    <a:solidFill>
                      <a:srgbClr val="FFFF99"/>
                    </a:solidFill>
                  </a:tcPr>
                </a:tc>
              </a:tr>
              <a:tr h="654121">
                <a:tc>
                  <a:txBody>
                    <a:bodyPr/>
                    <a:lstStyle/>
                    <a:p>
                      <a:pPr algn="ctr"/>
                      <a:r>
                        <a:rPr lang="es-ES" sz="1000" dirty="0" smtClean="0"/>
                        <a:t>Murray</a:t>
                      </a:r>
                      <a:r>
                        <a:rPr lang="es-ES" sz="1000" baseline="0" dirty="0" smtClean="0"/>
                        <a:t> </a:t>
                      </a:r>
                      <a:r>
                        <a:rPr lang="es-ES" sz="1000" dirty="0" smtClean="0"/>
                        <a:t>(1959)</a:t>
                      </a:r>
                    </a:p>
                    <a:p>
                      <a:pPr algn="ctr"/>
                      <a:r>
                        <a:rPr lang="es-ES" sz="800" dirty="0" smtClean="0">
                          <a:hlinkClick r:id="rId46"/>
                        </a:rPr>
                        <a:t>http://www.revista.unam.mx/vol.5/num1/art4/defini/9.htm</a:t>
                      </a:r>
                      <a:endParaRPr lang="es-ES" sz="800" dirty="0" smtClean="0"/>
                    </a:p>
                    <a:p>
                      <a:pPr algn="ctr"/>
                      <a:endParaRPr lang="es-ES" sz="800" dirty="0" smtClean="0"/>
                    </a:p>
                    <a:p>
                      <a:pPr algn="ctr"/>
                      <a:endParaRPr lang="es-ES" sz="1000" dirty="0"/>
                    </a:p>
                  </a:txBody>
                  <a:tcPr marL="0" marR="0" marT="0" marB="0" anchor="ctr">
                    <a:solidFill>
                      <a:srgbClr val="FFFF99"/>
                    </a:solidFill>
                  </a:tcPr>
                </a:tc>
                <a:tc>
                  <a:txBody>
                    <a:bodyPr/>
                    <a:lstStyle/>
                    <a:p>
                      <a:pPr algn="ctr"/>
                      <a:r>
                        <a:rPr lang="es-ES" sz="1000" dirty="0" err="1" smtClean="0"/>
                        <a:t>Stein</a:t>
                      </a:r>
                      <a:r>
                        <a:rPr lang="es-ES" sz="1000" baseline="0" dirty="0"/>
                        <a:t> </a:t>
                      </a:r>
                      <a:r>
                        <a:rPr lang="es-ES" sz="1000" dirty="0" smtClean="0"/>
                        <a:t>(1964)</a:t>
                      </a:r>
                    </a:p>
                    <a:p>
                      <a:pPr algn="ctr"/>
                      <a:r>
                        <a:rPr lang="es-ES" sz="800" dirty="0" smtClean="0">
                          <a:hlinkClick r:id="rId47"/>
                        </a:rPr>
                        <a:t>http://www.revista.unam.mx/vol.5/num1/art4/defini/18.htm</a:t>
                      </a:r>
                      <a:r>
                        <a:rPr lang="es-ES" sz="800" dirty="0" smtClean="0"/>
                        <a:t> </a:t>
                      </a:r>
                    </a:p>
                    <a:p>
                      <a:pPr algn="ctr"/>
                      <a:endParaRPr lang="es-ES" sz="1000" dirty="0"/>
                    </a:p>
                  </a:txBody>
                  <a:tcPr marL="0" marR="0" marT="0" marB="0" anchor="ctr">
                    <a:solidFill>
                      <a:srgbClr val="FFFF99"/>
                    </a:solidFill>
                  </a:tcPr>
                </a:tc>
                <a:tc>
                  <a:txBody>
                    <a:bodyPr/>
                    <a:lstStyle/>
                    <a:p>
                      <a:pPr algn="ctr"/>
                      <a:r>
                        <a:rPr lang="es-ES" sz="1000" dirty="0" err="1" smtClean="0"/>
                        <a:t>Ulmann</a:t>
                      </a:r>
                      <a:r>
                        <a:rPr lang="es-ES" sz="1000" baseline="0" dirty="0"/>
                        <a:t> </a:t>
                      </a:r>
                      <a:r>
                        <a:rPr lang="es-ES" sz="1000" dirty="0" smtClean="0"/>
                        <a:t>(1972)</a:t>
                      </a:r>
                    </a:p>
                    <a:p>
                      <a:pPr algn="ctr"/>
                      <a:r>
                        <a:rPr lang="es-ES" sz="800" dirty="0" smtClean="0">
                          <a:hlinkClick r:id="rId48"/>
                        </a:rPr>
                        <a:t>http://www.revista.unam.mx/vol.5/num1/art4/defini/27.htm</a:t>
                      </a:r>
                      <a:r>
                        <a:rPr lang="es-ES" sz="800" dirty="0" smtClean="0"/>
                        <a:t> </a:t>
                      </a:r>
                      <a:endParaRPr lang="es-ES" sz="800" dirty="0"/>
                    </a:p>
                  </a:txBody>
                  <a:tcPr marL="0" marR="0" marT="0" marB="0" anchor="ctr">
                    <a:solidFill>
                      <a:srgbClr val="FFFF99"/>
                    </a:solidFill>
                  </a:tcPr>
                </a:tc>
                <a:tc>
                  <a:txBody>
                    <a:bodyPr/>
                    <a:lstStyle/>
                    <a:p>
                      <a:pPr algn="ctr"/>
                      <a:r>
                        <a:rPr lang="es-ES" sz="1000" dirty="0" err="1" smtClean="0"/>
                        <a:t>Pesut</a:t>
                      </a:r>
                      <a:r>
                        <a:rPr lang="es-ES" sz="1000" dirty="0" smtClean="0"/>
                        <a:t> (1990)</a:t>
                      </a:r>
                    </a:p>
                    <a:p>
                      <a:pPr algn="ctr"/>
                      <a:r>
                        <a:rPr lang="es-ES" sz="800" dirty="0" smtClean="0">
                          <a:hlinkClick r:id="rId17"/>
                        </a:rPr>
                        <a:t>http://www.revista.unam.mx/vol.5/num1/art4/defini/36.htm</a:t>
                      </a:r>
                      <a:r>
                        <a:rPr lang="es-ES" sz="800" dirty="0" smtClean="0"/>
                        <a:t> </a:t>
                      </a:r>
                      <a:endParaRPr lang="es-ES" sz="800" dirty="0"/>
                    </a:p>
                  </a:txBody>
                  <a:tcPr marL="0" marR="0" marT="0" marB="0" anchor="ctr">
                    <a:solidFill>
                      <a:srgbClr val="FFFF99"/>
                    </a:solidFill>
                  </a:tcPr>
                </a:tc>
                <a:tc>
                  <a:txBody>
                    <a:bodyPr/>
                    <a:lstStyle/>
                    <a:p>
                      <a:pPr algn="ctr"/>
                      <a:r>
                        <a:rPr lang="es-ES" sz="1000" dirty="0" smtClean="0"/>
                        <a:t>Rodríguez</a:t>
                      </a:r>
                      <a:r>
                        <a:rPr lang="es-ES" sz="1000" baseline="0" dirty="0"/>
                        <a:t> </a:t>
                      </a:r>
                      <a:r>
                        <a:rPr lang="es-ES" sz="1000" dirty="0" smtClean="0"/>
                        <a:t>(1999)</a:t>
                      </a:r>
                    </a:p>
                    <a:p>
                      <a:pPr algn="ctr"/>
                      <a:r>
                        <a:rPr lang="es-ES" sz="800" dirty="0" smtClean="0">
                          <a:hlinkClick r:id="rId49"/>
                        </a:rPr>
                        <a:t>http://www.revista.unam.mx/vol.5/num1/art4/defini/45.htm</a:t>
                      </a:r>
                      <a:r>
                        <a:rPr lang="es-ES" sz="800" dirty="0" smtClean="0"/>
                        <a:t> </a:t>
                      </a:r>
                      <a:endParaRPr lang="es-ES" sz="800" dirty="0"/>
                    </a:p>
                  </a:txBody>
                  <a:tcPr marL="0" marR="0" marT="0" marB="0" anchor="ctr">
                    <a:solidFill>
                      <a:srgbClr val="FFFF99"/>
                    </a:solidFill>
                  </a:tcPr>
                </a:tc>
                <a:tc>
                  <a:txBody>
                    <a:bodyPr/>
                    <a:lstStyle/>
                    <a:p>
                      <a:pPr algn="ctr"/>
                      <a:r>
                        <a:rPr lang="es-ES" sz="1000" dirty="0" smtClean="0"/>
                        <a:t>Bianchi</a:t>
                      </a:r>
                    </a:p>
                    <a:p>
                      <a:pPr algn="ctr"/>
                      <a:r>
                        <a:rPr lang="es-ES" sz="800" dirty="0" smtClean="0">
                          <a:hlinkClick r:id="rId50"/>
                        </a:rPr>
                        <a:t>http://www.revista.unam.mx/vol.5/num1/art4/defini/54.htm</a:t>
                      </a:r>
                      <a:r>
                        <a:rPr lang="es-ES" sz="800" dirty="0" smtClean="0"/>
                        <a:t> </a:t>
                      </a:r>
                      <a:endParaRPr lang="es-ES" sz="800" dirty="0"/>
                    </a:p>
                  </a:txBody>
                  <a:tcPr marL="0" marR="0" marT="0" marB="0" anchor="ctr">
                    <a:solidFill>
                      <a:srgbClr val="FFFF99"/>
                    </a:solidFill>
                  </a:tcPr>
                </a:tc>
              </a:tr>
            </a:tbl>
          </a:graphicData>
        </a:graphic>
      </p:graphicFrame>
      <p:sp>
        <p:nvSpPr>
          <p:cNvPr id="16458" name="Rectangle 1"/>
          <p:cNvSpPr>
            <a:spLocks noChangeArrowheads="1"/>
          </p:cNvSpPr>
          <p:nvPr/>
        </p:nvSpPr>
        <p:spPr bwMode="auto">
          <a:xfrm>
            <a:off x="539750" y="0"/>
            <a:ext cx="7429500" cy="338138"/>
          </a:xfrm>
          <a:prstGeom prst="rect">
            <a:avLst/>
          </a:prstGeom>
          <a:noFill/>
          <a:ln w="9525">
            <a:noFill/>
            <a:miter lim="800000"/>
            <a:headEnd/>
            <a:tailEnd/>
          </a:ln>
        </p:spPr>
        <p:txBody>
          <a:bodyPr anchor="ctr">
            <a:spAutoFit/>
          </a:bodyPr>
          <a:lstStyle/>
          <a:p>
            <a:pPr algn="ctr" eaLnBrk="0" hangingPunct="0"/>
            <a:r>
              <a:rPr lang="es-ES" altLang="es-ES" sz="1600" b="1">
                <a:solidFill>
                  <a:srgbClr val="000000"/>
                </a:solidFill>
                <a:latin typeface="Verdana" pitchFamily="34" charset="0"/>
              </a:rPr>
              <a:t>Autores y definiciones del concepto de “creatividad”</a:t>
            </a:r>
            <a:endParaRPr lang="es-ES" altLang="es-ES" sz="1600"/>
          </a:p>
        </p:txBody>
      </p:sp>
      <p:sp>
        <p:nvSpPr>
          <p:cNvPr id="16459" name="3 Rectángulo"/>
          <p:cNvSpPr>
            <a:spLocks noChangeArrowheads="1"/>
          </p:cNvSpPr>
          <p:nvPr/>
        </p:nvSpPr>
        <p:spPr bwMode="auto">
          <a:xfrm>
            <a:off x="323850" y="6611938"/>
            <a:ext cx="1619250" cy="246062"/>
          </a:xfrm>
          <a:prstGeom prst="rect">
            <a:avLst/>
          </a:prstGeom>
          <a:noFill/>
          <a:ln w="9525">
            <a:noFill/>
            <a:miter lim="800000"/>
            <a:headEnd/>
            <a:tailEnd/>
          </a:ln>
        </p:spPr>
        <p:txBody>
          <a:bodyPr>
            <a:spAutoFit/>
          </a:bodyPr>
          <a:lstStyle/>
          <a:p>
            <a:pPr algn="r" eaLnBrk="0" hangingPunct="0"/>
            <a:r>
              <a:rPr lang="es-ES" altLang="es-ES" sz="1000" i="1">
                <a:solidFill>
                  <a:srgbClr val="000000"/>
                </a:solidFill>
              </a:rPr>
              <a:t>Esquivias. 2001, pp. 2-7</a:t>
            </a:r>
            <a:endParaRPr lang="es-ES" altLang="es-ES" sz="1000"/>
          </a:p>
        </p:txBody>
      </p:sp>
      <p:sp>
        <p:nvSpPr>
          <p:cNvPr id="16460" name="5 Marcador de número de diapositiva"/>
          <p:cNvSpPr>
            <a:spLocks noGrp="1"/>
          </p:cNvSpPr>
          <p:nvPr>
            <p:ph type="sldNum" sz="quarter" idx="12"/>
          </p:nvPr>
        </p:nvSpPr>
        <p:spPr>
          <a:xfrm>
            <a:off x="6686550" y="6545263"/>
            <a:ext cx="2133600" cy="339725"/>
          </a:xfrm>
          <a:noFill/>
          <a:ln>
            <a:miter lim="800000"/>
            <a:headEnd/>
            <a:tailEnd/>
          </a:ln>
        </p:spPr>
        <p:txBody>
          <a:bodyPr/>
          <a:lstStyle/>
          <a:p>
            <a:fld id="{207B32A8-FC20-4E21-B018-2E03AC44563E}" type="slidenum">
              <a:rPr lang="es-ES" smtClean="0"/>
              <a:pPr/>
              <a:t>15</a:t>
            </a:fld>
            <a:endParaRPr lang="es-ES"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redondeado"/>
          <p:cNvSpPr/>
          <p:nvPr/>
        </p:nvSpPr>
        <p:spPr>
          <a:xfrm>
            <a:off x="0" y="500063"/>
            <a:ext cx="9144000" cy="5000625"/>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defRPr/>
            </a:pPr>
            <a:r>
              <a:rPr lang="es-ES" sz="2400" b="1" u="sng" dirty="0">
                <a:solidFill>
                  <a:schemeClr val="tx1"/>
                </a:solidFill>
              </a:rPr>
              <a:t>Coincidencias de las distintas definiciones de creatividad</a:t>
            </a:r>
          </a:p>
          <a:p>
            <a:pPr algn="ctr">
              <a:spcBef>
                <a:spcPct val="50000"/>
              </a:spcBef>
              <a:defRPr/>
            </a:pPr>
            <a:endParaRPr lang="es-ES" sz="2000" b="1" u="sng" dirty="0">
              <a:solidFill>
                <a:schemeClr val="tx1"/>
              </a:solidFill>
            </a:endParaRPr>
          </a:p>
          <a:p>
            <a:pPr algn="ctr">
              <a:spcBef>
                <a:spcPct val="50000"/>
              </a:spcBef>
              <a:defRPr/>
            </a:pPr>
            <a:r>
              <a:rPr lang="es-ES" sz="2000" b="1" dirty="0">
                <a:solidFill>
                  <a:schemeClr val="tx1"/>
                </a:solidFill>
              </a:rPr>
              <a:t>Capacidad  de generación de modos y comportamientos de búsqueda, </a:t>
            </a:r>
            <a:r>
              <a:rPr lang="es-ES" sz="2000" dirty="0">
                <a:solidFill>
                  <a:schemeClr val="tx1"/>
                </a:solidFill>
              </a:rPr>
              <a:t>de caminos, de enfoques </a:t>
            </a:r>
            <a:r>
              <a:rPr lang="es-ES" sz="2000" b="1" dirty="0">
                <a:solidFill>
                  <a:schemeClr val="tx1"/>
                </a:solidFill>
              </a:rPr>
              <a:t>diferentes</a:t>
            </a:r>
            <a:r>
              <a:rPr lang="es-ES" sz="2000" dirty="0">
                <a:solidFill>
                  <a:schemeClr val="tx1"/>
                </a:solidFill>
              </a:rPr>
              <a:t>, que lleven a </a:t>
            </a:r>
            <a:r>
              <a:rPr lang="es-ES" sz="2000" b="1" dirty="0">
                <a:solidFill>
                  <a:schemeClr val="tx1"/>
                </a:solidFill>
              </a:rPr>
              <a:t>soluciones distintas a las habituales</a:t>
            </a:r>
            <a:r>
              <a:rPr lang="es-ES" sz="2000" dirty="0">
                <a:solidFill>
                  <a:schemeClr val="tx1"/>
                </a:solidFill>
              </a:rPr>
              <a:t>.</a:t>
            </a:r>
          </a:p>
        </p:txBody>
      </p:sp>
      <p:sp>
        <p:nvSpPr>
          <p:cNvPr id="17411" name="3 Marcador de número de diapositiva"/>
          <p:cNvSpPr>
            <a:spLocks noGrp="1"/>
          </p:cNvSpPr>
          <p:nvPr>
            <p:ph type="sldNum" sz="quarter" idx="12"/>
          </p:nvPr>
        </p:nvSpPr>
        <p:spPr>
          <a:noFill/>
          <a:ln>
            <a:miter lim="800000"/>
            <a:headEnd/>
            <a:tailEnd/>
          </a:ln>
        </p:spPr>
        <p:txBody>
          <a:bodyPr/>
          <a:lstStyle/>
          <a:p>
            <a:fld id="{732768DD-DCCF-45D3-9634-23009011846B}" type="slidenum">
              <a:rPr lang="es-ES" smtClean="0"/>
              <a:pPr/>
              <a:t>16</a:t>
            </a:fld>
            <a:endParaRPr lang="es-ES"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Rectángulo"/>
          <p:cNvSpPr>
            <a:spLocks noChangeArrowheads="1"/>
          </p:cNvSpPr>
          <p:nvPr/>
        </p:nvSpPr>
        <p:spPr bwMode="auto">
          <a:xfrm>
            <a:off x="323850" y="2205038"/>
            <a:ext cx="8491538" cy="3138487"/>
          </a:xfrm>
          <a:prstGeom prst="rect">
            <a:avLst/>
          </a:prstGeom>
          <a:noFill/>
          <a:ln w="9525">
            <a:noFill/>
            <a:miter lim="800000"/>
            <a:headEnd/>
            <a:tailEnd/>
          </a:ln>
        </p:spPr>
        <p:txBody>
          <a:bodyPr>
            <a:spAutoFit/>
          </a:bodyPr>
          <a:lstStyle/>
          <a:p>
            <a:pPr algn="just"/>
            <a:r>
              <a:rPr lang="es-ES" altLang="es-ES"/>
              <a:t>Aunque el estudio está realizado en Educación Primaria, consideramos que se puede adaptar a Educación Infantil.</a:t>
            </a:r>
          </a:p>
          <a:p>
            <a:pPr algn="just"/>
            <a:endParaRPr lang="es-ES" altLang="es-ES"/>
          </a:p>
          <a:p>
            <a:pPr algn="just"/>
            <a:r>
              <a:rPr lang="es-ES" altLang="es-ES"/>
              <a:t>En esta investigación empírica se muestra la manera como se manifiesta la creatividad en los diferentes enfoques pedagógicos: Tradicional, Montessori y Freinet. El objetivo general consistió en verificar el grado en que se fomenta la creatividad en cada una de estas escuelas. </a:t>
            </a:r>
          </a:p>
          <a:p>
            <a:pPr algn="just"/>
            <a:endParaRPr lang="es-ES" altLang="es-ES"/>
          </a:p>
          <a:p>
            <a:pPr algn="just"/>
            <a:endParaRPr lang="es-ES" altLang="es-ES"/>
          </a:p>
          <a:p>
            <a:pPr algn="just"/>
            <a:r>
              <a:rPr lang="es-ES" altLang="es-ES"/>
              <a:t>&lt;</a:t>
            </a:r>
            <a:r>
              <a:rPr lang="es-ES" altLang="es-ES">
                <a:hlinkClick r:id="rId2"/>
              </a:rPr>
              <a:t>http://www.revista.unam.mx/vol.1/num3/art1/</a:t>
            </a:r>
            <a:r>
              <a:rPr lang="es-ES" altLang="es-ES"/>
              <a:t>&gt; [Recuperado en : 01 de septiembre de 2015]. [en línea]. Revista Digital Universitaria. 1 de enero de 2001. </a:t>
            </a:r>
          </a:p>
        </p:txBody>
      </p:sp>
      <p:sp>
        <p:nvSpPr>
          <p:cNvPr id="3" name="2 Rectángulo"/>
          <p:cNvSpPr/>
          <p:nvPr/>
        </p:nvSpPr>
        <p:spPr>
          <a:xfrm>
            <a:off x="0" y="0"/>
            <a:ext cx="9144000" cy="1412875"/>
          </a:xfrm>
          <a:prstGeom prst="rect">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es-ES" sz="2400" b="1" dirty="0">
              <a:solidFill>
                <a:schemeClr val="tx1"/>
              </a:solidFill>
            </a:endParaRPr>
          </a:p>
        </p:txBody>
      </p:sp>
      <p:sp>
        <p:nvSpPr>
          <p:cNvPr id="18436" name="3 Rectángulo"/>
          <p:cNvSpPr>
            <a:spLocks noChangeArrowheads="1"/>
          </p:cNvSpPr>
          <p:nvPr/>
        </p:nvSpPr>
        <p:spPr bwMode="auto">
          <a:xfrm>
            <a:off x="-180975" y="404813"/>
            <a:ext cx="9144000" cy="830262"/>
          </a:xfrm>
          <a:prstGeom prst="rect">
            <a:avLst/>
          </a:prstGeom>
          <a:noFill/>
          <a:ln w="9525">
            <a:noFill/>
            <a:miter lim="800000"/>
            <a:headEnd/>
            <a:tailEnd/>
          </a:ln>
        </p:spPr>
        <p:txBody>
          <a:bodyPr>
            <a:spAutoFit/>
          </a:bodyPr>
          <a:lstStyle/>
          <a:p>
            <a:pPr indent="449263" algn="ctr"/>
            <a:r>
              <a:rPr lang="es-ES" altLang="es-ES" sz="2400" i="1"/>
              <a:t>Una evaluación de la creatividad en la Educación Primaria.</a:t>
            </a:r>
            <a:r>
              <a:rPr lang="es-ES" altLang="es-ES" sz="2400"/>
              <a:t>	</a:t>
            </a:r>
            <a:r>
              <a:rPr lang="es-ES" altLang="es-ES" sz="2000"/>
              <a:t>Esquivias, y Muriá, (2001) </a:t>
            </a:r>
          </a:p>
        </p:txBody>
      </p:sp>
      <p:sp>
        <p:nvSpPr>
          <p:cNvPr id="18437" name="5 Marcador de número de diapositiva"/>
          <p:cNvSpPr>
            <a:spLocks noGrp="1"/>
          </p:cNvSpPr>
          <p:nvPr>
            <p:ph type="sldNum" sz="quarter" idx="12"/>
          </p:nvPr>
        </p:nvSpPr>
        <p:spPr>
          <a:noFill/>
          <a:ln>
            <a:miter lim="800000"/>
            <a:headEnd/>
            <a:tailEnd/>
          </a:ln>
        </p:spPr>
        <p:txBody>
          <a:bodyPr/>
          <a:lstStyle/>
          <a:p>
            <a:fld id="{F7FFF9E8-B384-4CBC-860C-DC8C5F7A7C8B}" type="slidenum">
              <a:rPr lang="es-ES" smtClean="0"/>
              <a:pPr/>
              <a:t>17</a:t>
            </a:fld>
            <a:endParaRPr lang="es-ES"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0"/>
            <a:ext cx="9144000" cy="1125538"/>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defRPr/>
            </a:pPr>
            <a:r>
              <a:rPr lang="es-ES" sz="2400" b="1" dirty="0">
                <a:solidFill>
                  <a:schemeClr val="tx1"/>
                </a:solidFill>
              </a:rPr>
              <a:t>CONCEPTOS ASOCIADOS A LA CREATIVIDAD</a:t>
            </a:r>
          </a:p>
        </p:txBody>
      </p:sp>
      <p:sp>
        <p:nvSpPr>
          <p:cNvPr id="8" name="7 Rectángulo redondeado"/>
          <p:cNvSpPr/>
          <p:nvPr/>
        </p:nvSpPr>
        <p:spPr>
          <a:xfrm>
            <a:off x="571500" y="1928813"/>
            <a:ext cx="7929563" cy="1214437"/>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defRPr/>
            </a:pPr>
            <a:r>
              <a:rPr lang="es-ES" b="1" dirty="0">
                <a:solidFill>
                  <a:schemeClr val="tx1">
                    <a:lumMod val="95000"/>
                    <a:lumOff val="5000"/>
                  </a:schemeClr>
                </a:solidFill>
              </a:rPr>
              <a:t>    1- </a:t>
            </a:r>
            <a:r>
              <a:rPr lang="es-ES" b="1" u="sng" dirty="0">
                <a:solidFill>
                  <a:schemeClr val="tx1"/>
                </a:solidFill>
              </a:rPr>
              <a:t>Curiosidad</a:t>
            </a:r>
            <a:r>
              <a:rPr lang="es-ES" dirty="0">
                <a:solidFill>
                  <a:schemeClr val="tx1"/>
                </a:solidFill>
              </a:rPr>
              <a:t> para iniciar procesos de exploración de posibilidades para investigar distintos caminos. </a:t>
            </a:r>
          </a:p>
          <a:p>
            <a:pPr algn="ctr">
              <a:spcBef>
                <a:spcPct val="50000"/>
              </a:spcBef>
              <a:defRPr/>
            </a:pPr>
            <a:r>
              <a:rPr lang="es-ES" dirty="0">
                <a:solidFill>
                  <a:schemeClr val="tx1"/>
                </a:solidFill>
              </a:rPr>
              <a:t>.</a:t>
            </a:r>
          </a:p>
        </p:txBody>
      </p:sp>
      <p:sp>
        <p:nvSpPr>
          <p:cNvPr id="9" name="8 Rectángulo redondeado"/>
          <p:cNvSpPr/>
          <p:nvPr/>
        </p:nvSpPr>
        <p:spPr>
          <a:xfrm>
            <a:off x="585788" y="3789363"/>
            <a:ext cx="7929562" cy="1214437"/>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defRPr/>
            </a:pPr>
            <a:r>
              <a:rPr lang="es-ES" b="1" dirty="0">
                <a:solidFill>
                  <a:schemeClr val="tx1">
                    <a:lumMod val="95000"/>
                    <a:lumOff val="5000"/>
                  </a:schemeClr>
                </a:solidFill>
              </a:rPr>
              <a:t>2-</a:t>
            </a:r>
            <a:r>
              <a:rPr lang="es-ES" b="1" u="sng" dirty="0">
                <a:solidFill>
                  <a:schemeClr val="tx1"/>
                </a:solidFill>
              </a:rPr>
              <a:t>Inconformidad </a:t>
            </a:r>
            <a:r>
              <a:rPr lang="es-ES" dirty="0">
                <a:solidFill>
                  <a:schemeClr val="tx1"/>
                </a:solidFill>
              </a:rPr>
              <a:t>para  salir de los caminos habituales y encontrar soluciones distintas a las cotidianas,  llegar a procesos y soluciones creativas. </a:t>
            </a:r>
          </a:p>
        </p:txBody>
      </p:sp>
      <p:sp>
        <p:nvSpPr>
          <p:cNvPr id="19461" name="6 Marcador de número de diapositiva"/>
          <p:cNvSpPr>
            <a:spLocks noGrp="1"/>
          </p:cNvSpPr>
          <p:nvPr>
            <p:ph type="sldNum" sz="quarter" idx="12"/>
          </p:nvPr>
        </p:nvSpPr>
        <p:spPr>
          <a:noFill/>
          <a:ln>
            <a:miter lim="800000"/>
            <a:headEnd/>
            <a:tailEnd/>
          </a:ln>
        </p:spPr>
        <p:txBody>
          <a:bodyPr/>
          <a:lstStyle/>
          <a:p>
            <a:fld id="{2E5B5D36-F8F2-49DF-9A59-49732D7CAC82}" type="slidenum">
              <a:rPr lang="es-ES" smtClean="0"/>
              <a:pPr/>
              <a:t>18</a:t>
            </a:fld>
            <a:endParaRPr lang="es-ES"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8"/>
          <p:cNvSpPr txBox="1">
            <a:spLocks noChangeArrowheads="1"/>
          </p:cNvSpPr>
          <p:nvPr/>
        </p:nvSpPr>
        <p:spPr bwMode="auto">
          <a:xfrm>
            <a:off x="395288" y="188913"/>
            <a:ext cx="8424862" cy="2446337"/>
          </a:xfrm>
          <a:prstGeom prst="rect">
            <a:avLst/>
          </a:prstGeom>
          <a:noFill/>
          <a:ln>
            <a:noFill/>
          </a:ln>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defRPr/>
            </a:pPr>
            <a:endParaRPr lang="es-ES" altLang="es-ES" dirty="0" smtClean="0"/>
          </a:p>
          <a:p>
            <a:pPr algn="just" eaLnBrk="1" hangingPunct="1">
              <a:spcBef>
                <a:spcPct val="50000"/>
              </a:spcBef>
              <a:defRPr/>
            </a:pPr>
            <a:r>
              <a:rPr lang="es-ES" altLang="es-ES" dirty="0" smtClean="0"/>
              <a:t>Los niños/as poseen una </a:t>
            </a:r>
            <a:r>
              <a:rPr lang="es-ES" altLang="es-ES" b="1" u="sng" dirty="0" smtClean="0"/>
              <a:t>curiosidad innata</a:t>
            </a:r>
            <a:r>
              <a:rPr lang="es-ES" altLang="es-ES" dirty="0" smtClean="0"/>
              <a:t>, necesaria para su desarrollo. sus búsquedas, exploraciones y a menudo interminables preguntas están destinadas a saciar su lógica sed de compresión de cuanto les rodea. </a:t>
            </a:r>
          </a:p>
          <a:p>
            <a:pPr algn="ctr" eaLnBrk="1" hangingPunct="1">
              <a:spcBef>
                <a:spcPct val="50000"/>
              </a:spcBef>
              <a:defRPr/>
            </a:pPr>
            <a:endParaRPr lang="es-ES" altLang="es-ES" dirty="0" smtClean="0"/>
          </a:p>
          <a:p>
            <a:pPr algn="just" eaLnBrk="1" hangingPunct="1">
              <a:spcBef>
                <a:spcPct val="50000"/>
              </a:spcBef>
              <a:defRPr/>
            </a:pPr>
            <a:r>
              <a:rPr lang="es-ES" altLang="es-ES" dirty="0" smtClean="0"/>
              <a:t>Debemos </a:t>
            </a:r>
            <a:r>
              <a:rPr lang="es-ES" altLang="es-ES" b="1" u="sng" dirty="0" smtClean="0"/>
              <a:t>evitar las posibles restricciones </a:t>
            </a:r>
            <a:r>
              <a:rPr lang="es-ES" altLang="es-ES" dirty="0" smtClean="0"/>
              <a:t>que el ambiente pueda imponer a los caminos de exploración e indagación </a:t>
            </a:r>
            <a:r>
              <a:rPr lang="es-ES" altLang="es-ES" dirty="0" smtClean="0">
                <a:solidFill>
                  <a:schemeClr val="tx1">
                    <a:lumMod val="95000"/>
                    <a:lumOff val="5000"/>
                  </a:schemeClr>
                </a:solidFill>
              </a:rPr>
              <a:t>natural del niño.</a:t>
            </a:r>
          </a:p>
        </p:txBody>
      </p:sp>
      <p:pic>
        <p:nvPicPr>
          <p:cNvPr id="20483" name="Picture 2" descr="http://www.ojodigital.com/foro/attachments/sociales/54673d1248867861-curiosidad-infantil-pablo-y-manzanas-marco-.jpg"/>
          <p:cNvPicPr>
            <a:picLocks noChangeAspect="1" noChangeArrowheads="1"/>
          </p:cNvPicPr>
          <p:nvPr/>
        </p:nvPicPr>
        <p:blipFill>
          <a:blip r:embed="rId2" cstate="print"/>
          <a:srcRect/>
          <a:stretch>
            <a:fillRect/>
          </a:stretch>
        </p:blipFill>
        <p:spPr bwMode="auto">
          <a:xfrm>
            <a:off x="1547813" y="3163888"/>
            <a:ext cx="6429375" cy="3694112"/>
          </a:xfrm>
          <a:prstGeom prst="rect">
            <a:avLst/>
          </a:prstGeom>
          <a:noFill/>
          <a:ln w="9525">
            <a:noFill/>
            <a:miter lim="800000"/>
            <a:headEnd/>
            <a:tailEnd/>
          </a:ln>
        </p:spPr>
      </p:pic>
      <p:sp>
        <p:nvSpPr>
          <p:cNvPr id="20484" name="4 Marcador de número de diapositiva"/>
          <p:cNvSpPr>
            <a:spLocks noGrp="1"/>
          </p:cNvSpPr>
          <p:nvPr>
            <p:ph type="sldNum" sz="quarter" idx="12"/>
          </p:nvPr>
        </p:nvSpPr>
        <p:spPr>
          <a:noFill/>
          <a:ln>
            <a:miter lim="800000"/>
            <a:headEnd/>
            <a:tailEnd/>
          </a:ln>
        </p:spPr>
        <p:txBody>
          <a:bodyPr/>
          <a:lstStyle/>
          <a:p>
            <a:fld id="{734F8C51-6434-4C66-BC81-330ED8B0C499}" type="slidenum">
              <a:rPr lang="es-ES" smtClean="0"/>
              <a:pPr/>
              <a:t>19</a:t>
            </a:fld>
            <a:endParaRPr lang="es-ES"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Organization Chart 9"/>
          <p:cNvGrpSpPr>
            <a:grpSpLocks/>
          </p:cNvGrpSpPr>
          <p:nvPr/>
        </p:nvGrpSpPr>
        <p:grpSpPr bwMode="auto">
          <a:xfrm>
            <a:off x="0" y="571500"/>
            <a:ext cx="9144000" cy="4752975"/>
            <a:chOff x="0" y="1162"/>
            <a:chExt cx="5760" cy="2994"/>
          </a:xfrm>
        </p:grpSpPr>
        <p:cxnSp>
          <p:nvCxnSpPr>
            <p:cNvPr id="21508" name="_s1028"/>
            <p:cNvCxnSpPr>
              <a:cxnSpLocks noChangeShapeType="1"/>
              <a:stCxn id="17424" idx="0"/>
              <a:endCxn id="21515" idx="2"/>
            </p:cNvCxnSpPr>
            <p:nvPr/>
          </p:nvCxnSpPr>
          <p:spPr bwMode="auto">
            <a:xfrm rot="16200000" flipV="1">
              <a:off x="3879" y="2035"/>
              <a:ext cx="374" cy="2372"/>
            </a:xfrm>
            <a:prstGeom prst="bentConnector3">
              <a:avLst>
                <a:gd name="adj1" fmla="val 50000"/>
              </a:avLst>
            </a:prstGeom>
            <a:noFill/>
            <a:ln w="28575">
              <a:solidFill>
                <a:schemeClr val="tx1"/>
              </a:solidFill>
              <a:miter lim="800000"/>
              <a:headEnd/>
              <a:tailEnd/>
            </a:ln>
          </p:spPr>
        </p:cxnSp>
        <p:cxnSp>
          <p:nvCxnSpPr>
            <p:cNvPr id="21509" name="_s1029"/>
            <p:cNvCxnSpPr>
              <a:cxnSpLocks noChangeShapeType="1"/>
              <a:stCxn id="17423" idx="0"/>
              <a:endCxn id="21515" idx="2"/>
            </p:cNvCxnSpPr>
            <p:nvPr/>
          </p:nvCxnSpPr>
          <p:spPr bwMode="auto">
            <a:xfrm rot="16200000" flipV="1">
              <a:off x="3286" y="2628"/>
              <a:ext cx="374" cy="1186"/>
            </a:xfrm>
            <a:prstGeom prst="bentConnector3">
              <a:avLst>
                <a:gd name="adj1" fmla="val 50000"/>
              </a:avLst>
            </a:prstGeom>
            <a:noFill/>
            <a:ln w="28575">
              <a:solidFill>
                <a:schemeClr val="tx1"/>
              </a:solidFill>
              <a:miter lim="800000"/>
              <a:headEnd/>
              <a:tailEnd/>
            </a:ln>
          </p:spPr>
        </p:cxnSp>
        <p:cxnSp>
          <p:nvCxnSpPr>
            <p:cNvPr id="21510" name="_s1030"/>
            <p:cNvCxnSpPr>
              <a:cxnSpLocks noChangeShapeType="1"/>
              <a:stCxn id="17421" idx="0"/>
              <a:endCxn id="21515" idx="2"/>
            </p:cNvCxnSpPr>
            <p:nvPr/>
          </p:nvCxnSpPr>
          <p:spPr bwMode="auto">
            <a:xfrm flipH="1" flipV="1">
              <a:off x="2880" y="3034"/>
              <a:ext cx="1" cy="374"/>
            </a:xfrm>
            <a:prstGeom prst="straightConnector1">
              <a:avLst/>
            </a:prstGeom>
            <a:noFill/>
            <a:ln w="28575">
              <a:solidFill>
                <a:schemeClr val="tx1"/>
              </a:solidFill>
              <a:round/>
              <a:headEnd/>
              <a:tailEnd/>
            </a:ln>
          </p:spPr>
        </p:cxnSp>
        <p:cxnSp>
          <p:nvCxnSpPr>
            <p:cNvPr id="21511" name="_s1031"/>
            <p:cNvCxnSpPr>
              <a:cxnSpLocks noChangeShapeType="1"/>
              <a:stCxn id="17420" idx="0"/>
              <a:endCxn id="21515" idx="2"/>
            </p:cNvCxnSpPr>
            <p:nvPr/>
          </p:nvCxnSpPr>
          <p:spPr bwMode="auto">
            <a:xfrm rot="5400000" flipH="1" flipV="1">
              <a:off x="2101" y="2629"/>
              <a:ext cx="374" cy="1184"/>
            </a:xfrm>
            <a:prstGeom prst="bentConnector3">
              <a:avLst>
                <a:gd name="adj1" fmla="val 50000"/>
              </a:avLst>
            </a:prstGeom>
            <a:noFill/>
            <a:ln w="28575">
              <a:solidFill>
                <a:schemeClr val="tx1"/>
              </a:solidFill>
              <a:miter lim="800000"/>
              <a:headEnd/>
              <a:tailEnd/>
            </a:ln>
          </p:spPr>
        </p:cxnSp>
        <p:cxnSp>
          <p:nvCxnSpPr>
            <p:cNvPr id="21512" name="_s1032"/>
            <p:cNvCxnSpPr>
              <a:cxnSpLocks noChangeShapeType="1"/>
              <a:stCxn id="17419" idx="0"/>
              <a:endCxn id="21515" idx="2"/>
            </p:cNvCxnSpPr>
            <p:nvPr/>
          </p:nvCxnSpPr>
          <p:spPr bwMode="auto">
            <a:xfrm rot="5400000" flipH="1" flipV="1">
              <a:off x="1508" y="2036"/>
              <a:ext cx="374" cy="2371"/>
            </a:xfrm>
            <a:prstGeom prst="bentConnector3">
              <a:avLst>
                <a:gd name="adj1" fmla="val 50000"/>
              </a:avLst>
            </a:prstGeom>
            <a:noFill/>
            <a:ln w="28575">
              <a:solidFill>
                <a:schemeClr val="tx1"/>
              </a:solidFill>
              <a:miter lim="800000"/>
              <a:headEnd/>
              <a:tailEnd/>
            </a:ln>
          </p:spPr>
        </p:cxnSp>
        <p:cxnSp>
          <p:nvCxnSpPr>
            <p:cNvPr id="21513" name="_s1033"/>
            <p:cNvCxnSpPr>
              <a:cxnSpLocks noChangeShapeType="1"/>
              <a:stCxn id="21515" idx="0"/>
              <a:endCxn id="17417" idx="2"/>
            </p:cNvCxnSpPr>
            <p:nvPr/>
          </p:nvCxnSpPr>
          <p:spPr bwMode="auto">
            <a:xfrm flipV="1">
              <a:off x="2880" y="1910"/>
              <a:ext cx="0" cy="107"/>
            </a:xfrm>
            <a:prstGeom prst="straightConnector1">
              <a:avLst/>
            </a:prstGeom>
            <a:noFill/>
            <a:ln w="28575">
              <a:solidFill>
                <a:schemeClr val="tx1"/>
              </a:solidFill>
              <a:round/>
              <a:headEnd/>
              <a:tailEnd/>
            </a:ln>
          </p:spPr>
        </p:cxnSp>
        <p:sp>
          <p:nvSpPr>
            <p:cNvPr id="17417" name="_s1034"/>
            <p:cNvSpPr>
              <a:spLocks noChangeArrowheads="1"/>
            </p:cNvSpPr>
            <p:nvPr/>
          </p:nvSpPr>
          <p:spPr bwMode="auto">
            <a:xfrm>
              <a:off x="2064" y="1162"/>
              <a:ext cx="1633" cy="748"/>
            </a:xfrm>
            <a:prstGeom prst="roundRect">
              <a:avLst>
                <a:gd name="adj" fmla="val 16667"/>
              </a:avLst>
            </a:prstGeom>
            <a:ln>
              <a:headEnd/>
              <a:tailEnd/>
            </a:ln>
          </p:spPr>
          <p:style>
            <a:lnRef idx="2">
              <a:schemeClr val="dk1"/>
            </a:lnRef>
            <a:fillRef idx="1">
              <a:schemeClr val="lt1"/>
            </a:fillRef>
            <a:effectRef idx="0">
              <a:schemeClr val="dk1"/>
            </a:effectRef>
            <a:fontRef idx="minor">
              <a:schemeClr val="dk1"/>
            </a:fontRef>
          </p:style>
          <p:txBody>
            <a:bodyPr wrap="none" lIns="0" tIns="0" rIns="0" bIns="0" anchor="ctr"/>
            <a:lstStyle/>
            <a:p>
              <a:pPr algn="ctr">
                <a:defRPr/>
              </a:pPr>
              <a:endParaRPr lang="es-ES" altLang="es-ES" sz="1600" b="1" dirty="0"/>
            </a:p>
            <a:p>
              <a:pPr algn="ctr">
                <a:defRPr/>
              </a:pPr>
              <a:r>
                <a:rPr lang="es-ES" altLang="es-ES" sz="1600" b="1" dirty="0"/>
                <a:t>GUILFORD (1964</a:t>
              </a:r>
              <a:r>
                <a:rPr lang="es-ES" altLang="es-ES" sz="1600" dirty="0"/>
                <a:t>)</a:t>
              </a:r>
            </a:p>
            <a:p>
              <a:pPr algn="ctr">
                <a:defRPr/>
              </a:pPr>
              <a:endParaRPr lang="es-ES" altLang="es-ES" sz="1400" dirty="0"/>
            </a:p>
          </p:txBody>
        </p:sp>
        <p:sp>
          <p:nvSpPr>
            <p:cNvPr id="21515" name="_s1035"/>
            <p:cNvSpPr>
              <a:spLocks noChangeArrowheads="1"/>
            </p:cNvSpPr>
            <p:nvPr/>
          </p:nvSpPr>
          <p:spPr bwMode="auto">
            <a:xfrm>
              <a:off x="1111" y="2017"/>
              <a:ext cx="3538" cy="1017"/>
            </a:xfrm>
            <a:prstGeom prst="roundRect">
              <a:avLst>
                <a:gd name="adj" fmla="val 16667"/>
              </a:avLst>
            </a:prstGeom>
            <a:solidFill>
              <a:srgbClr val="FFC000"/>
            </a:solidFill>
            <a:ln w="9525">
              <a:solidFill>
                <a:schemeClr val="tx1"/>
              </a:solidFill>
              <a:round/>
              <a:headEnd/>
              <a:tailEnd/>
            </a:ln>
          </p:spPr>
          <p:txBody>
            <a:bodyPr wrap="none" lIns="0" tIns="0" rIns="0" bIns="0" anchor="ctr"/>
            <a:lstStyle/>
            <a:p>
              <a:pPr algn="ctr"/>
              <a:r>
                <a:rPr lang="es-ES" altLang="es-ES" sz="2000" b="1"/>
                <a:t>ESTRUCTURA DEL FUNCIONAMIENTO</a:t>
              </a:r>
            </a:p>
            <a:p>
              <a:pPr algn="ctr"/>
              <a:r>
                <a:rPr lang="es-ES" altLang="es-ES" sz="2000" b="1"/>
                <a:t>INTELECTUAL</a:t>
              </a:r>
            </a:p>
            <a:p>
              <a:pPr algn="ctr"/>
              <a:endParaRPr lang="es-ES" altLang="es-ES" sz="2000"/>
            </a:p>
            <a:p>
              <a:pPr algn="ctr"/>
              <a:endParaRPr lang="es-ES" altLang="es-ES" sz="2000"/>
            </a:p>
          </p:txBody>
        </p:sp>
        <p:sp>
          <p:nvSpPr>
            <p:cNvPr id="17419" name="_s1036"/>
            <p:cNvSpPr>
              <a:spLocks noChangeArrowheads="1"/>
            </p:cNvSpPr>
            <p:nvPr/>
          </p:nvSpPr>
          <p:spPr bwMode="auto">
            <a:xfrm>
              <a:off x="0" y="3408"/>
              <a:ext cx="1018" cy="748"/>
            </a:xfrm>
            <a:prstGeom prst="roundRect">
              <a:avLst>
                <a:gd name="adj" fmla="val 16667"/>
              </a:avLst>
            </a:prstGeom>
            <a:noFill/>
            <a:ln w="38100">
              <a:solidFill>
                <a:srgbClr val="FF9900"/>
              </a:solidFill>
              <a:headEnd/>
              <a:tailEnd/>
            </a:ln>
          </p:spPr>
          <p:style>
            <a:lnRef idx="1">
              <a:schemeClr val="accent4"/>
            </a:lnRef>
            <a:fillRef idx="2">
              <a:schemeClr val="accent4"/>
            </a:fillRef>
            <a:effectRef idx="1">
              <a:schemeClr val="accent4"/>
            </a:effectRef>
            <a:fontRef idx="minor">
              <a:schemeClr val="dk1"/>
            </a:fontRef>
          </p:style>
          <p:txBody>
            <a:bodyPr wrap="none" lIns="0" tIns="0" rIns="0" bIns="0" anchor="ctr"/>
            <a:lstStyle/>
            <a:p>
              <a:pPr algn="ctr">
                <a:defRPr/>
              </a:pPr>
              <a:r>
                <a:rPr lang="es-ES" altLang="es-ES" sz="1400" dirty="0"/>
                <a:t>CONOCIMIENTO</a:t>
              </a:r>
            </a:p>
          </p:txBody>
        </p:sp>
        <p:sp>
          <p:nvSpPr>
            <p:cNvPr id="17420" name="_s1037"/>
            <p:cNvSpPr>
              <a:spLocks noChangeArrowheads="1"/>
            </p:cNvSpPr>
            <p:nvPr/>
          </p:nvSpPr>
          <p:spPr bwMode="auto">
            <a:xfrm>
              <a:off x="1187" y="3408"/>
              <a:ext cx="1017" cy="745"/>
            </a:xfrm>
            <a:prstGeom prst="roundRect">
              <a:avLst>
                <a:gd name="adj" fmla="val 16667"/>
              </a:avLst>
            </a:prstGeom>
            <a:noFill/>
            <a:ln w="38100">
              <a:solidFill>
                <a:srgbClr val="FF9900"/>
              </a:solidFill>
              <a:headEnd/>
              <a:tailEnd/>
            </a:ln>
          </p:spPr>
          <p:style>
            <a:lnRef idx="1">
              <a:schemeClr val="accent4"/>
            </a:lnRef>
            <a:fillRef idx="2">
              <a:schemeClr val="accent4"/>
            </a:fillRef>
            <a:effectRef idx="1">
              <a:schemeClr val="accent4"/>
            </a:effectRef>
            <a:fontRef idx="minor">
              <a:schemeClr val="dk1"/>
            </a:fontRef>
          </p:style>
          <p:txBody>
            <a:bodyPr wrap="none" lIns="0" tIns="0" rIns="0" bIns="0" anchor="ctr"/>
            <a:lstStyle/>
            <a:p>
              <a:pPr algn="ctr">
                <a:defRPr/>
              </a:pPr>
              <a:r>
                <a:rPr lang="es-ES" altLang="es-ES" sz="1400" dirty="0"/>
                <a:t>MEMORIA</a:t>
              </a:r>
            </a:p>
          </p:txBody>
        </p:sp>
        <p:sp>
          <p:nvSpPr>
            <p:cNvPr id="17421" name="_s1038"/>
            <p:cNvSpPr>
              <a:spLocks noChangeArrowheads="1"/>
            </p:cNvSpPr>
            <p:nvPr/>
          </p:nvSpPr>
          <p:spPr bwMode="auto">
            <a:xfrm>
              <a:off x="2373" y="3408"/>
              <a:ext cx="1016" cy="745"/>
            </a:xfrm>
            <a:prstGeom prst="roundRect">
              <a:avLst>
                <a:gd name="adj" fmla="val 16667"/>
              </a:avLst>
            </a:prstGeom>
            <a:noFill/>
            <a:ln w="38100">
              <a:solidFill>
                <a:srgbClr val="FF9900"/>
              </a:solidFill>
              <a:headEnd/>
              <a:tailEnd/>
            </a:ln>
          </p:spPr>
          <p:style>
            <a:lnRef idx="1">
              <a:schemeClr val="accent4"/>
            </a:lnRef>
            <a:fillRef idx="2">
              <a:schemeClr val="accent4"/>
            </a:fillRef>
            <a:effectRef idx="1">
              <a:schemeClr val="accent4"/>
            </a:effectRef>
            <a:fontRef idx="minor">
              <a:schemeClr val="dk1"/>
            </a:fontRef>
          </p:style>
          <p:txBody>
            <a:bodyPr wrap="none" lIns="0" tIns="0" rIns="0" bIns="0" anchor="ctr"/>
            <a:lstStyle/>
            <a:p>
              <a:pPr algn="ctr">
                <a:defRPr/>
              </a:pPr>
              <a:r>
                <a:rPr lang="es-ES" altLang="es-ES" sz="1400" dirty="0"/>
                <a:t>PRODUCCIÓN</a:t>
              </a:r>
            </a:p>
            <a:p>
              <a:pPr algn="ctr">
                <a:defRPr/>
              </a:pPr>
              <a:r>
                <a:rPr lang="es-ES" altLang="es-ES" sz="1400" dirty="0"/>
                <a:t> DIVERGENTE</a:t>
              </a:r>
            </a:p>
          </p:txBody>
        </p:sp>
        <p:sp>
          <p:nvSpPr>
            <p:cNvPr id="21519" name="Rectangle 26"/>
            <p:cNvSpPr>
              <a:spLocks noChangeArrowheads="1"/>
            </p:cNvSpPr>
            <p:nvPr/>
          </p:nvSpPr>
          <p:spPr bwMode="auto">
            <a:xfrm>
              <a:off x="2371" y="2734"/>
              <a:ext cx="1207" cy="213"/>
            </a:xfrm>
            <a:prstGeom prst="rect">
              <a:avLst/>
            </a:prstGeom>
            <a:noFill/>
            <a:ln w="9525">
              <a:noFill/>
              <a:miter lim="800000"/>
              <a:headEnd/>
              <a:tailEnd/>
            </a:ln>
          </p:spPr>
          <p:txBody>
            <a:bodyPr wrap="none">
              <a:spAutoFit/>
            </a:bodyPr>
            <a:lstStyle/>
            <a:p>
              <a:r>
                <a:rPr lang="es-ES" altLang="es-ES" sz="1600"/>
                <a:t> 5 OPERACIONES</a:t>
              </a:r>
            </a:p>
          </p:txBody>
        </p:sp>
        <p:sp>
          <p:nvSpPr>
            <p:cNvPr id="17423" name="_s1040"/>
            <p:cNvSpPr>
              <a:spLocks noChangeArrowheads="1"/>
            </p:cNvSpPr>
            <p:nvPr/>
          </p:nvSpPr>
          <p:spPr bwMode="auto">
            <a:xfrm>
              <a:off x="3558" y="3408"/>
              <a:ext cx="1016" cy="748"/>
            </a:xfrm>
            <a:prstGeom prst="roundRect">
              <a:avLst>
                <a:gd name="adj" fmla="val 16667"/>
              </a:avLst>
            </a:prstGeom>
            <a:noFill/>
            <a:ln w="38100">
              <a:solidFill>
                <a:srgbClr val="FF9900"/>
              </a:solidFill>
              <a:headEnd/>
              <a:tailEnd/>
            </a:ln>
          </p:spPr>
          <p:style>
            <a:lnRef idx="1">
              <a:schemeClr val="accent4"/>
            </a:lnRef>
            <a:fillRef idx="2">
              <a:schemeClr val="accent4"/>
            </a:fillRef>
            <a:effectRef idx="1">
              <a:schemeClr val="accent4"/>
            </a:effectRef>
            <a:fontRef idx="minor">
              <a:schemeClr val="dk1"/>
            </a:fontRef>
          </p:style>
          <p:txBody>
            <a:bodyPr wrap="none" lIns="0" tIns="0" rIns="0" bIns="0" anchor="ctr"/>
            <a:lstStyle/>
            <a:p>
              <a:pPr algn="ctr">
                <a:defRPr/>
              </a:pPr>
              <a:r>
                <a:rPr lang="es-ES" altLang="es-ES" sz="1400" dirty="0"/>
                <a:t>PRODUCCIÓN</a:t>
              </a:r>
            </a:p>
            <a:p>
              <a:pPr algn="ctr">
                <a:defRPr/>
              </a:pPr>
              <a:r>
                <a:rPr lang="es-ES" altLang="es-ES" sz="1400" dirty="0"/>
                <a:t> CONVERGENTE</a:t>
              </a:r>
            </a:p>
          </p:txBody>
        </p:sp>
        <p:sp>
          <p:nvSpPr>
            <p:cNvPr id="17424" name="_s1041"/>
            <p:cNvSpPr>
              <a:spLocks noChangeArrowheads="1"/>
            </p:cNvSpPr>
            <p:nvPr/>
          </p:nvSpPr>
          <p:spPr bwMode="auto">
            <a:xfrm>
              <a:off x="4743" y="3408"/>
              <a:ext cx="1017" cy="748"/>
            </a:xfrm>
            <a:prstGeom prst="roundRect">
              <a:avLst>
                <a:gd name="adj" fmla="val 16667"/>
              </a:avLst>
            </a:prstGeom>
            <a:noFill/>
            <a:ln w="38100">
              <a:solidFill>
                <a:srgbClr val="FF9900"/>
              </a:solidFill>
              <a:headEnd/>
              <a:tailEnd/>
            </a:ln>
          </p:spPr>
          <p:style>
            <a:lnRef idx="1">
              <a:schemeClr val="accent4"/>
            </a:lnRef>
            <a:fillRef idx="2">
              <a:schemeClr val="accent4"/>
            </a:fillRef>
            <a:effectRef idx="1">
              <a:schemeClr val="accent4"/>
            </a:effectRef>
            <a:fontRef idx="minor">
              <a:schemeClr val="dk1"/>
            </a:fontRef>
          </p:style>
          <p:txBody>
            <a:bodyPr wrap="none" lIns="0" tIns="0" rIns="0" bIns="0" anchor="ctr"/>
            <a:lstStyle/>
            <a:p>
              <a:pPr algn="ctr">
                <a:defRPr/>
              </a:pPr>
              <a:r>
                <a:rPr lang="es-ES" altLang="es-ES" sz="1400" dirty="0"/>
                <a:t>EVALUACIÓN</a:t>
              </a:r>
            </a:p>
          </p:txBody>
        </p:sp>
      </p:grpSp>
      <p:sp>
        <p:nvSpPr>
          <p:cNvPr id="21507" name="17 Marcador de número de diapositiva"/>
          <p:cNvSpPr>
            <a:spLocks noGrp="1"/>
          </p:cNvSpPr>
          <p:nvPr>
            <p:ph type="sldNum" sz="quarter" idx="12"/>
          </p:nvPr>
        </p:nvSpPr>
        <p:spPr>
          <a:noFill/>
          <a:ln>
            <a:miter lim="800000"/>
            <a:headEnd/>
            <a:tailEnd/>
          </a:ln>
        </p:spPr>
        <p:txBody>
          <a:bodyPr/>
          <a:lstStyle/>
          <a:p>
            <a:fld id="{653992B1-8C2B-4175-8B1A-0199FD1C054C}" type="slidenum">
              <a:rPr lang="es-ES" smtClean="0"/>
              <a:pPr/>
              <a:t>20</a:t>
            </a:fld>
            <a:endParaRPr lang="es-ES"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4624388" y="333375"/>
            <a:ext cx="4340225" cy="76676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 name="1 Rectángulo"/>
          <p:cNvSpPr/>
          <p:nvPr/>
        </p:nvSpPr>
        <p:spPr>
          <a:xfrm>
            <a:off x="107950" y="333375"/>
            <a:ext cx="4392613" cy="76676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2532" name="Text Box 4"/>
          <p:cNvSpPr txBox="1">
            <a:spLocks noChangeArrowheads="1"/>
          </p:cNvSpPr>
          <p:nvPr/>
        </p:nvSpPr>
        <p:spPr bwMode="auto">
          <a:xfrm>
            <a:off x="684213" y="547688"/>
            <a:ext cx="3155950" cy="366712"/>
          </a:xfrm>
          <a:prstGeom prst="rect">
            <a:avLst/>
          </a:prstGeom>
          <a:noFill/>
          <a:ln w="9525">
            <a:noFill/>
            <a:miter lim="800000"/>
            <a:headEnd/>
            <a:tailEnd/>
          </a:ln>
        </p:spPr>
        <p:txBody>
          <a:bodyPr wrap="none">
            <a:spAutoFit/>
          </a:bodyPr>
          <a:lstStyle/>
          <a:p>
            <a:r>
              <a:rPr lang="es-ES" altLang="es-ES" b="1">
                <a:solidFill>
                  <a:srgbClr val="00B050"/>
                </a:solidFill>
              </a:rPr>
              <a:t>PROCESO</a:t>
            </a:r>
            <a:r>
              <a:rPr lang="es-ES" altLang="es-ES" b="1">
                <a:solidFill>
                  <a:srgbClr val="92D050"/>
                </a:solidFill>
              </a:rPr>
              <a:t> </a:t>
            </a:r>
            <a:r>
              <a:rPr lang="es-ES" altLang="es-ES" b="1">
                <a:solidFill>
                  <a:srgbClr val="00B050"/>
                </a:solidFill>
              </a:rPr>
              <a:t>CONVERGENTE</a:t>
            </a:r>
          </a:p>
        </p:txBody>
      </p:sp>
      <p:sp>
        <p:nvSpPr>
          <p:cNvPr id="22533" name="Text Box 5"/>
          <p:cNvSpPr txBox="1">
            <a:spLocks noChangeArrowheads="1"/>
          </p:cNvSpPr>
          <p:nvPr/>
        </p:nvSpPr>
        <p:spPr bwMode="auto">
          <a:xfrm>
            <a:off x="5519738" y="523875"/>
            <a:ext cx="2876550" cy="366713"/>
          </a:xfrm>
          <a:prstGeom prst="rect">
            <a:avLst/>
          </a:prstGeom>
          <a:noFill/>
          <a:ln w="9525">
            <a:noFill/>
            <a:miter lim="800000"/>
            <a:headEnd/>
            <a:tailEnd/>
          </a:ln>
        </p:spPr>
        <p:txBody>
          <a:bodyPr wrap="none">
            <a:spAutoFit/>
          </a:bodyPr>
          <a:lstStyle/>
          <a:p>
            <a:r>
              <a:rPr lang="es-ES" altLang="es-ES" b="1">
                <a:solidFill>
                  <a:srgbClr val="FF0000"/>
                </a:solidFill>
              </a:rPr>
              <a:t>PROCESO DIVERGENTE</a:t>
            </a:r>
          </a:p>
        </p:txBody>
      </p:sp>
      <p:sp>
        <p:nvSpPr>
          <p:cNvPr id="22534" name="AutoShape 7"/>
          <p:cNvSpPr>
            <a:spLocks noChangeArrowheads="1"/>
          </p:cNvSpPr>
          <p:nvPr/>
        </p:nvSpPr>
        <p:spPr bwMode="auto">
          <a:xfrm>
            <a:off x="1763713" y="1108075"/>
            <a:ext cx="720725" cy="431800"/>
          </a:xfrm>
          <a:prstGeom prst="downArrow">
            <a:avLst>
              <a:gd name="adj1" fmla="val 50000"/>
              <a:gd name="adj2" fmla="val 25000"/>
            </a:avLst>
          </a:prstGeom>
          <a:solidFill>
            <a:srgbClr val="FF0000"/>
          </a:solidFill>
          <a:ln w="9525">
            <a:solidFill>
              <a:schemeClr val="tx1"/>
            </a:solidFill>
            <a:miter lim="800000"/>
            <a:headEnd/>
            <a:tailEnd/>
          </a:ln>
        </p:spPr>
        <p:txBody>
          <a:bodyPr wrap="none" anchor="ctr"/>
          <a:lstStyle/>
          <a:p>
            <a:endParaRPr lang="es-ES" altLang="es-ES">
              <a:solidFill>
                <a:srgbClr val="92D050"/>
              </a:solidFill>
            </a:endParaRPr>
          </a:p>
        </p:txBody>
      </p:sp>
      <p:sp>
        <p:nvSpPr>
          <p:cNvPr id="22535" name="AutoShape 8"/>
          <p:cNvSpPr>
            <a:spLocks noChangeArrowheads="1"/>
          </p:cNvSpPr>
          <p:nvPr/>
        </p:nvSpPr>
        <p:spPr bwMode="auto">
          <a:xfrm>
            <a:off x="6588125" y="1100138"/>
            <a:ext cx="720725" cy="431800"/>
          </a:xfrm>
          <a:prstGeom prst="downArrow">
            <a:avLst>
              <a:gd name="adj1" fmla="val 50000"/>
              <a:gd name="adj2" fmla="val 25000"/>
            </a:avLst>
          </a:prstGeom>
          <a:solidFill>
            <a:srgbClr val="92D050"/>
          </a:solidFill>
          <a:ln w="9525">
            <a:solidFill>
              <a:schemeClr val="tx1"/>
            </a:solidFill>
            <a:miter lim="800000"/>
            <a:headEnd/>
            <a:tailEnd/>
          </a:ln>
        </p:spPr>
        <p:txBody>
          <a:bodyPr wrap="none" anchor="ctr"/>
          <a:lstStyle/>
          <a:p>
            <a:endParaRPr lang="es-ES" altLang="es-ES"/>
          </a:p>
        </p:txBody>
      </p:sp>
      <p:sp>
        <p:nvSpPr>
          <p:cNvPr id="22536" name="Rectangle 9"/>
          <p:cNvSpPr>
            <a:spLocks noChangeArrowheads="1"/>
          </p:cNvSpPr>
          <p:nvPr/>
        </p:nvSpPr>
        <p:spPr bwMode="auto">
          <a:xfrm>
            <a:off x="-20638" y="1714500"/>
            <a:ext cx="4749801" cy="1754188"/>
          </a:xfrm>
          <a:prstGeom prst="rect">
            <a:avLst/>
          </a:prstGeom>
          <a:noFill/>
          <a:ln w="9525">
            <a:noFill/>
            <a:miter lim="800000"/>
            <a:headEnd/>
            <a:tailEnd/>
          </a:ln>
        </p:spPr>
        <p:txBody>
          <a:bodyPr wrap="none" anchor="ctr">
            <a:spAutoFit/>
          </a:bodyPr>
          <a:lstStyle/>
          <a:p>
            <a:pPr algn="ctr"/>
            <a:r>
              <a:rPr lang="es-ES" altLang="es-ES"/>
              <a:t> ¿Qué colores forman el círculo cromático? </a:t>
            </a:r>
          </a:p>
          <a:p>
            <a:pPr algn="ctr"/>
            <a:endParaRPr lang="es-ES" altLang="es-ES"/>
          </a:p>
          <a:p>
            <a:pPr algn="ctr"/>
            <a:r>
              <a:rPr lang="es-ES" altLang="es-ES"/>
              <a:t>¿Cuál es el aglutinante en la pintura al óleo?</a:t>
            </a:r>
          </a:p>
          <a:p>
            <a:pPr algn="ctr"/>
            <a:r>
              <a:rPr lang="es-ES" altLang="es-ES"/>
              <a:t> </a:t>
            </a:r>
          </a:p>
          <a:p>
            <a:pPr algn="ctr"/>
            <a:r>
              <a:rPr lang="es-ES" altLang="es-ES" b="1" u="sng"/>
              <a:t>RESPUESTAS CONCRETAS</a:t>
            </a:r>
          </a:p>
          <a:p>
            <a:pPr algn="ctr"/>
            <a:endParaRPr lang="es-ES" altLang="es-ES">
              <a:solidFill>
                <a:srgbClr val="FF99CC"/>
              </a:solidFill>
            </a:endParaRPr>
          </a:p>
        </p:txBody>
      </p:sp>
      <p:sp>
        <p:nvSpPr>
          <p:cNvPr id="22537" name="Rectangle 10"/>
          <p:cNvSpPr>
            <a:spLocks noChangeArrowheads="1"/>
          </p:cNvSpPr>
          <p:nvPr/>
        </p:nvSpPr>
        <p:spPr bwMode="auto">
          <a:xfrm>
            <a:off x="5214938" y="1428750"/>
            <a:ext cx="3121025" cy="2308225"/>
          </a:xfrm>
          <a:prstGeom prst="rect">
            <a:avLst/>
          </a:prstGeom>
          <a:noFill/>
          <a:ln w="9525">
            <a:noFill/>
            <a:miter lim="800000"/>
            <a:headEnd/>
            <a:tailEnd/>
          </a:ln>
        </p:spPr>
        <p:txBody>
          <a:bodyPr wrap="none" anchor="ctr">
            <a:spAutoFit/>
          </a:bodyPr>
          <a:lstStyle/>
          <a:p>
            <a:pPr algn="ctr"/>
            <a:endParaRPr lang="es-ES" altLang="es-ES"/>
          </a:p>
          <a:p>
            <a:pPr algn="ctr"/>
            <a:r>
              <a:rPr lang="es-ES" altLang="es-ES"/>
              <a:t> ¿Qué colores usarías para </a:t>
            </a:r>
          </a:p>
          <a:p>
            <a:pPr algn="ctr"/>
            <a:r>
              <a:rPr lang="es-ES" altLang="es-ES"/>
              <a:t>representar: miedo, tristeza, </a:t>
            </a:r>
          </a:p>
          <a:p>
            <a:pPr algn="ctr"/>
            <a:r>
              <a:rPr lang="es-ES" altLang="es-ES"/>
              <a:t>velocidad?</a:t>
            </a:r>
          </a:p>
          <a:p>
            <a:pPr algn="ctr"/>
            <a:endParaRPr lang="es-ES" altLang="es-ES"/>
          </a:p>
          <a:p>
            <a:pPr algn="ctr"/>
            <a:r>
              <a:rPr lang="es-ES" altLang="es-ES" b="1" u="sng"/>
              <a:t>RESPUESTAS MULTIPLES</a:t>
            </a:r>
          </a:p>
          <a:p>
            <a:pPr algn="ctr"/>
            <a:endParaRPr lang="es-ES" altLang="es-ES">
              <a:solidFill>
                <a:schemeClr val="accent1"/>
              </a:solidFill>
            </a:endParaRPr>
          </a:p>
          <a:p>
            <a:pPr algn="ctr"/>
            <a:endParaRPr lang="es-ES" altLang="es-ES">
              <a:solidFill>
                <a:schemeClr val="accent1"/>
              </a:solidFill>
            </a:endParaRPr>
          </a:p>
        </p:txBody>
      </p:sp>
      <p:pic>
        <p:nvPicPr>
          <p:cNvPr id="22538" name="Picture 2" descr="http://www.imablumm.com/uploads/3/2/2/2/3222593/7886595_orig.png"/>
          <p:cNvPicPr>
            <a:picLocks noChangeAspect="1" noChangeArrowheads="1"/>
          </p:cNvPicPr>
          <p:nvPr/>
        </p:nvPicPr>
        <p:blipFill>
          <a:blip r:embed="rId2" cstate="print"/>
          <a:srcRect/>
          <a:stretch>
            <a:fillRect/>
          </a:stretch>
        </p:blipFill>
        <p:spPr bwMode="auto">
          <a:xfrm>
            <a:off x="2571750" y="3429000"/>
            <a:ext cx="4570413" cy="3429000"/>
          </a:xfrm>
          <a:prstGeom prst="rect">
            <a:avLst/>
          </a:prstGeom>
          <a:noFill/>
          <a:ln w="9525">
            <a:noFill/>
            <a:miter lim="800000"/>
            <a:headEnd/>
            <a:tailEnd/>
          </a:ln>
        </p:spPr>
      </p:pic>
      <p:sp>
        <p:nvSpPr>
          <p:cNvPr id="22539" name="12 Marcador de número de diapositiva"/>
          <p:cNvSpPr>
            <a:spLocks noGrp="1"/>
          </p:cNvSpPr>
          <p:nvPr>
            <p:ph type="sldNum" sz="quarter" idx="12"/>
          </p:nvPr>
        </p:nvSpPr>
        <p:spPr>
          <a:noFill/>
          <a:ln>
            <a:miter lim="800000"/>
            <a:headEnd/>
            <a:tailEnd/>
          </a:ln>
        </p:spPr>
        <p:txBody>
          <a:bodyPr/>
          <a:lstStyle/>
          <a:p>
            <a:fld id="{9C797B8B-4417-43B1-B82D-F2EA07F1A525}" type="slidenum">
              <a:rPr lang="es-ES" smtClean="0"/>
              <a:pPr/>
              <a:t>21</a:t>
            </a:fld>
            <a:endParaRPr lang="es-ES"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2 Marcador de contenido"/>
          <p:cNvSpPr>
            <a:spLocks noGrp="1"/>
          </p:cNvSpPr>
          <p:nvPr>
            <p:ph idx="1"/>
          </p:nvPr>
        </p:nvSpPr>
        <p:spPr>
          <a:xfrm>
            <a:off x="179388" y="1571625"/>
            <a:ext cx="8750300" cy="4857750"/>
          </a:xfrm>
        </p:spPr>
        <p:txBody>
          <a:bodyPr/>
          <a:lstStyle/>
          <a:p>
            <a:r>
              <a:rPr lang="es-ES" altLang="es-ES" sz="1600" b="1" smtClean="0"/>
              <a:t>Sensibilidad:</a:t>
            </a:r>
            <a:r>
              <a:rPr lang="es-ES" altLang="es-ES" sz="1600" smtClean="0"/>
              <a:t> perceptiva y social, sensibilidad a los problemas, a las necesidades, a lo extraño, inusual y prometedor.</a:t>
            </a:r>
          </a:p>
          <a:p>
            <a:r>
              <a:rPr lang="es-ES" altLang="es-ES" sz="1600" b="1" smtClean="0"/>
              <a:t>Factor de fluidez</a:t>
            </a:r>
            <a:r>
              <a:rPr lang="es-ES" altLang="es-ES" sz="1600" smtClean="0"/>
              <a:t>: Capacidad de sacar ventaja de cada situación, de que cada paso dado se convierta en un nuevo punto de partida.</a:t>
            </a:r>
          </a:p>
          <a:p>
            <a:r>
              <a:rPr lang="es-ES" altLang="es-ES" sz="1600" b="1" smtClean="0"/>
              <a:t>Flexibilidad: </a:t>
            </a:r>
            <a:r>
              <a:rPr lang="es-ES" altLang="es-ES" sz="1600" smtClean="0"/>
              <a:t>posibilita la adaptación a nuevas situaciones, a los cambios de pensamiento.</a:t>
            </a:r>
          </a:p>
          <a:p>
            <a:r>
              <a:rPr lang="es-ES" altLang="es-ES" sz="1600" b="1" smtClean="0"/>
              <a:t>Originalidad:</a:t>
            </a:r>
            <a:r>
              <a:rPr lang="es-ES" altLang="es-ES" sz="1600" smtClean="0"/>
              <a:t> Nos permite valorar un comportamiento como peculiar, novedoso o innovador cuando se trata de dar respuesta a una situación o problema.</a:t>
            </a:r>
          </a:p>
          <a:p>
            <a:r>
              <a:rPr lang="es-ES" altLang="es-ES" sz="1600" b="1" smtClean="0"/>
              <a:t>Redefinición:</a:t>
            </a:r>
            <a:r>
              <a:rPr lang="es-ES" altLang="es-ES" sz="1600" smtClean="0"/>
              <a:t> capacidad de reacomodación de ideas y cosas, de transformación novedosa de las funciones y el uso de los objetos.</a:t>
            </a:r>
          </a:p>
          <a:p>
            <a:r>
              <a:rPr lang="es-ES" altLang="es-ES" sz="1600" b="1" smtClean="0"/>
              <a:t>Elaboración:</a:t>
            </a:r>
            <a:r>
              <a:rPr lang="es-ES" altLang="es-ES" sz="1600" smtClean="0"/>
              <a:t> llevar a la práctica las ideas y también nos informa de la capacidad que una persona tiene para considerar e incorporar detalles en una respuesta, en definitiva para embellecer un producto</a:t>
            </a:r>
          </a:p>
          <a:p>
            <a:r>
              <a:rPr lang="es-ES" altLang="es-ES" sz="1600" b="1" smtClean="0"/>
              <a:t>Síntesis:</a:t>
            </a:r>
            <a:r>
              <a:rPr lang="es-ES" altLang="es-ES" sz="1600" smtClean="0"/>
              <a:t> aptitud para generar un todo creativo a partir de una diversidad de elementos.</a:t>
            </a:r>
          </a:p>
          <a:p>
            <a:r>
              <a:rPr lang="es-ES" altLang="es-ES" sz="1600" b="1" smtClean="0"/>
              <a:t>Abstracción:</a:t>
            </a:r>
            <a:r>
              <a:rPr lang="es-ES" altLang="es-ES" sz="1600" smtClean="0"/>
              <a:t> análisis de los componentes de un todo y de la relación que se establece entre ellos.</a:t>
            </a:r>
          </a:p>
          <a:p>
            <a:r>
              <a:rPr lang="es-ES" altLang="es-ES" sz="1600" b="1" smtClean="0"/>
              <a:t>Organización:</a:t>
            </a:r>
            <a:r>
              <a:rPr lang="es-ES" altLang="es-ES" sz="1600" smtClean="0"/>
              <a:t> se trata de sacar el mayor provecho posible de aquello con lo que se cuenta para trabajar, por simple que sea.</a:t>
            </a:r>
          </a:p>
          <a:p>
            <a:endParaRPr lang="es-ES" altLang="es-ES" smtClean="0"/>
          </a:p>
        </p:txBody>
      </p:sp>
      <p:sp>
        <p:nvSpPr>
          <p:cNvPr id="4" name="3 Rectángulo"/>
          <p:cNvSpPr/>
          <p:nvPr/>
        </p:nvSpPr>
        <p:spPr>
          <a:xfrm>
            <a:off x="-7938" y="9525"/>
            <a:ext cx="9144001" cy="1187450"/>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3556" name="Rectangle 2"/>
          <p:cNvSpPr>
            <a:spLocks noGrp="1" noChangeArrowheads="1"/>
          </p:cNvSpPr>
          <p:nvPr>
            <p:ph type="title"/>
          </p:nvPr>
        </p:nvSpPr>
        <p:spPr/>
        <p:txBody>
          <a:bodyPr/>
          <a:lstStyle/>
          <a:p>
            <a:pPr eaLnBrk="1" hangingPunct="1"/>
            <a:r>
              <a:rPr lang="es-ES" altLang="es-ES" sz="2800" b="1" smtClean="0">
                <a:solidFill>
                  <a:schemeClr val="tx1"/>
                </a:solidFill>
              </a:rPr>
              <a:t>FACTORES RELACIONADOS CON LA CREATIVIDAD  </a:t>
            </a:r>
            <a:r>
              <a:rPr lang="es-ES" altLang="es-ES" sz="1800" smtClean="0">
                <a:solidFill>
                  <a:schemeClr val="tx1"/>
                </a:solidFill>
              </a:rPr>
              <a:t>(</a:t>
            </a:r>
            <a:r>
              <a:rPr lang="es-ES" altLang="es-ES" sz="1800" smtClean="0"/>
              <a:t>Guilford, 1964)</a:t>
            </a:r>
            <a:r>
              <a:rPr lang="es-ES" altLang="es-ES" sz="2800" smtClean="0"/>
              <a:t/>
            </a:r>
            <a:br>
              <a:rPr lang="es-ES" altLang="es-ES" sz="2800" smtClean="0"/>
            </a:br>
            <a:endParaRPr lang="es-ES" altLang="es-ES" sz="2800" b="1" smtClean="0">
              <a:solidFill>
                <a:schemeClr val="tx1"/>
              </a:solidFill>
            </a:endParaRPr>
          </a:p>
        </p:txBody>
      </p:sp>
      <p:sp>
        <p:nvSpPr>
          <p:cNvPr id="23557" name="5 Marcador de número de diapositiva"/>
          <p:cNvSpPr>
            <a:spLocks noGrp="1"/>
          </p:cNvSpPr>
          <p:nvPr>
            <p:ph type="sldNum" sz="quarter" idx="12"/>
          </p:nvPr>
        </p:nvSpPr>
        <p:spPr>
          <a:noFill/>
          <a:ln>
            <a:miter lim="800000"/>
            <a:headEnd/>
            <a:tailEnd/>
          </a:ln>
        </p:spPr>
        <p:txBody>
          <a:bodyPr/>
          <a:lstStyle/>
          <a:p>
            <a:fld id="{FC9C4790-1DD5-4607-B9E2-6A8B2CDCF8A3}" type="slidenum">
              <a:rPr lang="es-ES" smtClean="0"/>
              <a:pPr/>
              <a:t>22</a:t>
            </a:fld>
            <a:endParaRPr lang="es-ES"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3 Marcador de contenido"/>
          <p:cNvPicPr>
            <a:picLocks noGrp="1" noChangeAspect="1"/>
          </p:cNvPicPr>
          <p:nvPr>
            <p:ph idx="1"/>
          </p:nvPr>
        </p:nvPicPr>
        <p:blipFill>
          <a:blip r:embed="rId2" cstate="print"/>
          <a:srcRect/>
          <a:stretch>
            <a:fillRect/>
          </a:stretch>
        </p:blipFill>
        <p:spPr>
          <a:xfrm>
            <a:off x="5795963" y="476250"/>
            <a:ext cx="2524125" cy="2632075"/>
          </a:xfrm>
        </p:spPr>
      </p:pic>
      <p:sp>
        <p:nvSpPr>
          <p:cNvPr id="24579" name="4 CuadroTexto"/>
          <p:cNvSpPr txBox="1">
            <a:spLocks noChangeArrowheads="1"/>
          </p:cNvSpPr>
          <p:nvPr/>
        </p:nvSpPr>
        <p:spPr bwMode="auto">
          <a:xfrm>
            <a:off x="708025" y="6283325"/>
            <a:ext cx="3514725" cy="246063"/>
          </a:xfrm>
          <a:prstGeom prst="rect">
            <a:avLst/>
          </a:prstGeom>
          <a:noFill/>
          <a:ln w="9525">
            <a:noFill/>
            <a:miter lim="800000"/>
            <a:headEnd/>
            <a:tailEnd/>
          </a:ln>
        </p:spPr>
        <p:txBody>
          <a:bodyPr wrap="none">
            <a:spAutoFit/>
          </a:bodyPr>
          <a:lstStyle/>
          <a:p>
            <a:r>
              <a:rPr lang="es-ES" altLang="es-ES" sz="1000"/>
              <a:t>Fig. 17: </a:t>
            </a:r>
            <a:r>
              <a:rPr lang="es-ES" altLang="es-ES" sz="1000" i="1"/>
              <a:t>Almuerzo de piel. </a:t>
            </a:r>
            <a:r>
              <a:rPr lang="es-ES" altLang="es-ES" sz="1000"/>
              <a:t>Meret Oppenheim</a:t>
            </a:r>
            <a:r>
              <a:rPr lang="es-ES" altLang="es-ES" sz="1000" i="1"/>
              <a:t> Object,</a:t>
            </a:r>
            <a:r>
              <a:rPr lang="es-ES" altLang="es-ES" sz="1000"/>
              <a:t> 1936.</a:t>
            </a:r>
            <a:r>
              <a:rPr lang="es-ES" altLang="es-ES" sz="1000">
                <a:solidFill>
                  <a:schemeClr val="bg1"/>
                </a:solidFill>
              </a:rPr>
              <a:t>.</a:t>
            </a:r>
          </a:p>
        </p:txBody>
      </p:sp>
      <p:sp>
        <p:nvSpPr>
          <p:cNvPr id="24580" name="5 CuadroTexto"/>
          <p:cNvSpPr txBox="1">
            <a:spLocks noChangeArrowheads="1"/>
          </p:cNvSpPr>
          <p:nvPr/>
        </p:nvSpPr>
        <p:spPr bwMode="auto">
          <a:xfrm>
            <a:off x="5773738" y="3182938"/>
            <a:ext cx="2538412" cy="400050"/>
          </a:xfrm>
          <a:prstGeom prst="rect">
            <a:avLst/>
          </a:prstGeom>
          <a:noFill/>
          <a:ln w="9525">
            <a:noFill/>
            <a:miter lim="800000"/>
            <a:headEnd/>
            <a:tailEnd/>
          </a:ln>
        </p:spPr>
        <p:txBody>
          <a:bodyPr wrap="none">
            <a:spAutoFit/>
          </a:bodyPr>
          <a:lstStyle/>
          <a:p>
            <a:r>
              <a:rPr lang="es-ES" altLang="es-ES" sz="1000"/>
              <a:t>Fig. 16: </a:t>
            </a:r>
            <a:r>
              <a:rPr lang="es-ES" altLang="es-ES" sz="1000" i="1"/>
              <a:t>Adele Bloch-Bauer. </a:t>
            </a:r>
            <a:r>
              <a:rPr lang="es-ES" altLang="es-ES" sz="1000"/>
              <a:t>Gustav Klimt.</a:t>
            </a:r>
          </a:p>
          <a:p>
            <a:r>
              <a:rPr lang="es-ES" altLang="es-ES" sz="1000">
                <a:solidFill>
                  <a:srgbClr val="000000"/>
                </a:solidFill>
              </a:rPr>
              <a:t>óleo sobre lienzo.</a:t>
            </a:r>
            <a:r>
              <a:rPr lang="es-ES" altLang="es-ES" sz="1000"/>
              <a:t> </a:t>
            </a:r>
          </a:p>
        </p:txBody>
      </p:sp>
      <p:pic>
        <p:nvPicPr>
          <p:cNvPr id="24581" name="6 Imagen"/>
          <p:cNvPicPr>
            <a:picLocks noChangeAspect="1"/>
          </p:cNvPicPr>
          <p:nvPr/>
        </p:nvPicPr>
        <p:blipFill>
          <a:blip r:embed="rId3" cstate="print"/>
          <a:srcRect/>
          <a:stretch>
            <a:fillRect/>
          </a:stretch>
        </p:blipFill>
        <p:spPr bwMode="auto">
          <a:xfrm>
            <a:off x="781050" y="3892550"/>
            <a:ext cx="3462338" cy="2379663"/>
          </a:xfrm>
          <a:prstGeom prst="rect">
            <a:avLst/>
          </a:prstGeom>
          <a:noFill/>
          <a:ln w="9525">
            <a:noFill/>
            <a:miter lim="800000"/>
            <a:headEnd/>
            <a:tailEnd/>
          </a:ln>
        </p:spPr>
      </p:pic>
      <p:pic>
        <p:nvPicPr>
          <p:cNvPr id="24582" name="7 Imagen"/>
          <p:cNvPicPr>
            <a:picLocks noChangeAspect="1"/>
          </p:cNvPicPr>
          <p:nvPr/>
        </p:nvPicPr>
        <p:blipFill>
          <a:blip r:embed="rId4" cstate="print"/>
          <a:srcRect/>
          <a:stretch>
            <a:fillRect/>
          </a:stretch>
        </p:blipFill>
        <p:spPr bwMode="auto">
          <a:xfrm>
            <a:off x="5773738" y="3925888"/>
            <a:ext cx="1962150" cy="2333625"/>
          </a:xfrm>
          <a:prstGeom prst="rect">
            <a:avLst/>
          </a:prstGeom>
          <a:noFill/>
          <a:ln w="9525">
            <a:noFill/>
            <a:miter lim="800000"/>
            <a:headEnd/>
            <a:tailEnd/>
          </a:ln>
        </p:spPr>
      </p:pic>
      <p:pic>
        <p:nvPicPr>
          <p:cNvPr id="24583" name="8 Imagen"/>
          <p:cNvPicPr>
            <a:picLocks noChangeAspect="1"/>
          </p:cNvPicPr>
          <p:nvPr/>
        </p:nvPicPr>
        <p:blipFill>
          <a:blip r:embed="rId5" cstate="print"/>
          <a:srcRect/>
          <a:stretch>
            <a:fillRect/>
          </a:stretch>
        </p:blipFill>
        <p:spPr bwMode="auto">
          <a:xfrm>
            <a:off x="781050" y="666750"/>
            <a:ext cx="3462338" cy="2266950"/>
          </a:xfrm>
          <a:prstGeom prst="rect">
            <a:avLst/>
          </a:prstGeom>
          <a:noFill/>
          <a:ln w="9525">
            <a:noFill/>
            <a:miter lim="800000"/>
            <a:headEnd/>
            <a:tailEnd/>
          </a:ln>
        </p:spPr>
      </p:pic>
      <p:sp>
        <p:nvSpPr>
          <p:cNvPr id="18440" name="9 CuadroTexto"/>
          <p:cNvSpPr txBox="1">
            <a:spLocks noChangeArrowheads="1"/>
          </p:cNvSpPr>
          <p:nvPr/>
        </p:nvSpPr>
        <p:spPr bwMode="auto">
          <a:xfrm>
            <a:off x="781050" y="2998788"/>
            <a:ext cx="2668588" cy="400050"/>
          </a:xfrm>
          <a:prstGeom prst="rect">
            <a:avLst/>
          </a:prstGeom>
          <a:noFill/>
          <a:ln>
            <a:noFill/>
          </a:ln>
          <a:extLst/>
        </p:spPr>
        <p:txBody>
          <a:bodyPr wrap="none">
            <a:spAutoFit/>
          </a:bodyPr>
          <a:lstStyle>
            <a:lvl1pPr eaLnBrk="0" hangingPunct="0">
              <a:spcBef>
                <a:spcPct val="20000"/>
              </a:spcBef>
              <a:buChar char="•"/>
              <a:defRPr sz="3200">
                <a:solidFill>
                  <a:schemeClr val="tx1"/>
                </a:solidFill>
                <a:latin typeface="Arial" charset="0"/>
                <a:cs typeface="Arial" charset="0"/>
              </a:defRPr>
            </a:lvl1pPr>
            <a:lvl2pPr marL="742950" indent="-285750" eaLnBrk="0" hangingPunct="0">
              <a:spcBef>
                <a:spcPct val="20000"/>
              </a:spcBef>
              <a:buChar char="–"/>
              <a:defRPr sz="2800">
                <a:solidFill>
                  <a:schemeClr val="tx1"/>
                </a:solidFill>
                <a:latin typeface="Arial" charset="0"/>
                <a:cs typeface="Arial" charset="0"/>
              </a:defRPr>
            </a:lvl2pPr>
            <a:lvl3pPr marL="1143000" indent="-228600" eaLnBrk="0" hangingPunct="0">
              <a:spcBef>
                <a:spcPct val="20000"/>
              </a:spcBef>
              <a:buChar char="•"/>
              <a:defRPr sz="24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defRPr/>
            </a:pPr>
            <a:r>
              <a:rPr lang="es-ES" sz="1000" dirty="0" smtClean="0">
                <a:solidFill>
                  <a:srgbClr val="000000"/>
                </a:solidFill>
                <a:latin typeface="+mn-lt"/>
              </a:rPr>
              <a:t>Fig. 15: </a:t>
            </a:r>
            <a:r>
              <a:rPr lang="es-ES" sz="1000" i="1" dirty="0" smtClean="0">
                <a:solidFill>
                  <a:srgbClr val="000000"/>
                </a:solidFill>
                <a:latin typeface="+mn-lt"/>
              </a:rPr>
              <a:t>Regata en el Gran Canal. </a:t>
            </a:r>
            <a:r>
              <a:rPr lang="es-ES" altLang="es-ES" sz="1000" dirty="0" err="1" smtClean="0">
                <a:latin typeface="+mn-lt"/>
              </a:rPr>
              <a:t>Canaletto</a:t>
            </a:r>
            <a:r>
              <a:rPr lang="es-ES" sz="1000" dirty="0" smtClean="0">
                <a:solidFill>
                  <a:srgbClr val="000000"/>
                </a:solidFill>
                <a:latin typeface="+mn-lt"/>
              </a:rPr>
              <a:t/>
            </a:r>
            <a:br>
              <a:rPr lang="es-ES" sz="1000" dirty="0" smtClean="0">
                <a:solidFill>
                  <a:srgbClr val="000000"/>
                </a:solidFill>
                <a:latin typeface="+mn-lt"/>
              </a:rPr>
            </a:br>
            <a:r>
              <a:rPr lang="es-ES" sz="1000" dirty="0" smtClean="0">
                <a:solidFill>
                  <a:srgbClr val="000000"/>
                </a:solidFill>
                <a:latin typeface="+mn-lt"/>
              </a:rPr>
              <a:t>óleo sobre lienzo 117,2 x 186,7 cm</a:t>
            </a:r>
            <a:endParaRPr lang="es-ES" sz="1000" dirty="0" smtClean="0">
              <a:latin typeface="+mn-lt"/>
            </a:endParaRPr>
          </a:p>
        </p:txBody>
      </p:sp>
      <p:sp>
        <p:nvSpPr>
          <p:cNvPr id="24585" name="10 CuadroTexto"/>
          <p:cNvSpPr txBox="1">
            <a:spLocks noChangeArrowheads="1"/>
          </p:cNvSpPr>
          <p:nvPr/>
        </p:nvSpPr>
        <p:spPr bwMode="auto">
          <a:xfrm>
            <a:off x="5773738" y="6311900"/>
            <a:ext cx="2289175" cy="400050"/>
          </a:xfrm>
          <a:prstGeom prst="rect">
            <a:avLst/>
          </a:prstGeom>
          <a:noFill/>
          <a:ln w="9525">
            <a:noFill/>
            <a:miter lim="800000"/>
            <a:headEnd/>
            <a:tailEnd/>
          </a:ln>
        </p:spPr>
        <p:txBody>
          <a:bodyPr wrap="none">
            <a:spAutoFit/>
          </a:bodyPr>
          <a:lstStyle/>
          <a:p>
            <a:r>
              <a:rPr lang="es-ES" altLang="es-ES" sz="1000"/>
              <a:t>Fig. 18: </a:t>
            </a:r>
            <a:r>
              <a:rPr lang="es-ES" altLang="es-ES" sz="1000" i="1"/>
              <a:t>La Fuente</a:t>
            </a:r>
            <a:r>
              <a:rPr lang="es-ES" altLang="es-ES" sz="1000"/>
              <a:t>. Marcel Duchamp.</a:t>
            </a:r>
          </a:p>
          <a:p>
            <a:r>
              <a:rPr lang="es-ES" altLang="es-ES" sz="1000"/>
              <a:t>Ready-made.</a:t>
            </a:r>
          </a:p>
        </p:txBody>
      </p:sp>
      <p:sp>
        <p:nvSpPr>
          <p:cNvPr id="24586" name="12 CuadroTexto"/>
          <p:cNvSpPr txBox="1">
            <a:spLocks noChangeArrowheads="1"/>
          </p:cNvSpPr>
          <p:nvPr/>
        </p:nvSpPr>
        <p:spPr bwMode="auto">
          <a:xfrm>
            <a:off x="722313" y="158750"/>
            <a:ext cx="5275262" cy="369888"/>
          </a:xfrm>
          <a:prstGeom prst="rect">
            <a:avLst/>
          </a:prstGeom>
          <a:noFill/>
          <a:ln w="9525">
            <a:noFill/>
            <a:miter lim="800000"/>
            <a:headEnd/>
            <a:tailEnd/>
          </a:ln>
        </p:spPr>
        <p:txBody>
          <a:bodyPr wrap="none">
            <a:spAutoFit/>
          </a:bodyPr>
          <a:lstStyle/>
          <a:p>
            <a:r>
              <a:rPr lang="es-ES" altLang="es-ES"/>
              <a:t>¿Qué factores relacionarías con estas imágenes?</a:t>
            </a:r>
          </a:p>
        </p:txBody>
      </p:sp>
      <p:sp>
        <p:nvSpPr>
          <p:cNvPr id="24587" name="1 CuadroTexto"/>
          <p:cNvSpPr txBox="1">
            <a:spLocks noChangeArrowheads="1"/>
          </p:cNvSpPr>
          <p:nvPr/>
        </p:nvSpPr>
        <p:spPr bwMode="auto">
          <a:xfrm>
            <a:off x="1547813" y="3552825"/>
            <a:ext cx="184150" cy="646113"/>
          </a:xfrm>
          <a:prstGeom prst="rect">
            <a:avLst/>
          </a:prstGeom>
          <a:noFill/>
          <a:ln w="9525">
            <a:noFill/>
            <a:miter lim="800000"/>
            <a:headEnd/>
            <a:tailEnd/>
          </a:ln>
        </p:spPr>
        <p:txBody>
          <a:bodyPr wrap="none">
            <a:spAutoFit/>
          </a:bodyPr>
          <a:lstStyle/>
          <a:p>
            <a:r>
              <a:rPr lang="es-ES" altLang="es-ES"/>
              <a:t/>
            </a:r>
            <a:br>
              <a:rPr lang="es-ES" altLang="es-ES"/>
            </a:br>
            <a:endParaRPr lang="es-ES" altLang="es-ES"/>
          </a:p>
        </p:txBody>
      </p:sp>
      <p:sp>
        <p:nvSpPr>
          <p:cNvPr id="24588" name="12 Marcador de número de diapositiva"/>
          <p:cNvSpPr>
            <a:spLocks noGrp="1"/>
          </p:cNvSpPr>
          <p:nvPr>
            <p:ph type="sldNum" sz="quarter" idx="12"/>
          </p:nvPr>
        </p:nvSpPr>
        <p:spPr>
          <a:noFill/>
          <a:ln>
            <a:miter lim="800000"/>
            <a:headEnd/>
            <a:tailEnd/>
          </a:ln>
        </p:spPr>
        <p:txBody>
          <a:bodyPr/>
          <a:lstStyle/>
          <a:p>
            <a:fld id="{3A80736B-B222-43B9-B5FC-FC7979FB5D06}" type="slidenum">
              <a:rPr lang="es-ES" smtClean="0"/>
              <a:pPr/>
              <a:t>23</a:t>
            </a:fld>
            <a:endParaRPr lang="es-ES"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175" y="0"/>
            <a:ext cx="9144000" cy="1028700"/>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indent="449263">
              <a:defRPr/>
            </a:pPr>
            <a:r>
              <a:rPr lang="es-ES" sz="2400" b="1" dirty="0">
                <a:solidFill>
                  <a:schemeClr val="tx1"/>
                </a:solidFill>
              </a:rPr>
              <a:t>4 CONDUCTAS CREADORAS SEGÚN EISNER (1995)</a:t>
            </a:r>
          </a:p>
        </p:txBody>
      </p:sp>
      <p:sp>
        <p:nvSpPr>
          <p:cNvPr id="19459" name="Rectangle 6"/>
          <p:cNvSpPr>
            <a:spLocks noChangeArrowheads="1"/>
          </p:cNvSpPr>
          <p:nvPr/>
        </p:nvSpPr>
        <p:spPr bwMode="auto">
          <a:xfrm>
            <a:off x="250825" y="1049338"/>
            <a:ext cx="8713788" cy="1692275"/>
          </a:xfrm>
          <a:prstGeom prst="rect">
            <a:avLst/>
          </a:prstGeom>
          <a:noFill/>
          <a:ln>
            <a:noFill/>
          </a:ln>
          <a:extLst/>
        </p:spPr>
        <p:txBody>
          <a:bodyPr anchor="ctr">
            <a:spAutoFit/>
          </a:bodyPr>
          <a:lstStyle>
            <a:lvl1pPr indent="449263" eaLnBrk="0" hangingPunct="0">
              <a:spcBef>
                <a:spcPct val="20000"/>
              </a:spcBef>
              <a:buChar char="•"/>
              <a:defRPr sz="3200">
                <a:solidFill>
                  <a:schemeClr val="tx1"/>
                </a:solidFill>
                <a:latin typeface="Arial" charset="0"/>
                <a:cs typeface="Arial" charset="0"/>
              </a:defRPr>
            </a:lvl1pPr>
            <a:lvl2pPr marL="742950" indent="-285750" eaLnBrk="0" hangingPunct="0">
              <a:spcBef>
                <a:spcPct val="20000"/>
              </a:spcBef>
              <a:buChar char="–"/>
              <a:defRPr sz="2800">
                <a:solidFill>
                  <a:schemeClr val="tx1"/>
                </a:solidFill>
                <a:latin typeface="Arial" charset="0"/>
                <a:cs typeface="Arial" charset="0"/>
              </a:defRPr>
            </a:lvl2pPr>
            <a:lvl3pPr marL="1143000" indent="-228600" eaLnBrk="0" hangingPunct="0">
              <a:spcBef>
                <a:spcPct val="20000"/>
              </a:spcBef>
              <a:buChar char="•"/>
              <a:defRPr sz="24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defRPr/>
            </a:pPr>
            <a:endParaRPr lang="es-ES" altLang="es-ES" sz="2400" b="1" u="sng" dirty="0" smtClean="0"/>
          </a:p>
          <a:p>
            <a:pPr indent="0" algn="just" eaLnBrk="1" hangingPunct="1">
              <a:spcBef>
                <a:spcPct val="0"/>
              </a:spcBef>
              <a:buFontTx/>
              <a:buNone/>
              <a:defRPr/>
            </a:pPr>
            <a:r>
              <a:rPr lang="es-ES" altLang="es-ES" sz="2000" b="1" u="sng" dirty="0" smtClean="0">
                <a:solidFill>
                  <a:srgbClr val="FF0000"/>
                </a:solidFill>
              </a:rPr>
              <a:t>1. AMPLIACIÓN de límites </a:t>
            </a:r>
            <a:r>
              <a:rPr lang="es-ES" altLang="es-ES" sz="2000" b="1" dirty="0" smtClean="0"/>
              <a:t>determinados por la cultura de contexto, rompiendo los usos definidos de los objetos, reutilizándolos en distinto contexto y con distinta función. (Factor de flexibilidad).</a:t>
            </a:r>
          </a:p>
          <a:p>
            <a:pPr eaLnBrk="1" hangingPunct="1">
              <a:spcBef>
                <a:spcPct val="0"/>
              </a:spcBef>
              <a:buFontTx/>
              <a:buChar char="-"/>
              <a:defRPr/>
            </a:pPr>
            <a:endParaRPr lang="es-ES" altLang="es-ES" sz="2000" b="1" dirty="0" smtClean="0">
              <a:solidFill>
                <a:schemeClr val="bg1"/>
              </a:solidFill>
            </a:endParaRPr>
          </a:p>
        </p:txBody>
      </p:sp>
      <p:pic>
        <p:nvPicPr>
          <p:cNvPr id="25604" name="Picture 2"/>
          <p:cNvPicPr>
            <a:picLocks noChangeAspect="1" noChangeArrowheads="1"/>
          </p:cNvPicPr>
          <p:nvPr/>
        </p:nvPicPr>
        <p:blipFill>
          <a:blip r:embed="rId2" cstate="print"/>
          <a:srcRect/>
          <a:stretch>
            <a:fillRect/>
          </a:stretch>
        </p:blipFill>
        <p:spPr bwMode="auto">
          <a:xfrm>
            <a:off x="214313" y="3143250"/>
            <a:ext cx="2270125" cy="2805113"/>
          </a:xfrm>
          <a:prstGeom prst="rect">
            <a:avLst/>
          </a:prstGeom>
          <a:noFill/>
          <a:ln w="9525">
            <a:noFill/>
            <a:miter lim="800000"/>
            <a:headEnd/>
            <a:tailEnd/>
          </a:ln>
        </p:spPr>
      </p:pic>
      <p:sp>
        <p:nvSpPr>
          <p:cNvPr id="25605" name="5 CuadroTexto"/>
          <p:cNvSpPr txBox="1">
            <a:spLocks noChangeArrowheads="1"/>
          </p:cNvSpPr>
          <p:nvPr/>
        </p:nvSpPr>
        <p:spPr bwMode="auto">
          <a:xfrm>
            <a:off x="214313" y="5961063"/>
            <a:ext cx="1528762" cy="400050"/>
          </a:xfrm>
          <a:prstGeom prst="rect">
            <a:avLst/>
          </a:prstGeom>
          <a:noFill/>
          <a:ln w="9525">
            <a:noFill/>
            <a:miter lim="800000"/>
            <a:headEnd/>
            <a:tailEnd/>
          </a:ln>
        </p:spPr>
        <p:txBody>
          <a:bodyPr wrap="none">
            <a:spAutoFit/>
          </a:bodyPr>
          <a:lstStyle/>
          <a:p>
            <a:r>
              <a:rPr lang="es-ES_tradnl" altLang="es-ES" sz="1000"/>
              <a:t>Fig. 19: Chema Madoz</a:t>
            </a:r>
          </a:p>
          <a:p>
            <a:r>
              <a:rPr lang="es-ES_tradnl" altLang="es-ES" sz="1000"/>
              <a:t>Fotografía.</a:t>
            </a:r>
          </a:p>
        </p:txBody>
      </p:sp>
      <p:pic>
        <p:nvPicPr>
          <p:cNvPr id="25606" name="Picture 3"/>
          <p:cNvPicPr>
            <a:picLocks noChangeAspect="1" noChangeArrowheads="1"/>
          </p:cNvPicPr>
          <p:nvPr/>
        </p:nvPicPr>
        <p:blipFill>
          <a:blip r:embed="rId3" cstate="print"/>
          <a:srcRect/>
          <a:stretch>
            <a:fillRect/>
          </a:stretch>
        </p:blipFill>
        <p:spPr bwMode="auto">
          <a:xfrm>
            <a:off x="2987675" y="3160713"/>
            <a:ext cx="2714625" cy="2770187"/>
          </a:xfrm>
          <a:prstGeom prst="rect">
            <a:avLst/>
          </a:prstGeom>
          <a:noFill/>
          <a:ln w="9525">
            <a:noFill/>
            <a:miter lim="800000"/>
            <a:headEnd/>
            <a:tailEnd/>
          </a:ln>
        </p:spPr>
      </p:pic>
      <p:pic>
        <p:nvPicPr>
          <p:cNvPr id="25607" name="Picture 2"/>
          <p:cNvPicPr>
            <a:picLocks noChangeAspect="1" noChangeArrowheads="1"/>
          </p:cNvPicPr>
          <p:nvPr/>
        </p:nvPicPr>
        <p:blipFill>
          <a:blip r:embed="rId4" cstate="print"/>
          <a:srcRect/>
          <a:stretch>
            <a:fillRect/>
          </a:stretch>
        </p:blipFill>
        <p:spPr bwMode="auto">
          <a:xfrm>
            <a:off x="6099175" y="3146425"/>
            <a:ext cx="2759075" cy="2782888"/>
          </a:xfrm>
          <a:prstGeom prst="rect">
            <a:avLst/>
          </a:prstGeom>
          <a:noFill/>
          <a:ln w="9525">
            <a:noFill/>
            <a:miter lim="800000"/>
            <a:headEnd/>
            <a:tailEnd/>
          </a:ln>
        </p:spPr>
      </p:pic>
      <p:sp>
        <p:nvSpPr>
          <p:cNvPr id="25608" name="5 CuadroTexto"/>
          <p:cNvSpPr txBox="1">
            <a:spLocks noChangeArrowheads="1"/>
          </p:cNvSpPr>
          <p:nvPr/>
        </p:nvSpPr>
        <p:spPr bwMode="auto">
          <a:xfrm>
            <a:off x="2987675" y="5992813"/>
            <a:ext cx="1528763" cy="400050"/>
          </a:xfrm>
          <a:prstGeom prst="rect">
            <a:avLst/>
          </a:prstGeom>
          <a:noFill/>
          <a:ln w="9525">
            <a:noFill/>
            <a:miter lim="800000"/>
            <a:headEnd/>
            <a:tailEnd/>
          </a:ln>
        </p:spPr>
        <p:txBody>
          <a:bodyPr wrap="none">
            <a:spAutoFit/>
          </a:bodyPr>
          <a:lstStyle/>
          <a:p>
            <a:r>
              <a:rPr lang="es-ES_tradnl" altLang="es-ES" sz="1000"/>
              <a:t>Fig. 20: Chema Madoz</a:t>
            </a:r>
          </a:p>
          <a:p>
            <a:r>
              <a:rPr lang="es-ES_tradnl" altLang="es-ES" sz="1000"/>
              <a:t>Fotografía.</a:t>
            </a:r>
          </a:p>
        </p:txBody>
      </p:sp>
      <p:sp>
        <p:nvSpPr>
          <p:cNvPr id="25609" name="5 CuadroTexto"/>
          <p:cNvSpPr txBox="1">
            <a:spLocks noChangeArrowheads="1"/>
          </p:cNvSpPr>
          <p:nvPr/>
        </p:nvSpPr>
        <p:spPr bwMode="auto">
          <a:xfrm>
            <a:off x="6099175" y="5961063"/>
            <a:ext cx="1528763" cy="400050"/>
          </a:xfrm>
          <a:prstGeom prst="rect">
            <a:avLst/>
          </a:prstGeom>
          <a:noFill/>
          <a:ln w="9525">
            <a:noFill/>
            <a:miter lim="800000"/>
            <a:headEnd/>
            <a:tailEnd/>
          </a:ln>
        </p:spPr>
        <p:txBody>
          <a:bodyPr wrap="none">
            <a:spAutoFit/>
          </a:bodyPr>
          <a:lstStyle/>
          <a:p>
            <a:r>
              <a:rPr lang="es-ES_tradnl" altLang="es-ES" sz="1000"/>
              <a:t>Fig. 21: Chema Madoz</a:t>
            </a:r>
          </a:p>
          <a:p>
            <a:r>
              <a:rPr lang="es-ES_tradnl" altLang="es-ES" sz="1000"/>
              <a:t>Fotografía.</a:t>
            </a:r>
          </a:p>
        </p:txBody>
      </p:sp>
      <p:sp>
        <p:nvSpPr>
          <p:cNvPr id="25610" name="10 Marcador de número de diapositiva"/>
          <p:cNvSpPr>
            <a:spLocks noGrp="1"/>
          </p:cNvSpPr>
          <p:nvPr>
            <p:ph type="sldNum" sz="quarter" idx="12"/>
          </p:nvPr>
        </p:nvSpPr>
        <p:spPr>
          <a:noFill/>
          <a:ln>
            <a:miter lim="800000"/>
            <a:headEnd/>
            <a:tailEnd/>
          </a:ln>
        </p:spPr>
        <p:txBody>
          <a:bodyPr/>
          <a:lstStyle/>
          <a:p>
            <a:fld id="{582A7513-D844-47D4-893C-B3D68540FDDF}" type="slidenum">
              <a:rPr lang="es-ES" smtClean="0"/>
              <a:pPr/>
              <a:t>24</a:t>
            </a:fld>
            <a:endParaRPr lang="es-ES"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Rectángulo"/>
          <p:cNvSpPr>
            <a:spLocks noChangeArrowheads="1"/>
          </p:cNvSpPr>
          <p:nvPr/>
        </p:nvSpPr>
        <p:spPr bwMode="auto">
          <a:xfrm>
            <a:off x="285750" y="620713"/>
            <a:ext cx="8215313" cy="1200150"/>
          </a:xfrm>
          <a:prstGeom prst="rect">
            <a:avLst/>
          </a:prstGeom>
          <a:noFill/>
          <a:ln w="9525">
            <a:noFill/>
            <a:miter lim="800000"/>
            <a:headEnd/>
            <a:tailEnd/>
          </a:ln>
        </p:spPr>
        <p:txBody>
          <a:bodyPr>
            <a:spAutoFit/>
          </a:bodyPr>
          <a:lstStyle/>
          <a:p>
            <a:pPr algn="just"/>
            <a:r>
              <a:rPr lang="es-ES" altLang="es-ES" b="1" u="sng">
                <a:solidFill>
                  <a:srgbClr val="FF0000"/>
                </a:solidFill>
              </a:rPr>
              <a:t>2. INVENCIÓN</a:t>
            </a:r>
            <a:r>
              <a:rPr lang="es-ES" altLang="es-ES" b="1">
                <a:solidFill>
                  <a:srgbClr val="FF0000"/>
                </a:solidFill>
              </a:rPr>
              <a:t> </a:t>
            </a:r>
            <a:r>
              <a:rPr lang="es-ES" altLang="es-ES" b="1"/>
              <a:t>como la reutilización de lo ya conocido, no solamente ampliando los límites definidos, sino reorganizando  una  reestructuración de lo conocido para generar nuevos objetos que puedan generar nuevos límites</a:t>
            </a:r>
            <a:r>
              <a:rPr lang="es-ES" altLang="es-ES"/>
              <a:t>.</a:t>
            </a:r>
          </a:p>
        </p:txBody>
      </p:sp>
      <p:pic>
        <p:nvPicPr>
          <p:cNvPr id="26627" name="Picture 4"/>
          <p:cNvPicPr>
            <a:picLocks noChangeAspect="1" noChangeArrowheads="1"/>
          </p:cNvPicPr>
          <p:nvPr/>
        </p:nvPicPr>
        <p:blipFill>
          <a:blip r:embed="rId2" cstate="print"/>
          <a:srcRect/>
          <a:stretch>
            <a:fillRect/>
          </a:stretch>
        </p:blipFill>
        <p:spPr bwMode="auto">
          <a:xfrm>
            <a:off x="466725" y="2349500"/>
            <a:ext cx="8296275" cy="3937000"/>
          </a:xfrm>
          <a:prstGeom prst="rect">
            <a:avLst/>
          </a:prstGeom>
          <a:noFill/>
          <a:ln w="9525">
            <a:noFill/>
            <a:miter lim="800000"/>
            <a:headEnd/>
            <a:tailEnd/>
          </a:ln>
        </p:spPr>
      </p:pic>
      <p:sp>
        <p:nvSpPr>
          <p:cNvPr id="26628" name="6 CuadroTexto"/>
          <p:cNvSpPr txBox="1">
            <a:spLocks noChangeArrowheads="1"/>
          </p:cNvSpPr>
          <p:nvPr/>
        </p:nvSpPr>
        <p:spPr bwMode="auto">
          <a:xfrm>
            <a:off x="466725" y="6273800"/>
            <a:ext cx="2020888" cy="246063"/>
          </a:xfrm>
          <a:prstGeom prst="rect">
            <a:avLst/>
          </a:prstGeom>
          <a:noFill/>
          <a:ln w="9525">
            <a:noFill/>
            <a:miter lim="800000"/>
            <a:headEnd/>
            <a:tailEnd/>
          </a:ln>
        </p:spPr>
        <p:txBody>
          <a:bodyPr wrap="none">
            <a:spAutoFit/>
          </a:bodyPr>
          <a:lstStyle/>
          <a:p>
            <a:r>
              <a:rPr lang="es-ES_tradnl" altLang="es-ES" sz="1000"/>
              <a:t>Fig. 22: </a:t>
            </a:r>
            <a:r>
              <a:rPr lang="es-ES_tradnl" altLang="es-ES" sz="1000" b="1"/>
              <a:t>Carl Warner. </a:t>
            </a:r>
            <a:r>
              <a:rPr lang="es-ES_tradnl" altLang="es-ES" sz="1000"/>
              <a:t>Fotografía</a:t>
            </a:r>
          </a:p>
        </p:txBody>
      </p:sp>
      <p:sp>
        <p:nvSpPr>
          <p:cNvPr id="26629" name="5 Marcador de número de diapositiva"/>
          <p:cNvSpPr>
            <a:spLocks noGrp="1"/>
          </p:cNvSpPr>
          <p:nvPr>
            <p:ph type="sldNum" sz="quarter" idx="12"/>
          </p:nvPr>
        </p:nvSpPr>
        <p:spPr>
          <a:noFill/>
          <a:ln>
            <a:miter lim="800000"/>
            <a:headEnd/>
            <a:tailEnd/>
          </a:ln>
        </p:spPr>
        <p:txBody>
          <a:bodyPr/>
          <a:lstStyle/>
          <a:p>
            <a:fld id="{2FD8A699-18C5-481B-9A6C-3623392F5B3A}" type="slidenum">
              <a:rPr lang="es-ES" smtClean="0"/>
              <a:pPr/>
              <a:t>25</a:t>
            </a:fld>
            <a:endParaRPr lang="es-ES"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cstate="print"/>
          <a:srcRect/>
          <a:stretch>
            <a:fillRect/>
          </a:stretch>
        </p:blipFill>
        <p:spPr bwMode="auto">
          <a:xfrm>
            <a:off x="539750" y="530225"/>
            <a:ext cx="8135938" cy="5711825"/>
          </a:xfrm>
          <a:prstGeom prst="rect">
            <a:avLst/>
          </a:prstGeom>
          <a:noFill/>
          <a:ln w="9525">
            <a:noFill/>
            <a:miter lim="800000"/>
            <a:headEnd/>
            <a:tailEnd/>
          </a:ln>
        </p:spPr>
      </p:pic>
      <p:sp>
        <p:nvSpPr>
          <p:cNvPr id="27651" name="6 CuadroTexto"/>
          <p:cNvSpPr txBox="1">
            <a:spLocks noChangeArrowheads="1"/>
          </p:cNvSpPr>
          <p:nvPr/>
        </p:nvSpPr>
        <p:spPr bwMode="auto">
          <a:xfrm>
            <a:off x="466725" y="6273800"/>
            <a:ext cx="1985963" cy="246063"/>
          </a:xfrm>
          <a:prstGeom prst="rect">
            <a:avLst/>
          </a:prstGeom>
          <a:noFill/>
          <a:ln w="9525">
            <a:noFill/>
            <a:miter lim="800000"/>
            <a:headEnd/>
            <a:tailEnd/>
          </a:ln>
        </p:spPr>
        <p:txBody>
          <a:bodyPr wrap="none">
            <a:spAutoFit/>
          </a:bodyPr>
          <a:lstStyle/>
          <a:p>
            <a:r>
              <a:rPr lang="es-ES_tradnl" altLang="es-ES" sz="1000"/>
              <a:t>Fig. 23: Carl Warner. Fotografía</a:t>
            </a:r>
          </a:p>
        </p:txBody>
      </p:sp>
      <p:sp>
        <p:nvSpPr>
          <p:cNvPr id="27652" name="4 Marcador de número de diapositiva"/>
          <p:cNvSpPr>
            <a:spLocks noGrp="1"/>
          </p:cNvSpPr>
          <p:nvPr>
            <p:ph type="sldNum" sz="quarter" idx="12"/>
          </p:nvPr>
        </p:nvSpPr>
        <p:spPr>
          <a:noFill/>
          <a:ln>
            <a:miter lim="800000"/>
            <a:headEnd/>
            <a:tailEnd/>
          </a:ln>
        </p:spPr>
        <p:txBody>
          <a:bodyPr/>
          <a:lstStyle/>
          <a:p>
            <a:fld id="{5959E831-8EDA-4C52-8F4E-91B4D2CC19C5}" type="slidenum">
              <a:rPr lang="es-ES" smtClean="0"/>
              <a:pPr/>
              <a:t>26</a:t>
            </a:fld>
            <a:endParaRPr lang="es-ES"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cstate="print"/>
          <a:srcRect/>
          <a:stretch>
            <a:fillRect/>
          </a:stretch>
        </p:blipFill>
        <p:spPr bwMode="auto">
          <a:xfrm>
            <a:off x="285750" y="838200"/>
            <a:ext cx="8572500" cy="5181600"/>
          </a:xfrm>
          <a:prstGeom prst="rect">
            <a:avLst/>
          </a:prstGeom>
          <a:noFill/>
          <a:ln w="9525">
            <a:noFill/>
            <a:miter lim="800000"/>
            <a:headEnd/>
            <a:tailEnd/>
          </a:ln>
        </p:spPr>
      </p:pic>
      <p:sp>
        <p:nvSpPr>
          <p:cNvPr id="28675" name="6 CuadroTexto"/>
          <p:cNvSpPr txBox="1">
            <a:spLocks noChangeArrowheads="1"/>
          </p:cNvSpPr>
          <p:nvPr/>
        </p:nvSpPr>
        <p:spPr bwMode="auto">
          <a:xfrm>
            <a:off x="285750" y="6019800"/>
            <a:ext cx="1985963" cy="246063"/>
          </a:xfrm>
          <a:prstGeom prst="rect">
            <a:avLst/>
          </a:prstGeom>
          <a:noFill/>
          <a:ln w="9525">
            <a:noFill/>
            <a:miter lim="800000"/>
            <a:headEnd/>
            <a:tailEnd/>
          </a:ln>
        </p:spPr>
        <p:txBody>
          <a:bodyPr wrap="none">
            <a:spAutoFit/>
          </a:bodyPr>
          <a:lstStyle/>
          <a:p>
            <a:r>
              <a:rPr lang="es-ES_tradnl" altLang="es-ES" sz="1000"/>
              <a:t>Fig. 24: Carl Warner. Fotografía</a:t>
            </a:r>
          </a:p>
        </p:txBody>
      </p:sp>
      <p:sp>
        <p:nvSpPr>
          <p:cNvPr id="28676" name="4 Marcador de número de diapositiva"/>
          <p:cNvSpPr>
            <a:spLocks noGrp="1"/>
          </p:cNvSpPr>
          <p:nvPr>
            <p:ph type="sldNum" sz="quarter" idx="12"/>
          </p:nvPr>
        </p:nvSpPr>
        <p:spPr>
          <a:noFill/>
          <a:ln>
            <a:miter lim="800000"/>
            <a:headEnd/>
            <a:tailEnd/>
          </a:ln>
        </p:spPr>
        <p:txBody>
          <a:bodyPr/>
          <a:lstStyle/>
          <a:p>
            <a:fld id="{B2129125-1ADD-437F-915F-ACFED5F1B3CD}" type="slidenum">
              <a:rPr lang="es-ES" smtClean="0"/>
              <a:pPr/>
              <a:t>27</a:t>
            </a:fld>
            <a:endParaRPr lang="es-ES"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Rectángulo"/>
          <p:cNvSpPr>
            <a:spLocks noChangeArrowheads="1"/>
          </p:cNvSpPr>
          <p:nvPr/>
        </p:nvSpPr>
        <p:spPr bwMode="auto">
          <a:xfrm>
            <a:off x="611188" y="357188"/>
            <a:ext cx="7889875" cy="1754187"/>
          </a:xfrm>
          <a:prstGeom prst="rect">
            <a:avLst/>
          </a:prstGeom>
          <a:noFill/>
          <a:ln>
            <a:noFill/>
          </a:ln>
          <a:extLst/>
        </p:spPr>
        <p:txBody>
          <a:bodyPr>
            <a:spAutoFit/>
          </a:bodyPr>
          <a:lstStyle>
            <a:lvl1pPr indent="449263" eaLnBrk="0" hangingPunct="0">
              <a:spcBef>
                <a:spcPct val="20000"/>
              </a:spcBef>
              <a:buChar char="•"/>
              <a:defRPr sz="3200">
                <a:solidFill>
                  <a:schemeClr val="tx1"/>
                </a:solidFill>
                <a:latin typeface="Arial" charset="0"/>
                <a:cs typeface="Arial" charset="0"/>
              </a:defRPr>
            </a:lvl1pPr>
            <a:lvl2pPr marL="742950" indent="-285750" eaLnBrk="0" hangingPunct="0">
              <a:spcBef>
                <a:spcPct val="20000"/>
              </a:spcBef>
              <a:buChar char="–"/>
              <a:defRPr sz="2800">
                <a:solidFill>
                  <a:schemeClr val="tx1"/>
                </a:solidFill>
                <a:latin typeface="Arial" charset="0"/>
                <a:cs typeface="Arial" charset="0"/>
              </a:defRPr>
            </a:lvl2pPr>
            <a:lvl3pPr marL="1143000" indent="-228600" eaLnBrk="0" hangingPunct="0">
              <a:spcBef>
                <a:spcPct val="20000"/>
              </a:spcBef>
              <a:buChar char="•"/>
              <a:defRPr sz="24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just" eaLnBrk="1" hangingPunct="1">
              <a:spcBef>
                <a:spcPct val="0"/>
              </a:spcBef>
              <a:buFontTx/>
              <a:buChar char="-"/>
              <a:defRPr/>
            </a:pPr>
            <a:endParaRPr lang="es-ES" altLang="es-ES" sz="1800" b="1" dirty="0" smtClean="0"/>
          </a:p>
          <a:p>
            <a:pPr indent="0" algn="just" eaLnBrk="1" hangingPunct="1">
              <a:spcBef>
                <a:spcPct val="0"/>
              </a:spcBef>
              <a:buFontTx/>
              <a:buNone/>
              <a:defRPr/>
            </a:pPr>
            <a:r>
              <a:rPr lang="es-ES" altLang="es-ES" sz="1800" b="1" u="sng" dirty="0" smtClean="0">
                <a:solidFill>
                  <a:srgbClr val="FF0000"/>
                </a:solidFill>
              </a:rPr>
              <a:t>3. RUPTURA de límites </a:t>
            </a:r>
            <a:r>
              <a:rPr lang="es-ES" altLang="es-ES" sz="1800" b="1" dirty="0" smtClean="0"/>
              <a:t>como rechazo o revocación de concepciones aceptadas y problematización de lo dado. Juegan un papel especialmente activo la intuición y la imaginación. Conducta más relacionada con la creación artística del arte moderno.</a:t>
            </a:r>
          </a:p>
          <a:p>
            <a:pPr algn="just" eaLnBrk="1" hangingPunct="1">
              <a:spcBef>
                <a:spcPct val="0"/>
              </a:spcBef>
              <a:buFontTx/>
              <a:buNone/>
              <a:defRPr/>
            </a:pPr>
            <a:endParaRPr lang="es-ES" altLang="es-ES" sz="1800" dirty="0" smtClean="0">
              <a:solidFill>
                <a:schemeClr val="bg1"/>
              </a:solidFill>
            </a:endParaRPr>
          </a:p>
        </p:txBody>
      </p:sp>
      <p:pic>
        <p:nvPicPr>
          <p:cNvPr id="29699" name="Picture 4"/>
          <p:cNvPicPr>
            <a:picLocks noChangeAspect="1" noChangeArrowheads="1"/>
          </p:cNvPicPr>
          <p:nvPr/>
        </p:nvPicPr>
        <p:blipFill>
          <a:blip r:embed="rId2" cstate="print"/>
          <a:srcRect/>
          <a:stretch>
            <a:fillRect/>
          </a:stretch>
        </p:blipFill>
        <p:spPr bwMode="auto">
          <a:xfrm>
            <a:off x="2857500" y="2143125"/>
            <a:ext cx="3571875" cy="3624263"/>
          </a:xfrm>
          <a:prstGeom prst="rect">
            <a:avLst/>
          </a:prstGeom>
          <a:noFill/>
          <a:ln w="9525">
            <a:noFill/>
            <a:miter lim="800000"/>
            <a:headEnd/>
            <a:tailEnd/>
          </a:ln>
        </p:spPr>
      </p:pic>
      <p:sp>
        <p:nvSpPr>
          <p:cNvPr id="29700" name="5 CuadroTexto"/>
          <p:cNvSpPr txBox="1">
            <a:spLocks noChangeArrowheads="1"/>
          </p:cNvSpPr>
          <p:nvPr/>
        </p:nvSpPr>
        <p:spPr bwMode="auto">
          <a:xfrm>
            <a:off x="2857500" y="5903913"/>
            <a:ext cx="3875088" cy="261937"/>
          </a:xfrm>
          <a:prstGeom prst="rect">
            <a:avLst/>
          </a:prstGeom>
          <a:noFill/>
          <a:ln w="9525">
            <a:noFill/>
            <a:miter lim="800000"/>
            <a:headEnd/>
            <a:tailEnd/>
          </a:ln>
        </p:spPr>
        <p:txBody>
          <a:bodyPr>
            <a:spAutoFit/>
          </a:bodyPr>
          <a:lstStyle/>
          <a:p>
            <a:r>
              <a:rPr lang="es-ES_tradnl" altLang="es-ES" sz="1100"/>
              <a:t>Fig. 25: </a:t>
            </a:r>
            <a:r>
              <a:rPr lang="es-ES_tradnl" altLang="es-ES" sz="1100" i="1"/>
              <a:t>Blanco sobre blanco. </a:t>
            </a:r>
            <a:r>
              <a:rPr lang="es-ES_tradnl" altLang="es-ES" sz="1100" b="1"/>
              <a:t>Malevich. </a:t>
            </a:r>
            <a:r>
              <a:rPr lang="es-ES_tradnl" altLang="es-ES" sz="1100"/>
              <a:t>Óleo sobre tela.</a:t>
            </a:r>
          </a:p>
        </p:txBody>
      </p:sp>
      <p:sp>
        <p:nvSpPr>
          <p:cNvPr id="29701" name="5 Marcador de número de diapositiva"/>
          <p:cNvSpPr>
            <a:spLocks noGrp="1"/>
          </p:cNvSpPr>
          <p:nvPr>
            <p:ph type="sldNum" sz="quarter" idx="12"/>
          </p:nvPr>
        </p:nvSpPr>
        <p:spPr>
          <a:noFill/>
          <a:ln>
            <a:miter lim="800000"/>
            <a:headEnd/>
            <a:tailEnd/>
          </a:ln>
        </p:spPr>
        <p:txBody>
          <a:bodyPr/>
          <a:lstStyle/>
          <a:p>
            <a:fld id="{6EA45CF5-3356-49D6-9F42-D094E15D2290}" type="slidenum">
              <a:rPr lang="es-ES" smtClean="0"/>
              <a:pPr/>
              <a:t>28</a:t>
            </a:fld>
            <a:endParaRPr lang="es-ES"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Rectángulo"/>
          <p:cNvSpPr>
            <a:spLocks noChangeArrowheads="1"/>
          </p:cNvSpPr>
          <p:nvPr/>
        </p:nvSpPr>
        <p:spPr bwMode="auto">
          <a:xfrm>
            <a:off x="714375" y="571500"/>
            <a:ext cx="7858125" cy="646113"/>
          </a:xfrm>
          <a:prstGeom prst="rect">
            <a:avLst/>
          </a:prstGeom>
          <a:noFill/>
          <a:ln w="9525">
            <a:noFill/>
            <a:miter lim="800000"/>
            <a:headEnd/>
            <a:tailEnd/>
          </a:ln>
        </p:spPr>
        <p:txBody>
          <a:bodyPr>
            <a:spAutoFit/>
          </a:bodyPr>
          <a:lstStyle/>
          <a:p>
            <a:pPr algn="just"/>
            <a:r>
              <a:rPr lang="es-ES" altLang="es-ES" b="1" u="sng">
                <a:solidFill>
                  <a:srgbClr val="FF0000"/>
                </a:solidFill>
              </a:rPr>
              <a:t>3. ORGANIZACIÓN estética</a:t>
            </a:r>
            <a:r>
              <a:rPr lang="es-ES" altLang="es-ES" b="1">
                <a:solidFill>
                  <a:srgbClr val="FF0000"/>
                </a:solidFill>
              </a:rPr>
              <a:t> </a:t>
            </a:r>
            <a:r>
              <a:rPr lang="es-ES" altLang="es-ES" b="1"/>
              <a:t>como el reordenamiento estético de formas ya existentes para mejorar la estética o composición. </a:t>
            </a:r>
          </a:p>
        </p:txBody>
      </p:sp>
      <p:pic>
        <p:nvPicPr>
          <p:cNvPr id="30723" name="Picture 2" descr="&#10;smithson1.jpg                                                  00000077NO NAME                        8EF44870:"/>
          <p:cNvPicPr>
            <a:picLocks noChangeAspect="1" noChangeArrowheads="1"/>
          </p:cNvPicPr>
          <p:nvPr/>
        </p:nvPicPr>
        <p:blipFill>
          <a:blip r:embed="rId2" cstate="print"/>
          <a:srcRect/>
          <a:stretch>
            <a:fillRect/>
          </a:stretch>
        </p:blipFill>
        <p:spPr bwMode="auto">
          <a:xfrm>
            <a:off x="1516063" y="1484313"/>
            <a:ext cx="6080125" cy="4675187"/>
          </a:xfrm>
          <a:prstGeom prst="rect">
            <a:avLst/>
          </a:prstGeom>
          <a:noFill/>
          <a:ln w="9525">
            <a:noFill/>
            <a:miter lim="800000"/>
            <a:headEnd/>
            <a:tailEnd/>
          </a:ln>
        </p:spPr>
      </p:pic>
      <p:sp>
        <p:nvSpPr>
          <p:cNvPr id="30724" name="3 CuadroTexto"/>
          <p:cNvSpPr txBox="1">
            <a:spLocks noChangeArrowheads="1"/>
          </p:cNvSpPr>
          <p:nvPr/>
        </p:nvSpPr>
        <p:spPr bwMode="auto">
          <a:xfrm>
            <a:off x="1476375" y="6207125"/>
            <a:ext cx="1843088" cy="246063"/>
          </a:xfrm>
          <a:prstGeom prst="rect">
            <a:avLst/>
          </a:prstGeom>
          <a:noFill/>
          <a:ln w="9525">
            <a:noFill/>
            <a:miter lim="800000"/>
            <a:headEnd/>
            <a:tailEnd/>
          </a:ln>
        </p:spPr>
        <p:txBody>
          <a:bodyPr wrap="none">
            <a:spAutoFit/>
          </a:bodyPr>
          <a:lstStyle/>
          <a:p>
            <a:r>
              <a:rPr lang="es-ES_tradnl" altLang="es-ES" sz="1000"/>
              <a:t>Fig. 26: </a:t>
            </a:r>
            <a:r>
              <a:rPr lang="es-ES_tradnl" altLang="es-ES" sz="1000" i="1"/>
              <a:t>Spiral Jetti</a:t>
            </a:r>
            <a:r>
              <a:rPr lang="es-ES_tradnl" altLang="es-ES" sz="1000"/>
              <a:t>. </a:t>
            </a:r>
            <a:r>
              <a:rPr lang="es-ES" altLang="es-ES" sz="1000"/>
              <a:t>Smithson</a:t>
            </a:r>
          </a:p>
        </p:txBody>
      </p:sp>
      <p:sp>
        <p:nvSpPr>
          <p:cNvPr id="30725" name="5 Marcador de número de diapositiva"/>
          <p:cNvSpPr>
            <a:spLocks noGrp="1"/>
          </p:cNvSpPr>
          <p:nvPr>
            <p:ph type="sldNum" sz="quarter" idx="12"/>
          </p:nvPr>
        </p:nvSpPr>
        <p:spPr>
          <a:noFill/>
          <a:ln>
            <a:miter lim="800000"/>
            <a:headEnd/>
            <a:tailEnd/>
          </a:ln>
        </p:spPr>
        <p:txBody>
          <a:bodyPr/>
          <a:lstStyle/>
          <a:p>
            <a:fld id="{9A8B384F-2815-4763-B247-537FE4097A18}" type="slidenum">
              <a:rPr lang="es-ES" smtClean="0"/>
              <a:pPr/>
              <a:t>29</a:t>
            </a:fld>
            <a:endParaRPr lang="es-ES"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5"/>
          <p:cNvSpPr>
            <a:spLocks noChangeArrowheads="1"/>
          </p:cNvSpPr>
          <p:nvPr/>
        </p:nvSpPr>
        <p:spPr bwMode="auto">
          <a:xfrm>
            <a:off x="0" y="153988"/>
            <a:ext cx="9144000" cy="6616700"/>
          </a:xfrm>
          <a:prstGeom prst="rect">
            <a:avLst/>
          </a:prstGeom>
          <a:noFill/>
          <a:ln w="9525">
            <a:noFill/>
            <a:miter lim="800000"/>
            <a:headEnd/>
            <a:tailEnd/>
          </a:ln>
        </p:spPr>
        <p:txBody>
          <a:bodyPr anchor="ctr">
            <a:spAutoFit/>
          </a:bodyPr>
          <a:lstStyle/>
          <a:p>
            <a:pPr indent="449263"/>
            <a:endParaRPr lang="es-ES" altLang="es-ES" sz="2400" b="1"/>
          </a:p>
          <a:p>
            <a:pPr indent="449263"/>
            <a:endParaRPr lang="es-ES" altLang="es-ES" b="1"/>
          </a:p>
          <a:p>
            <a:pPr indent="449263"/>
            <a:r>
              <a:rPr lang="es-ES" altLang="es-ES" b="1"/>
              <a:t> </a:t>
            </a:r>
          </a:p>
          <a:p>
            <a:pPr indent="449263"/>
            <a:endParaRPr lang="es-ES" altLang="es-ES" sz="2000" b="1"/>
          </a:p>
          <a:p>
            <a:pPr indent="449263"/>
            <a:r>
              <a:rPr lang="es-ES" altLang="es-ES" sz="2000" b="1"/>
              <a:t>PERCEPCIÓN/PREPARACIÓN:</a:t>
            </a:r>
            <a:r>
              <a:rPr lang="es-ES" altLang="es-ES" sz="2000"/>
              <a:t> </a:t>
            </a:r>
          </a:p>
          <a:p>
            <a:pPr indent="449263"/>
            <a:r>
              <a:rPr lang="es-ES" altLang="es-ES"/>
              <a:t>Planteamiento de una necesidad o un problema que necesite una solución.        </a:t>
            </a:r>
          </a:p>
          <a:p>
            <a:pPr indent="449263"/>
            <a:r>
              <a:rPr lang="es-ES" altLang="es-ES"/>
              <a:t> Análisis del problema. Recogida de   información.</a:t>
            </a:r>
          </a:p>
          <a:p>
            <a:pPr indent="449263"/>
            <a:endParaRPr lang="es-ES" altLang="es-ES" sz="2400"/>
          </a:p>
          <a:p>
            <a:pPr indent="449263"/>
            <a:r>
              <a:rPr lang="es-ES" altLang="es-ES" sz="2000" b="1"/>
              <a:t>INCUBACIÓN:</a:t>
            </a:r>
            <a:r>
              <a:rPr lang="es-ES" altLang="es-ES" sz="2000"/>
              <a:t> </a:t>
            </a:r>
          </a:p>
          <a:p>
            <a:pPr indent="449263"/>
            <a:r>
              <a:rPr lang="es-ES" altLang="es-ES"/>
              <a:t>Analiza y procesa la información centrándose en la búsqueda de soluciones</a:t>
            </a:r>
          </a:p>
          <a:p>
            <a:pPr indent="449263"/>
            <a:endParaRPr lang="es-ES" altLang="es-ES" sz="2400"/>
          </a:p>
          <a:p>
            <a:pPr indent="449263"/>
            <a:r>
              <a:rPr lang="es-ES" altLang="es-ES" sz="2000" b="1"/>
              <a:t>ILUMINACIÓN/INSPIRACIÓN:</a:t>
            </a:r>
            <a:r>
              <a:rPr lang="es-ES" altLang="es-ES" sz="2000"/>
              <a:t> </a:t>
            </a:r>
          </a:p>
          <a:p>
            <a:pPr indent="449263"/>
            <a:r>
              <a:rPr lang="es-ES" altLang="es-ES"/>
              <a:t>Surge la solución al problema.</a:t>
            </a:r>
          </a:p>
          <a:p>
            <a:pPr indent="449263"/>
            <a:endParaRPr lang="es-ES" altLang="es-ES" sz="2400"/>
          </a:p>
          <a:p>
            <a:pPr indent="449263"/>
            <a:r>
              <a:rPr lang="es-ES" altLang="es-ES" sz="2000" b="1"/>
              <a:t>EVALUACION Y VERIFICACION:</a:t>
            </a:r>
            <a:r>
              <a:rPr lang="es-ES" altLang="es-ES" sz="2000"/>
              <a:t> </a:t>
            </a:r>
          </a:p>
          <a:p>
            <a:pPr indent="449263"/>
            <a:r>
              <a:rPr lang="es-ES" altLang="es-ES"/>
              <a:t>Comprobación de que el resultado obtenido es el más adecuado al problema </a:t>
            </a:r>
          </a:p>
          <a:p>
            <a:pPr indent="449263"/>
            <a:r>
              <a:rPr lang="es-ES" altLang="es-ES"/>
              <a:t>planteado. Se concentra físicamente la idea.</a:t>
            </a:r>
          </a:p>
          <a:p>
            <a:pPr indent="449263"/>
            <a:endParaRPr lang="es-ES" altLang="es-ES" sz="2000"/>
          </a:p>
          <a:p>
            <a:pPr indent="449263"/>
            <a:r>
              <a:rPr lang="es-ES" altLang="es-ES" sz="2000"/>
              <a:t> </a:t>
            </a:r>
            <a:r>
              <a:rPr lang="es-ES" altLang="es-ES" sz="2000" b="1"/>
              <a:t>TIEMPO: </a:t>
            </a:r>
          </a:p>
          <a:p>
            <a:pPr indent="449263"/>
            <a:r>
              <a:rPr lang="es-ES" altLang="es-ES" sz="2000" b="1"/>
              <a:t> </a:t>
            </a:r>
            <a:r>
              <a:rPr lang="es-ES" altLang="es-ES"/>
              <a:t>Se refiere al discurrir de la idea.</a:t>
            </a:r>
          </a:p>
          <a:p>
            <a:pPr indent="449263"/>
            <a:endParaRPr lang="es-ES" altLang="es-ES" sz="2400">
              <a:solidFill>
                <a:schemeClr val="bg1"/>
              </a:solidFill>
            </a:endParaRPr>
          </a:p>
        </p:txBody>
      </p:sp>
      <p:sp>
        <p:nvSpPr>
          <p:cNvPr id="3" name="2 Rectángulo"/>
          <p:cNvSpPr/>
          <p:nvPr/>
        </p:nvSpPr>
        <p:spPr>
          <a:xfrm>
            <a:off x="0" y="0"/>
            <a:ext cx="9144000" cy="1214438"/>
          </a:xfrm>
          <a:prstGeom prst="rect">
            <a:avLst/>
          </a:prstGeom>
          <a:solidFill>
            <a:srgbClr val="FFC00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indent="449263" algn="just">
              <a:defRPr/>
            </a:pPr>
            <a:r>
              <a:rPr lang="es-ES" sz="2400" b="1" dirty="0">
                <a:solidFill>
                  <a:schemeClr val="tx1"/>
                </a:solidFill>
              </a:rPr>
              <a:t>	          FASES DEL PROCESO CREATIVO   </a:t>
            </a:r>
          </a:p>
          <a:p>
            <a:pPr indent="449263" algn="ctr">
              <a:defRPr/>
            </a:pPr>
            <a:r>
              <a:rPr lang="es-ES" sz="1600" dirty="0">
                <a:solidFill>
                  <a:schemeClr val="tx1"/>
                </a:solidFill>
              </a:rPr>
              <a:t>Dewey (1910), </a:t>
            </a:r>
            <a:r>
              <a:rPr lang="es-ES" sz="1600" dirty="0" err="1">
                <a:solidFill>
                  <a:schemeClr val="tx1"/>
                </a:solidFill>
              </a:rPr>
              <a:t>Wallas</a:t>
            </a:r>
            <a:r>
              <a:rPr lang="es-ES" sz="1600" dirty="0">
                <a:solidFill>
                  <a:schemeClr val="tx1"/>
                </a:solidFill>
              </a:rPr>
              <a:t> (1926), </a:t>
            </a:r>
            <a:r>
              <a:rPr lang="es-ES" sz="1600" dirty="0" err="1">
                <a:solidFill>
                  <a:schemeClr val="tx1"/>
                </a:solidFill>
              </a:rPr>
              <a:t>Rossman</a:t>
            </a:r>
            <a:r>
              <a:rPr lang="es-ES" sz="1600" dirty="0">
                <a:solidFill>
                  <a:schemeClr val="tx1"/>
                </a:solidFill>
              </a:rPr>
              <a:t> (1931), </a:t>
            </a:r>
            <a:r>
              <a:rPr lang="es-ES" sz="1600" dirty="0" err="1">
                <a:solidFill>
                  <a:schemeClr val="tx1"/>
                </a:solidFill>
              </a:rPr>
              <a:t>Arnold</a:t>
            </a:r>
            <a:r>
              <a:rPr lang="es-ES" sz="1600" dirty="0">
                <a:solidFill>
                  <a:schemeClr val="tx1"/>
                </a:solidFill>
              </a:rPr>
              <a:t> (1959), De la Torre, (1984) en </a:t>
            </a:r>
            <a:r>
              <a:rPr lang="fr-FR" sz="1600" dirty="0" err="1">
                <a:solidFill>
                  <a:schemeClr val="tx1"/>
                </a:solidFill>
              </a:rPr>
              <a:t>Ruano</a:t>
            </a:r>
            <a:r>
              <a:rPr lang="fr-FR" sz="1600" dirty="0">
                <a:solidFill>
                  <a:schemeClr val="tx1"/>
                </a:solidFill>
              </a:rPr>
              <a:t> K.  y </a:t>
            </a:r>
            <a:r>
              <a:rPr lang="fr-FR" sz="1600" dirty="0" err="1">
                <a:solidFill>
                  <a:schemeClr val="tx1"/>
                </a:solidFill>
              </a:rPr>
              <a:t>Sánchez</a:t>
            </a:r>
            <a:r>
              <a:rPr lang="fr-FR" sz="1600" dirty="0">
                <a:solidFill>
                  <a:schemeClr val="tx1"/>
                </a:solidFill>
              </a:rPr>
              <a:t> </a:t>
            </a:r>
            <a:r>
              <a:rPr lang="fr-FR" sz="1600" dirty="0" err="1">
                <a:solidFill>
                  <a:schemeClr val="tx1"/>
                </a:solidFill>
              </a:rPr>
              <a:t>Sánchez</a:t>
            </a:r>
            <a:r>
              <a:rPr lang="fr-FR" sz="1600" dirty="0">
                <a:solidFill>
                  <a:schemeClr val="tx1"/>
                </a:solidFill>
              </a:rPr>
              <a:t>, R. (2009)</a:t>
            </a:r>
            <a:endParaRPr lang="es-ES" sz="1600" dirty="0">
              <a:solidFill>
                <a:schemeClr val="tx1"/>
              </a:solidFill>
            </a:endParaRPr>
          </a:p>
        </p:txBody>
      </p:sp>
      <p:sp>
        <p:nvSpPr>
          <p:cNvPr id="31748" name="4 Marcador de número de diapositiva"/>
          <p:cNvSpPr>
            <a:spLocks noGrp="1"/>
          </p:cNvSpPr>
          <p:nvPr>
            <p:ph type="sldNum" sz="quarter" idx="12"/>
          </p:nvPr>
        </p:nvSpPr>
        <p:spPr>
          <a:noFill/>
          <a:ln>
            <a:miter lim="800000"/>
            <a:headEnd/>
            <a:tailEnd/>
          </a:ln>
        </p:spPr>
        <p:txBody>
          <a:bodyPr/>
          <a:lstStyle/>
          <a:p>
            <a:fld id="{D1926EB1-226A-425D-9441-EE14ACB544A6}" type="slidenum">
              <a:rPr lang="es-ES" smtClean="0"/>
              <a:pPr/>
              <a:t>30</a:t>
            </a:fld>
            <a:endParaRPr lang="es-ES"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noChangeArrowheads="1"/>
          </p:cNvSpPr>
          <p:nvPr>
            <p:ph type="body" idx="1"/>
          </p:nvPr>
        </p:nvSpPr>
        <p:spPr>
          <a:xfrm>
            <a:off x="395288" y="1700213"/>
            <a:ext cx="8505825" cy="5832475"/>
          </a:xfrm>
        </p:spPr>
        <p:txBody>
          <a:bodyPr/>
          <a:lstStyle/>
          <a:p>
            <a:pPr lvl="1" eaLnBrk="1" hangingPunct="1">
              <a:buFontTx/>
              <a:buNone/>
            </a:pPr>
            <a:r>
              <a:rPr lang="es-ES" altLang="es-ES" sz="2400" smtClean="0">
                <a:solidFill>
                  <a:srgbClr val="CC66FF"/>
                </a:solidFill>
              </a:rPr>
              <a:t>             </a:t>
            </a:r>
            <a:endParaRPr lang="es-ES" altLang="es-ES" smtClean="0">
              <a:solidFill>
                <a:srgbClr val="CC66FF"/>
              </a:solidFill>
            </a:endParaRPr>
          </a:p>
          <a:p>
            <a:pPr eaLnBrk="1" hangingPunct="1">
              <a:buFontTx/>
              <a:buChar char="-"/>
            </a:pPr>
            <a:r>
              <a:rPr lang="es-ES" altLang="es-ES" sz="2400" b="1" u="sng" smtClean="0"/>
              <a:t>Culturalista</a:t>
            </a:r>
            <a:r>
              <a:rPr lang="es-ES" altLang="es-ES" sz="2400" b="1" smtClean="0"/>
              <a:t>: </a:t>
            </a:r>
            <a:r>
              <a:rPr lang="es-ES" altLang="es-ES" sz="2400" smtClean="0"/>
              <a:t>Considera la creatividad como una construcción histórico-social.</a:t>
            </a:r>
          </a:p>
          <a:p>
            <a:pPr eaLnBrk="1" hangingPunct="1">
              <a:buFontTx/>
              <a:buNone/>
            </a:pPr>
            <a:endParaRPr lang="es-ES" altLang="es-ES" sz="2400" smtClean="0"/>
          </a:p>
          <a:p>
            <a:pPr eaLnBrk="1" hangingPunct="1">
              <a:buFontTx/>
              <a:buChar char="-"/>
            </a:pPr>
            <a:r>
              <a:rPr lang="es-ES" altLang="es-ES" sz="2400" b="1" u="sng" smtClean="0"/>
              <a:t>Innatista: </a:t>
            </a:r>
            <a:r>
              <a:rPr lang="es-ES" altLang="es-ES" sz="2400" smtClean="0"/>
              <a:t>Cualidad innata a algunos seres humanos.</a:t>
            </a:r>
          </a:p>
          <a:p>
            <a:pPr eaLnBrk="1" hangingPunct="1">
              <a:buFontTx/>
              <a:buNone/>
            </a:pPr>
            <a:endParaRPr lang="es-ES" altLang="es-ES" sz="2400" smtClean="0"/>
          </a:p>
          <a:p>
            <a:pPr eaLnBrk="1" hangingPunct="1">
              <a:buFontTx/>
              <a:buChar char="-"/>
            </a:pPr>
            <a:r>
              <a:rPr lang="es-ES" altLang="es-ES" sz="2400" b="1" u="sng" smtClean="0"/>
              <a:t>Contructivista: </a:t>
            </a:r>
            <a:r>
              <a:rPr lang="es-ES" altLang="es-ES" sz="2400" smtClean="0"/>
              <a:t>Considera un complejo proceso mental productivo.</a:t>
            </a:r>
          </a:p>
        </p:txBody>
      </p:sp>
      <p:sp>
        <p:nvSpPr>
          <p:cNvPr id="3" name="2 Rectángulo"/>
          <p:cNvSpPr/>
          <p:nvPr/>
        </p:nvSpPr>
        <p:spPr>
          <a:xfrm>
            <a:off x="0" y="0"/>
            <a:ext cx="9144000" cy="1143000"/>
          </a:xfrm>
          <a:prstGeom prst="rect">
            <a:avLst/>
          </a:prstGeom>
          <a:solidFill>
            <a:srgbClr val="FFC00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s-ES" sz="2400" b="1" dirty="0">
                <a:solidFill>
                  <a:schemeClr val="tx1"/>
                </a:solidFill>
              </a:rPr>
              <a:t>             </a:t>
            </a:r>
          </a:p>
          <a:p>
            <a:pPr algn="ctr">
              <a:defRPr/>
            </a:pPr>
            <a:r>
              <a:rPr lang="es-ES" sz="2400" b="1" dirty="0">
                <a:solidFill>
                  <a:schemeClr val="tx1"/>
                </a:solidFill>
              </a:rPr>
              <a:t>TEORÍAS SOBRE EL PENSAMIENTO CREATIVO</a:t>
            </a:r>
          </a:p>
          <a:p>
            <a:pPr algn="ctr">
              <a:defRPr/>
            </a:pPr>
            <a:r>
              <a:rPr lang="es-ES" sz="1600" b="1" dirty="0">
                <a:solidFill>
                  <a:schemeClr val="tx1"/>
                </a:solidFill>
              </a:rPr>
              <a:t>(Hernández ,1997)</a:t>
            </a:r>
          </a:p>
          <a:p>
            <a:pPr algn="just">
              <a:defRPr/>
            </a:pPr>
            <a:endParaRPr lang="es-ES" sz="2400" b="1" dirty="0">
              <a:solidFill>
                <a:schemeClr val="tx1"/>
              </a:solidFill>
            </a:endParaRPr>
          </a:p>
        </p:txBody>
      </p:sp>
      <p:sp>
        <p:nvSpPr>
          <p:cNvPr id="32772" name="4 Marcador de número de diapositiva"/>
          <p:cNvSpPr>
            <a:spLocks noGrp="1"/>
          </p:cNvSpPr>
          <p:nvPr>
            <p:ph type="sldNum" sz="quarter" idx="12"/>
          </p:nvPr>
        </p:nvSpPr>
        <p:spPr>
          <a:noFill/>
          <a:ln>
            <a:miter lim="800000"/>
            <a:headEnd/>
            <a:tailEnd/>
          </a:ln>
        </p:spPr>
        <p:txBody>
          <a:bodyPr/>
          <a:lstStyle/>
          <a:p>
            <a:fld id="{CADDEE08-48E5-4395-A807-CD2FBE760495}" type="slidenum">
              <a:rPr lang="es-ES" smtClean="0"/>
              <a:pPr/>
              <a:t>31</a:t>
            </a:fld>
            <a:endParaRPr lang="es-ES"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3 Rectángulo"/>
          <p:cNvSpPr>
            <a:spLocks noChangeArrowheads="1"/>
          </p:cNvSpPr>
          <p:nvPr/>
        </p:nvSpPr>
        <p:spPr bwMode="auto">
          <a:xfrm>
            <a:off x="1331913" y="6088063"/>
            <a:ext cx="6769100" cy="508000"/>
          </a:xfrm>
          <a:prstGeom prst="rect">
            <a:avLst/>
          </a:prstGeom>
          <a:noFill/>
          <a:ln w="9525">
            <a:noFill/>
            <a:miter lim="800000"/>
            <a:headEnd/>
            <a:tailEnd/>
          </a:ln>
        </p:spPr>
        <p:txBody>
          <a:bodyPr>
            <a:spAutoFit/>
          </a:bodyPr>
          <a:lstStyle/>
          <a:p>
            <a:r>
              <a:rPr lang="es-ES" altLang="es-ES" sz="1100">
                <a:hlinkClick r:id="rId2"/>
              </a:rPr>
              <a:t>http://www.neuronilla.com/desarrolla-tu-creatividad/tecnicas-de-creatividad.html</a:t>
            </a:r>
            <a:endParaRPr lang="es-ES" altLang="es-ES" sz="1100"/>
          </a:p>
          <a:p>
            <a:endParaRPr lang="es-ES" altLang="es-ES" sz="1600"/>
          </a:p>
        </p:txBody>
      </p:sp>
      <p:sp>
        <p:nvSpPr>
          <p:cNvPr id="33795" name="5 Rectángulo"/>
          <p:cNvSpPr>
            <a:spLocks noChangeArrowheads="1"/>
          </p:cNvSpPr>
          <p:nvPr/>
        </p:nvSpPr>
        <p:spPr bwMode="auto">
          <a:xfrm>
            <a:off x="827088" y="476250"/>
            <a:ext cx="5959475" cy="369888"/>
          </a:xfrm>
          <a:prstGeom prst="rect">
            <a:avLst/>
          </a:prstGeom>
          <a:noFill/>
          <a:ln w="9525">
            <a:noFill/>
            <a:miter lim="800000"/>
            <a:headEnd/>
            <a:tailEnd/>
          </a:ln>
        </p:spPr>
        <p:txBody>
          <a:bodyPr>
            <a:spAutoFit/>
          </a:bodyPr>
          <a:lstStyle/>
          <a:p>
            <a:r>
              <a:rPr lang="es-ES" altLang="es-ES" b="1"/>
              <a:t>Técnicas de Creatividad para la Innovación</a:t>
            </a:r>
          </a:p>
        </p:txBody>
      </p:sp>
      <p:sp>
        <p:nvSpPr>
          <p:cNvPr id="33796" name="4 CuadroTexto"/>
          <p:cNvSpPr txBox="1">
            <a:spLocks noChangeArrowheads="1"/>
          </p:cNvSpPr>
          <p:nvPr/>
        </p:nvSpPr>
        <p:spPr bwMode="auto">
          <a:xfrm>
            <a:off x="4067175" y="5732463"/>
            <a:ext cx="936625" cy="307975"/>
          </a:xfrm>
          <a:prstGeom prst="rect">
            <a:avLst/>
          </a:prstGeom>
          <a:noFill/>
          <a:ln w="9525">
            <a:noFill/>
            <a:miter lim="800000"/>
            <a:headEnd/>
            <a:tailEnd/>
          </a:ln>
        </p:spPr>
        <p:txBody>
          <a:bodyPr>
            <a:spAutoFit/>
          </a:bodyPr>
          <a:lstStyle/>
          <a:p>
            <a:r>
              <a:rPr lang="es-ES" sz="1400" b="1"/>
              <a:t>Acceso</a:t>
            </a:r>
            <a:endParaRPr lang="es-ES" b="1"/>
          </a:p>
        </p:txBody>
      </p:sp>
      <p:pic>
        <p:nvPicPr>
          <p:cNvPr id="33797" name="5 Imagen" descr="tecnicas.gif"/>
          <p:cNvPicPr>
            <a:picLocks noChangeAspect="1"/>
          </p:cNvPicPr>
          <p:nvPr/>
        </p:nvPicPr>
        <p:blipFill>
          <a:blip r:embed="rId3" cstate="print"/>
          <a:srcRect/>
          <a:stretch>
            <a:fillRect/>
          </a:stretch>
        </p:blipFill>
        <p:spPr bwMode="auto">
          <a:xfrm rot="1511886">
            <a:off x="941388" y="2011363"/>
            <a:ext cx="3168650" cy="1584325"/>
          </a:xfrm>
          <a:prstGeom prst="rect">
            <a:avLst/>
          </a:prstGeom>
          <a:noFill/>
          <a:ln w="9525">
            <a:noFill/>
            <a:miter lim="800000"/>
            <a:headEnd/>
            <a:tailEnd/>
          </a:ln>
        </p:spPr>
      </p:pic>
      <p:pic>
        <p:nvPicPr>
          <p:cNvPr id="33798" name="6 Imagen" descr="tecnicas.gif"/>
          <p:cNvPicPr>
            <a:picLocks noChangeAspect="1"/>
          </p:cNvPicPr>
          <p:nvPr/>
        </p:nvPicPr>
        <p:blipFill>
          <a:blip r:embed="rId3" cstate="print"/>
          <a:srcRect/>
          <a:stretch>
            <a:fillRect/>
          </a:stretch>
        </p:blipFill>
        <p:spPr bwMode="auto">
          <a:xfrm rot="-579607">
            <a:off x="3602038" y="2459038"/>
            <a:ext cx="3168650" cy="1584325"/>
          </a:xfrm>
          <a:prstGeom prst="rect">
            <a:avLst/>
          </a:prstGeom>
          <a:noFill/>
          <a:ln w="9525">
            <a:noFill/>
            <a:miter lim="800000"/>
            <a:headEnd/>
            <a:tailEnd/>
          </a:ln>
        </p:spPr>
      </p:pic>
      <p:pic>
        <p:nvPicPr>
          <p:cNvPr id="33799" name="7 Imagen" descr="tecnicas.gif"/>
          <p:cNvPicPr>
            <a:picLocks noChangeAspect="1"/>
          </p:cNvPicPr>
          <p:nvPr/>
        </p:nvPicPr>
        <p:blipFill>
          <a:blip r:embed="rId3" cstate="print"/>
          <a:srcRect/>
          <a:stretch>
            <a:fillRect/>
          </a:stretch>
        </p:blipFill>
        <p:spPr bwMode="auto">
          <a:xfrm rot="2492382">
            <a:off x="5635625" y="2840038"/>
            <a:ext cx="3167063" cy="1584325"/>
          </a:xfrm>
          <a:prstGeom prst="rect">
            <a:avLst/>
          </a:prstGeom>
          <a:noFill/>
          <a:ln w="9525">
            <a:noFill/>
            <a:miter lim="800000"/>
            <a:headEnd/>
            <a:tailEnd/>
          </a:ln>
        </p:spPr>
      </p:pic>
      <p:sp>
        <p:nvSpPr>
          <p:cNvPr id="33800" name="8 Marcador de número de diapositiva"/>
          <p:cNvSpPr>
            <a:spLocks noGrp="1"/>
          </p:cNvSpPr>
          <p:nvPr>
            <p:ph type="sldNum" sz="quarter" idx="12"/>
          </p:nvPr>
        </p:nvSpPr>
        <p:spPr>
          <a:noFill/>
          <a:ln>
            <a:miter lim="800000"/>
            <a:headEnd/>
            <a:tailEnd/>
          </a:ln>
        </p:spPr>
        <p:txBody>
          <a:bodyPr/>
          <a:lstStyle/>
          <a:p>
            <a:fld id="{1E9470D4-42CB-43D6-B3A8-F46AB549AFD6}" type="slidenum">
              <a:rPr lang="es-ES" smtClean="0"/>
              <a:pPr/>
              <a:t>32</a:t>
            </a:fld>
            <a:endParaRPr lang="es-ES"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Rectángulo"/>
          <p:cNvSpPr>
            <a:spLocks noChangeArrowheads="1"/>
          </p:cNvSpPr>
          <p:nvPr/>
        </p:nvSpPr>
        <p:spPr bwMode="auto">
          <a:xfrm>
            <a:off x="684213" y="765175"/>
            <a:ext cx="7920037" cy="5078413"/>
          </a:xfrm>
          <a:prstGeom prst="rect">
            <a:avLst/>
          </a:prstGeom>
          <a:noFill/>
          <a:ln w="9525">
            <a:noFill/>
            <a:miter lim="800000"/>
            <a:headEnd/>
            <a:tailEnd/>
          </a:ln>
        </p:spPr>
        <p:txBody>
          <a:bodyPr>
            <a:spAutoFit/>
          </a:bodyPr>
          <a:lstStyle/>
          <a:p>
            <a:endParaRPr lang="es-ES" altLang="es-ES">
              <a:hlinkClick r:id="rId2"/>
            </a:endParaRPr>
          </a:p>
          <a:p>
            <a:r>
              <a:rPr lang="es-ES" altLang="es-ES" b="1"/>
              <a:t>MAPAS MENTALES</a:t>
            </a:r>
          </a:p>
          <a:p>
            <a:endParaRPr lang="es-ES" altLang="es-ES" b="1"/>
          </a:p>
          <a:p>
            <a:r>
              <a:rPr lang="es-ES" altLang="es-ES"/>
              <a:t>   Los mapas mentales nos permiten abordar los temas importantes más eficazmente, nos ahorran tiempo, facilitan la generación de ideas y estrategias y mejoran nuestra capacidad de planificar y gestionar</a:t>
            </a:r>
          </a:p>
          <a:p>
            <a:endParaRPr lang="es-ES" altLang="es-ES">
              <a:hlinkClick r:id="rId2"/>
            </a:endParaRPr>
          </a:p>
          <a:p>
            <a:r>
              <a:rPr lang="es-ES" altLang="es-ES">
                <a:hlinkClick r:id="rId2"/>
              </a:rPr>
              <a:t>http://cursomapasmentales.igipuzkoa.net/curso/modulo/1/unidad/1</a:t>
            </a:r>
          </a:p>
          <a:p>
            <a:endParaRPr lang="es-ES" altLang="es-ES"/>
          </a:p>
          <a:p>
            <a:endParaRPr lang="es-ES" altLang="es-ES"/>
          </a:p>
          <a:p>
            <a:endParaRPr lang="es-ES" altLang="es-ES"/>
          </a:p>
          <a:p>
            <a:endParaRPr lang="es-ES" altLang="es-ES"/>
          </a:p>
          <a:p>
            <a:endParaRPr lang="es-ES" altLang="es-ES"/>
          </a:p>
          <a:p>
            <a:r>
              <a:rPr lang="es-ES" altLang="es-ES" b="1"/>
              <a:t>PENSAMIENTOS DE DISEÑO&amp;INNOVACIÓN</a:t>
            </a:r>
          </a:p>
          <a:p>
            <a:endParaRPr lang="es-ES" altLang="es-ES"/>
          </a:p>
          <a:p>
            <a:r>
              <a:rPr lang="es-ES" altLang="es-ES">
                <a:hlinkClick r:id="rId3"/>
              </a:rPr>
              <a:t>https://thinkingforthechange.wordpress.com/otros-cursos/</a:t>
            </a:r>
            <a:endParaRPr lang="es-ES" altLang="es-ES"/>
          </a:p>
          <a:p>
            <a:endParaRPr lang="es-ES" altLang="es-ES"/>
          </a:p>
          <a:p>
            <a:endParaRPr lang="es-ES" altLang="es-ES"/>
          </a:p>
        </p:txBody>
      </p:sp>
      <p:sp>
        <p:nvSpPr>
          <p:cNvPr id="34819" name="3 Marcador de número de diapositiva"/>
          <p:cNvSpPr>
            <a:spLocks noGrp="1"/>
          </p:cNvSpPr>
          <p:nvPr>
            <p:ph type="sldNum" sz="quarter" idx="12"/>
          </p:nvPr>
        </p:nvSpPr>
        <p:spPr>
          <a:noFill/>
          <a:ln>
            <a:miter lim="800000"/>
            <a:headEnd/>
            <a:tailEnd/>
          </a:ln>
        </p:spPr>
        <p:txBody>
          <a:bodyPr/>
          <a:lstStyle/>
          <a:p>
            <a:fld id="{3A60ACF4-D923-4C98-82B3-B1AA8CE2859A}" type="slidenum">
              <a:rPr lang="es-ES" smtClean="0"/>
              <a:pPr/>
              <a:t>33</a:t>
            </a:fld>
            <a:endParaRPr lang="es-ES"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5"/>
          <p:cNvSpPr>
            <a:spLocks noChangeArrowheads="1"/>
          </p:cNvSpPr>
          <p:nvPr/>
        </p:nvSpPr>
        <p:spPr bwMode="auto">
          <a:xfrm>
            <a:off x="250825" y="1503363"/>
            <a:ext cx="8713788" cy="4984750"/>
          </a:xfrm>
          <a:prstGeom prst="rect">
            <a:avLst/>
          </a:prstGeom>
          <a:noFill/>
          <a:ln w="9525">
            <a:noFill/>
            <a:miter lim="800000"/>
            <a:headEnd/>
            <a:tailEnd/>
          </a:ln>
        </p:spPr>
        <p:txBody>
          <a:bodyPr anchor="ctr">
            <a:spAutoFit/>
          </a:bodyPr>
          <a:lstStyle/>
          <a:p>
            <a:pPr indent="449263"/>
            <a:endParaRPr lang="es-ES" altLang="es-ES" sz="2400"/>
          </a:p>
          <a:p>
            <a:pPr indent="449263">
              <a:buFontTx/>
              <a:buChar char="-"/>
            </a:pPr>
            <a:r>
              <a:rPr lang="es-ES" altLang="es-ES" sz="2000"/>
              <a:t>Poseen una desarrollada </a:t>
            </a:r>
            <a:r>
              <a:rPr lang="es-ES" altLang="es-ES" sz="2000" b="1" u="sng"/>
              <a:t>habilidad para el dibujo</a:t>
            </a:r>
            <a:r>
              <a:rPr lang="es-ES" altLang="es-ES" sz="2000"/>
              <a:t>.</a:t>
            </a:r>
          </a:p>
          <a:p>
            <a:pPr indent="449263"/>
            <a:endParaRPr lang="es-ES" altLang="es-ES" sz="2000"/>
          </a:p>
          <a:p>
            <a:pPr indent="449263">
              <a:buFontTx/>
              <a:buChar char="-"/>
            </a:pPr>
            <a:r>
              <a:rPr lang="es-ES" altLang="es-ES" sz="2000"/>
              <a:t>Muestran igualmente </a:t>
            </a:r>
            <a:r>
              <a:rPr lang="es-ES" altLang="es-ES" sz="2000" b="1" u="sng"/>
              <a:t>elevadas habilidades cognitivas</a:t>
            </a:r>
            <a:r>
              <a:rPr lang="es-ES" altLang="es-ES" sz="2000"/>
              <a:t>.</a:t>
            </a:r>
          </a:p>
          <a:p>
            <a:pPr indent="449263"/>
            <a:endParaRPr lang="es-ES" altLang="es-ES" sz="2000"/>
          </a:p>
          <a:p>
            <a:pPr indent="449263">
              <a:buFontTx/>
              <a:buChar char="-"/>
            </a:pPr>
            <a:r>
              <a:rPr lang="es-ES" altLang="es-ES" sz="2000"/>
              <a:t>Manifiestan </a:t>
            </a:r>
            <a:r>
              <a:rPr lang="es-ES" altLang="es-ES" sz="2000" b="1" u="sng"/>
              <a:t>intensidad afectiva</a:t>
            </a:r>
            <a:r>
              <a:rPr lang="es-ES" altLang="es-ES" sz="2000"/>
              <a:t>.</a:t>
            </a:r>
          </a:p>
          <a:p>
            <a:pPr indent="449263"/>
            <a:endParaRPr lang="es-ES" altLang="es-ES" sz="2000"/>
          </a:p>
          <a:p>
            <a:pPr indent="449263">
              <a:buFontTx/>
              <a:buChar char="-"/>
            </a:pPr>
            <a:r>
              <a:rPr lang="es-ES" altLang="es-ES" sz="2000"/>
              <a:t>Se impulsan por un </a:t>
            </a:r>
            <a:r>
              <a:rPr lang="es-ES" altLang="es-ES" sz="2000" b="1" u="sng"/>
              <a:t>fuerte interés y motivación</a:t>
            </a:r>
            <a:r>
              <a:rPr lang="es-ES" altLang="es-ES" sz="2000"/>
              <a:t>.</a:t>
            </a:r>
          </a:p>
          <a:p>
            <a:pPr indent="449263">
              <a:buFontTx/>
              <a:buChar char="-"/>
            </a:pPr>
            <a:endParaRPr lang="es-ES" altLang="es-ES" sz="2000"/>
          </a:p>
          <a:p>
            <a:pPr indent="449263">
              <a:buFontTx/>
              <a:buChar char="-"/>
            </a:pPr>
            <a:endParaRPr lang="es-ES" altLang="es-ES" sz="2000"/>
          </a:p>
          <a:p>
            <a:pPr indent="449263" algn="just"/>
            <a:r>
              <a:rPr lang="es-ES" altLang="es-ES" sz="2000"/>
              <a:t>De los estudios citados se desprende que no existe una relación directa entre creatividad- inteligencia. Son dos características independientes sin relación directa. </a:t>
            </a:r>
          </a:p>
          <a:p>
            <a:pPr indent="449263" algn="ctr"/>
            <a:endParaRPr lang="es-ES" altLang="es-ES">
              <a:solidFill>
                <a:schemeClr val="bg1"/>
              </a:solidFill>
            </a:endParaRPr>
          </a:p>
          <a:p>
            <a:pPr indent="449263" algn="ctr"/>
            <a:endParaRPr lang="es-ES" altLang="es-ES">
              <a:solidFill>
                <a:schemeClr val="bg1"/>
              </a:solidFill>
            </a:endParaRPr>
          </a:p>
          <a:p>
            <a:pPr indent="449263" algn="ctr"/>
            <a:endParaRPr lang="es-ES" altLang="es-ES">
              <a:solidFill>
                <a:schemeClr val="bg1"/>
              </a:solidFill>
            </a:endParaRPr>
          </a:p>
        </p:txBody>
      </p:sp>
      <p:sp>
        <p:nvSpPr>
          <p:cNvPr id="3" name="2 Rectángulo"/>
          <p:cNvSpPr/>
          <p:nvPr/>
        </p:nvSpPr>
        <p:spPr>
          <a:xfrm>
            <a:off x="0" y="0"/>
            <a:ext cx="9144000" cy="1143000"/>
          </a:xfrm>
          <a:prstGeom prst="rect">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es-ES" sz="2400" b="1" dirty="0">
              <a:solidFill>
                <a:schemeClr val="tx1"/>
              </a:solidFill>
            </a:endParaRPr>
          </a:p>
        </p:txBody>
      </p:sp>
      <p:sp>
        <p:nvSpPr>
          <p:cNvPr id="35844" name="3 Rectángulo"/>
          <p:cNvSpPr>
            <a:spLocks noChangeArrowheads="1"/>
          </p:cNvSpPr>
          <p:nvPr/>
        </p:nvSpPr>
        <p:spPr bwMode="auto">
          <a:xfrm>
            <a:off x="250825" y="14288"/>
            <a:ext cx="9144000" cy="1200150"/>
          </a:xfrm>
          <a:prstGeom prst="rect">
            <a:avLst/>
          </a:prstGeom>
          <a:noFill/>
          <a:ln w="9525">
            <a:noFill/>
            <a:miter lim="800000"/>
            <a:headEnd/>
            <a:tailEnd/>
          </a:ln>
        </p:spPr>
        <p:txBody>
          <a:bodyPr>
            <a:spAutoFit/>
          </a:bodyPr>
          <a:lstStyle/>
          <a:p>
            <a:pPr indent="449263"/>
            <a:r>
              <a:rPr lang="es-ES" altLang="es-ES" sz="2400" b="1"/>
              <a:t>Clarck y Zimmerman </a:t>
            </a:r>
            <a:r>
              <a:rPr lang="es-ES" altLang="es-ES" sz="2400"/>
              <a:t>(1994) concluyen que los individuos con una creatividad artística elevada:</a:t>
            </a:r>
          </a:p>
          <a:p>
            <a:pPr indent="449263"/>
            <a:endParaRPr lang="es-ES" altLang="es-ES" sz="2400"/>
          </a:p>
        </p:txBody>
      </p:sp>
      <p:sp>
        <p:nvSpPr>
          <p:cNvPr id="35845" name="5 Marcador de número de diapositiva"/>
          <p:cNvSpPr>
            <a:spLocks noGrp="1"/>
          </p:cNvSpPr>
          <p:nvPr>
            <p:ph type="sldNum" sz="quarter" idx="12"/>
          </p:nvPr>
        </p:nvSpPr>
        <p:spPr>
          <a:noFill/>
          <a:ln>
            <a:miter lim="800000"/>
            <a:headEnd/>
            <a:tailEnd/>
          </a:ln>
        </p:spPr>
        <p:txBody>
          <a:bodyPr/>
          <a:lstStyle/>
          <a:p>
            <a:fld id="{52C2639D-2F1F-4C81-BC23-F2BA2168B67C}" type="slidenum">
              <a:rPr lang="es-ES" smtClean="0"/>
              <a:pPr/>
              <a:t>34</a:t>
            </a:fld>
            <a:endParaRPr lang="es-ES"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0"/>
            <a:ext cx="8229600" cy="876300"/>
          </a:xfrm>
        </p:spPr>
        <p:txBody>
          <a:bodyPr/>
          <a:lstStyle/>
          <a:p>
            <a:pPr>
              <a:defRPr/>
            </a:pPr>
            <a:r>
              <a:rPr lang="es-ES" sz="3200" b="1" dirty="0" smtClean="0">
                <a:solidFill>
                  <a:schemeClr val="tx1"/>
                </a:solidFill>
                <a:latin typeface="+mn-lt"/>
                <a:ea typeface="+mn-ea"/>
                <a:cs typeface="+mn-cs"/>
              </a:rPr>
              <a:t>Gardner</a:t>
            </a:r>
            <a:r>
              <a:rPr lang="es-ES" sz="3200" dirty="0" smtClean="0">
                <a:solidFill>
                  <a:schemeClr val="tx1"/>
                </a:solidFill>
                <a:latin typeface="+mn-lt"/>
                <a:ea typeface="+mn-ea"/>
                <a:cs typeface="+mn-cs"/>
              </a:rPr>
              <a:t> (1987)</a:t>
            </a:r>
            <a:endParaRPr lang="es-ES" sz="3200" dirty="0">
              <a:solidFill>
                <a:schemeClr val="tx1"/>
              </a:solidFill>
            </a:endParaRPr>
          </a:p>
        </p:txBody>
      </p:sp>
      <p:sp>
        <p:nvSpPr>
          <p:cNvPr id="36867" name="2 Marcador de contenido"/>
          <p:cNvSpPr>
            <a:spLocks noGrp="1"/>
          </p:cNvSpPr>
          <p:nvPr>
            <p:ph idx="1"/>
          </p:nvPr>
        </p:nvSpPr>
        <p:spPr/>
        <p:txBody>
          <a:bodyPr/>
          <a:lstStyle/>
          <a:p>
            <a:r>
              <a:rPr lang="es-ES" altLang="es-ES" sz="2400" smtClean="0"/>
              <a:t>En este mismo sentido nos habla de un desarrollo estético en forma de</a:t>
            </a:r>
            <a:r>
              <a:rPr lang="es-ES" altLang="es-ES" sz="2400" b="1" smtClean="0"/>
              <a:t> </a:t>
            </a:r>
            <a:r>
              <a:rPr lang="es-ES" altLang="es-ES" sz="2400" b="1" u="sng" smtClean="0"/>
              <a:t>U</a:t>
            </a:r>
            <a:r>
              <a:rPr lang="es-ES" altLang="es-ES" sz="2400" smtClean="0"/>
              <a:t>.</a:t>
            </a:r>
          </a:p>
          <a:p>
            <a:endParaRPr lang="es-ES" altLang="es-ES" sz="2400" smtClean="0"/>
          </a:p>
          <a:p>
            <a:r>
              <a:rPr lang="es-ES" altLang="es-ES" sz="2400" smtClean="0"/>
              <a:t>Para este autor la depresión creativa se produce al tiempo y como consecuencia de la pérdida de espontaneidad del arte infantil, es decir, cuando este deja de serlo.</a:t>
            </a:r>
          </a:p>
          <a:p>
            <a:endParaRPr lang="es-ES" altLang="es-ES" sz="2400" smtClean="0"/>
          </a:p>
          <a:p>
            <a:r>
              <a:rPr lang="es-ES" altLang="es-ES" sz="2400" smtClean="0"/>
              <a:t>Al mismo tiempo la puesta en práctica o planteamiento de nuevas técnicas de trabajo contribuye a la disminución de la actividad creativa.</a:t>
            </a:r>
          </a:p>
          <a:p>
            <a:endParaRPr lang="es-ES" altLang="es-ES" smtClean="0">
              <a:solidFill>
                <a:schemeClr val="bg1"/>
              </a:solidFill>
            </a:endParaRPr>
          </a:p>
        </p:txBody>
      </p:sp>
      <p:sp>
        <p:nvSpPr>
          <p:cNvPr id="5" name="4 Rectángulo"/>
          <p:cNvSpPr/>
          <p:nvPr/>
        </p:nvSpPr>
        <p:spPr>
          <a:xfrm>
            <a:off x="0" y="19050"/>
            <a:ext cx="9144000" cy="857250"/>
          </a:xfrm>
          <a:prstGeom prst="rect">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es-ES" sz="2400" b="1" dirty="0">
              <a:solidFill>
                <a:schemeClr val="tx1"/>
              </a:solidFill>
            </a:endParaRPr>
          </a:p>
        </p:txBody>
      </p:sp>
      <p:sp>
        <p:nvSpPr>
          <p:cNvPr id="36869" name="6 Marcador de número de diapositiva"/>
          <p:cNvSpPr>
            <a:spLocks noGrp="1"/>
          </p:cNvSpPr>
          <p:nvPr>
            <p:ph type="sldNum" sz="quarter" idx="12"/>
          </p:nvPr>
        </p:nvSpPr>
        <p:spPr>
          <a:noFill/>
          <a:ln>
            <a:miter lim="800000"/>
            <a:headEnd/>
            <a:tailEnd/>
          </a:ln>
        </p:spPr>
        <p:txBody>
          <a:bodyPr/>
          <a:lstStyle/>
          <a:p>
            <a:fld id="{C79EA396-8C6E-4260-9E3C-4F87002E3287}" type="slidenum">
              <a:rPr lang="es-ES" smtClean="0"/>
              <a:pPr/>
              <a:t>35</a:t>
            </a:fld>
            <a:endParaRPr lang="es-ES"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Elsa Punset entrevista Robert Dilt sobre creatividad.mp4">
            <a:hlinkClick r:id="" action="ppaction://media"/>
          </p:cNvPr>
          <p:cNvPicPr>
            <a:picLocks noRot="1" noChangeAspect="1"/>
          </p:cNvPicPr>
          <p:nvPr>
            <a:videoFile r:link="rId1"/>
          </p:nvPr>
        </p:nvPicPr>
        <p:blipFill>
          <a:blip r:embed="rId3" cstate="print"/>
          <a:srcRect/>
          <a:stretch>
            <a:fillRect/>
          </a:stretch>
        </p:blipFill>
        <p:spPr bwMode="auto">
          <a:xfrm>
            <a:off x="1258888" y="908050"/>
            <a:ext cx="6721475" cy="5041900"/>
          </a:xfrm>
          <a:prstGeom prst="rect">
            <a:avLst/>
          </a:prstGeom>
          <a:noFill/>
          <a:ln w="9525">
            <a:noFill/>
            <a:miter lim="800000"/>
            <a:headEnd/>
            <a:tailEnd/>
          </a:ln>
        </p:spPr>
      </p:pic>
      <p:sp>
        <p:nvSpPr>
          <p:cNvPr id="37891" name="2 Rectángulo"/>
          <p:cNvSpPr>
            <a:spLocks noChangeArrowheads="1"/>
          </p:cNvSpPr>
          <p:nvPr/>
        </p:nvSpPr>
        <p:spPr bwMode="auto">
          <a:xfrm>
            <a:off x="971550" y="333375"/>
            <a:ext cx="6318250" cy="338138"/>
          </a:xfrm>
          <a:prstGeom prst="rect">
            <a:avLst/>
          </a:prstGeom>
          <a:noFill/>
          <a:ln w="9525">
            <a:noFill/>
            <a:miter lim="800000"/>
            <a:headEnd/>
            <a:tailEnd/>
          </a:ln>
        </p:spPr>
        <p:txBody>
          <a:bodyPr>
            <a:spAutoFit/>
          </a:bodyPr>
          <a:lstStyle/>
          <a:p>
            <a:r>
              <a:rPr lang="es-ES" altLang="es-ES" sz="1600" i="1"/>
              <a:t>Elsa Punset, entrevista a Robert Dilt sobre creatividad.</a:t>
            </a:r>
          </a:p>
        </p:txBody>
      </p:sp>
      <p:sp>
        <p:nvSpPr>
          <p:cNvPr id="37892" name="4 Rectángulo"/>
          <p:cNvSpPr>
            <a:spLocks noChangeArrowheads="1"/>
          </p:cNvSpPr>
          <p:nvPr/>
        </p:nvSpPr>
        <p:spPr bwMode="auto">
          <a:xfrm>
            <a:off x="1692275" y="6032500"/>
            <a:ext cx="5957888" cy="246063"/>
          </a:xfrm>
          <a:prstGeom prst="rect">
            <a:avLst/>
          </a:prstGeom>
          <a:noFill/>
          <a:ln w="9525">
            <a:noFill/>
            <a:miter lim="800000"/>
            <a:headEnd/>
            <a:tailEnd/>
          </a:ln>
        </p:spPr>
        <p:txBody>
          <a:bodyPr>
            <a:spAutoFit/>
          </a:bodyPr>
          <a:lstStyle/>
          <a:p>
            <a:r>
              <a:rPr lang="es-ES" altLang="es-ES" sz="1000" u="sng">
                <a:latin typeface="Calibri" pitchFamily="34" charset="0"/>
                <a:hlinkClick r:id="rId4"/>
              </a:rPr>
              <a:t>http://www.youtube.com/watch?v=CHMnWU37WuA</a:t>
            </a:r>
            <a:r>
              <a:rPr lang="es-ES" altLang="es-ES" sz="1000" u="sng">
                <a:latin typeface="Calibri" pitchFamily="34" charset="0"/>
              </a:rPr>
              <a:t> </a:t>
            </a:r>
            <a:endParaRPr lang="es-ES" sz="1000">
              <a:latin typeface="Calibri" pitchFamily="34" charset="0"/>
            </a:endParaRPr>
          </a:p>
        </p:txBody>
      </p:sp>
      <p:sp>
        <p:nvSpPr>
          <p:cNvPr id="37893" name="5 CuadroTexto"/>
          <p:cNvSpPr txBox="1">
            <a:spLocks noChangeArrowheads="1"/>
          </p:cNvSpPr>
          <p:nvPr/>
        </p:nvSpPr>
        <p:spPr bwMode="auto">
          <a:xfrm>
            <a:off x="1116013" y="6021388"/>
            <a:ext cx="1295400" cy="246062"/>
          </a:xfrm>
          <a:prstGeom prst="rect">
            <a:avLst/>
          </a:prstGeom>
          <a:noFill/>
          <a:ln w="9525">
            <a:noFill/>
            <a:miter lim="800000"/>
            <a:headEnd/>
            <a:tailEnd/>
          </a:ln>
        </p:spPr>
        <p:txBody>
          <a:bodyPr>
            <a:spAutoFit/>
          </a:bodyPr>
          <a:lstStyle/>
          <a:p>
            <a:r>
              <a:rPr lang="es-ES" sz="1000"/>
              <a:t>Enlace:  </a:t>
            </a:r>
          </a:p>
        </p:txBody>
      </p:sp>
      <p:sp>
        <p:nvSpPr>
          <p:cNvPr id="37894" name="6 Marcador de número de diapositiva"/>
          <p:cNvSpPr>
            <a:spLocks noGrp="1"/>
          </p:cNvSpPr>
          <p:nvPr>
            <p:ph type="sldNum" sz="quarter" idx="12"/>
          </p:nvPr>
        </p:nvSpPr>
        <p:spPr>
          <a:noFill/>
          <a:ln>
            <a:miter lim="800000"/>
            <a:headEnd/>
            <a:tailEnd/>
          </a:ln>
        </p:spPr>
        <p:txBody>
          <a:bodyPr/>
          <a:lstStyle/>
          <a:p>
            <a:fld id="{FEE3E4A1-40DC-4851-8E3E-6C75ED2A341D}" type="slidenum">
              <a:rPr lang="es-ES" smtClean="0"/>
              <a:pPr/>
              <a:t>36</a:t>
            </a:fld>
            <a:endParaRPr lang="es-ES" smtClean="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p:cTn id="7" fill="hold" display="0">
                  <p:stCondLst>
                    <p:cond delay="indefinite"/>
                  </p:stCondLst>
                  <p:endCondLst>
                    <p:cond evt="onNext" delay="0">
                      <p:tgtEl>
                        <p:sldTgt/>
                      </p:tgtEl>
                    </p:cond>
                    <p:cond evt="onPrev" delay="0">
                      <p:tgtEl>
                        <p:sldTgt/>
                      </p:tgtEl>
                    </p:cond>
                  </p:endCondLst>
                </p:cTn>
                <p:tgtEl>
                  <p:spTgt spid="2"/>
                </p:tgtEl>
              </p:cMediaNode>
            </p:vide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2 Rectángulo"/>
          <p:cNvSpPr>
            <a:spLocks noChangeArrowheads="1"/>
          </p:cNvSpPr>
          <p:nvPr/>
        </p:nvSpPr>
        <p:spPr bwMode="auto">
          <a:xfrm>
            <a:off x="611188" y="333375"/>
            <a:ext cx="7416800" cy="830263"/>
          </a:xfrm>
          <a:prstGeom prst="rect">
            <a:avLst/>
          </a:prstGeom>
          <a:noFill/>
          <a:ln w="9525">
            <a:noFill/>
            <a:miter lim="800000"/>
            <a:headEnd/>
            <a:tailEnd/>
          </a:ln>
        </p:spPr>
        <p:txBody>
          <a:bodyPr>
            <a:spAutoFit/>
          </a:bodyPr>
          <a:lstStyle/>
          <a:p>
            <a:pPr algn="ctr"/>
            <a:r>
              <a:rPr lang="es-ES" altLang="es-ES" sz="1600" i="1"/>
              <a:t>El Mundo en Tus Manos.</a:t>
            </a:r>
          </a:p>
          <a:p>
            <a:pPr algn="ctr"/>
            <a:r>
              <a:rPr lang="es-ES" altLang="es-ES" sz="1600"/>
              <a:t>Estrategias para despertar la creatividad de  Elsa Punset </a:t>
            </a:r>
          </a:p>
          <a:p>
            <a:pPr algn="ctr"/>
            <a:r>
              <a:rPr lang="es-ES" altLang="es-ES" sz="1600"/>
              <a:t>.</a:t>
            </a:r>
          </a:p>
        </p:txBody>
      </p:sp>
      <p:pic>
        <p:nvPicPr>
          <p:cNvPr id="3" name="Estrategias para despertar la creatividad - ELSA PUNSET - El Mundo En Tus Manos.mp4">
            <a:hlinkClick r:id="" action="ppaction://media"/>
          </p:cNvPr>
          <p:cNvPicPr>
            <a:picLocks noRot="1" noChangeAspect="1"/>
          </p:cNvPicPr>
          <p:nvPr>
            <a:videoFile r:link="rId1"/>
          </p:nvPr>
        </p:nvPicPr>
        <p:blipFill>
          <a:blip r:embed="rId3" cstate="print"/>
          <a:srcRect/>
          <a:stretch>
            <a:fillRect/>
          </a:stretch>
        </p:blipFill>
        <p:spPr bwMode="auto">
          <a:xfrm>
            <a:off x="1409700" y="1125538"/>
            <a:ext cx="6588125" cy="4940300"/>
          </a:xfrm>
          <a:prstGeom prst="rect">
            <a:avLst/>
          </a:prstGeom>
          <a:noFill/>
          <a:ln w="9525">
            <a:noFill/>
            <a:miter lim="800000"/>
            <a:headEnd/>
            <a:tailEnd/>
          </a:ln>
        </p:spPr>
      </p:pic>
      <p:sp>
        <p:nvSpPr>
          <p:cNvPr id="4" name="3 CuadroTexto"/>
          <p:cNvSpPr txBox="1"/>
          <p:nvPr/>
        </p:nvSpPr>
        <p:spPr>
          <a:xfrm>
            <a:off x="1331913" y="6119813"/>
            <a:ext cx="6696075" cy="615950"/>
          </a:xfrm>
          <a:prstGeom prst="rect">
            <a:avLst/>
          </a:prstGeom>
          <a:noFill/>
        </p:spPr>
        <p:txBody>
          <a:bodyPr>
            <a:spAutoFit/>
          </a:bodyPr>
          <a:lstStyle/>
          <a:p>
            <a:pPr>
              <a:defRPr/>
            </a:pPr>
            <a:r>
              <a:rPr lang="es-ES" sz="1000" dirty="0">
                <a:latin typeface="+mn-lt"/>
              </a:rPr>
              <a:t>Enlace: </a:t>
            </a:r>
            <a:r>
              <a:rPr lang="es-ES" sz="1000" dirty="0">
                <a:latin typeface="+mn-lt"/>
                <a:hlinkClick r:id="rId4"/>
              </a:rPr>
              <a:t>http://www.rtve.es/alacarta/videos/para-todos-la-2/para-todos-2-mundo-tus-manos-estrategias-para-despertar-creatividad/3152008/</a:t>
            </a:r>
            <a:endParaRPr lang="es-ES" sz="1000" dirty="0">
              <a:latin typeface="+mn-lt"/>
            </a:endParaRPr>
          </a:p>
          <a:p>
            <a:pPr>
              <a:defRPr/>
            </a:pPr>
            <a:endParaRPr lang="es-ES" sz="1400" dirty="0">
              <a:latin typeface="Calibri" pitchFamily="34" charset="0"/>
            </a:endParaRPr>
          </a:p>
        </p:txBody>
      </p:sp>
      <p:sp>
        <p:nvSpPr>
          <p:cNvPr id="38917" name="5 Marcador de número de diapositiva"/>
          <p:cNvSpPr>
            <a:spLocks noGrp="1"/>
          </p:cNvSpPr>
          <p:nvPr>
            <p:ph type="sldNum" sz="quarter" idx="12"/>
          </p:nvPr>
        </p:nvSpPr>
        <p:spPr>
          <a:noFill/>
          <a:ln>
            <a:miter lim="800000"/>
            <a:headEnd/>
            <a:tailEnd/>
          </a:ln>
        </p:spPr>
        <p:txBody>
          <a:bodyPr/>
          <a:lstStyle/>
          <a:p>
            <a:fld id="{F138E9E5-4C31-4AEC-85D4-4B461F2D37E1}" type="slidenum">
              <a:rPr lang="es-ES" smtClean="0"/>
              <a:pPr/>
              <a:t>37</a:t>
            </a:fld>
            <a:endParaRPr lang="es-ES" smtClean="0"/>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6"/>
          <p:cNvSpPr>
            <a:spLocks noChangeArrowheads="1"/>
          </p:cNvSpPr>
          <p:nvPr/>
        </p:nvSpPr>
        <p:spPr bwMode="auto">
          <a:xfrm>
            <a:off x="250825" y="1433513"/>
            <a:ext cx="8778875" cy="830262"/>
          </a:xfrm>
          <a:prstGeom prst="rect">
            <a:avLst/>
          </a:prstGeom>
          <a:noFill/>
          <a:ln w="9525">
            <a:noFill/>
            <a:miter lim="800000"/>
            <a:headEnd/>
            <a:tailEnd/>
          </a:ln>
        </p:spPr>
        <p:txBody>
          <a:bodyPr anchor="ctr">
            <a:spAutoFit/>
          </a:bodyPr>
          <a:lstStyle/>
          <a:p>
            <a:pPr algn="ctr"/>
            <a:r>
              <a:rPr lang="es-ES" altLang="es-ES" sz="2400"/>
              <a:t>La escuela centra sus esfuerzos  sobre los </a:t>
            </a:r>
            <a:r>
              <a:rPr lang="es-ES" altLang="es-ES" sz="2400" b="1" u="sng"/>
              <a:t>aspectos convergentes del pensamiento. </a:t>
            </a:r>
          </a:p>
        </p:txBody>
      </p:sp>
      <p:sp>
        <p:nvSpPr>
          <p:cNvPr id="5" name="4 Rectángulo"/>
          <p:cNvSpPr/>
          <p:nvPr/>
        </p:nvSpPr>
        <p:spPr>
          <a:xfrm>
            <a:off x="0" y="0"/>
            <a:ext cx="9144000" cy="981075"/>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2400" b="1" dirty="0">
                <a:solidFill>
                  <a:srgbClr val="FFCC66"/>
                </a:solidFill>
              </a:rPr>
              <a:t>                     </a:t>
            </a:r>
            <a:r>
              <a:rPr lang="es-ES" sz="2400" b="1" dirty="0">
                <a:solidFill>
                  <a:schemeClr val="tx1"/>
                </a:solidFill>
              </a:rPr>
              <a:t>LA CREATIVIDAD EN LA ESCUELA</a:t>
            </a:r>
            <a:r>
              <a:rPr lang="es-ES" sz="2400" dirty="0">
                <a:solidFill>
                  <a:schemeClr val="tx1"/>
                </a:solidFill>
              </a:rPr>
              <a:t> </a:t>
            </a:r>
          </a:p>
        </p:txBody>
      </p:sp>
      <p:sp>
        <p:nvSpPr>
          <p:cNvPr id="39940" name="1 Marcador de número de diapositiva"/>
          <p:cNvSpPr>
            <a:spLocks noGrp="1"/>
          </p:cNvSpPr>
          <p:nvPr>
            <p:ph type="sldNum" sz="quarter" idx="12"/>
          </p:nvPr>
        </p:nvSpPr>
        <p:spPr>
          <a:noFill/>
          <a:ln>
            <a:miter lim="800000"/>
            <a:headEnd/>
            <a:tailEnd/>
          </a:ln>
        </p:spPr>
        <p:txBody>
          <a:bodyPr/>
          <a:lstStyle/>
          <a:p>
            <a:fld id="{F346A427-AF5C-428A-AB76-C7446B240A8C}" type="slidenum">
              <a:rPr lang="es-ES" smtClean="0"/>
              <a:pPr/>
              <a:t>38</a:t>
            </a:fld>
            <a:endParaRPr lang="es-ES" smtClean="0"/>
          </a:p>
        </p:txBody>
      </p:sp>
      <p:pic>
        <p:nvPicPr>
          <p:cNvPr id="39941" name="Picture 6" descr="Resultado de imagen de matemáticas en la escuela"/>
          <p:cNvPicPr>
            <a:picLocks noChangeAspect="1" noChangeArrowheads="1"/>
          </p:cNvPicPr>
          <p:nvPr/>
        </p:nvPicPr>
        <p:blipFill>
          <a:blip r:embed="rId2" cstate="print"/>
          <a:srcRect/>
          <a:stretch>
            <a:fillRect/>
          </a:stretch>
        </p:blipFill>
        <p:spPr bwMode="auto">
          <a:xfrm>
            <a:off x="2627313" y="2852738"/>
            <a:ext cx="3889375" cy="29130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ChangeArrowheads="1"/>
          </p:cNvSpPr>
          <p:nvPr/>
        </p:nvSpPr>
        <p:spPr bwMode="auto">
          <a:xfrm>
            <a:off x="684213" y="1700213"/>
            <a:ext cx="8137525" cy="4402137"/>
          </a:xfrm>
          <a:prstGeom prst="rect">
            <a:avLst/>
          </a:prstGeom>
          <a:noFill/>
          <a:ln w="9525">
            <a:noFill/>
            <a:miter lim="800000"/>
            <a:headEnd/>
            <a:tailEnd/>
          </a:ln>
        </p:spPr>
        <p:txBody>
          <a:bodyPr anchor="ctr">
            <a:spAutoFit/>
          </a:bodyPr>
          <a:lstStyle/>
          <a:p>
            <a:endParaRPr lang="es-ES" altLang="es-ES" sz="2000"/>
          </a:p>
          <a:p>
            <a:pPr>
              <a:buFontTx/>
              <a:buChar char="-"/>
            </a:pPr>
            <a:r>
              <a:rPr lang="es-ES" altLang="es-ES" sz="2000"/>
              <a:t>El </a:t>
            </a:r>
            <a:r>
              <a:rPr lang="es-ES" altLang="es-ES" sz="2000" b="1" u="sng"/>
              <a:t>momento y espacio</a:t>
            </a:r>
            <a:r>
              <a:rPr lang="es-ES" altLang="es-ES" sz="2000" b="1"/>
              <a:t> de desarrollo. </a:t>
            </a:r>
          </a:p>
          <a:p>
            <a:pPr>
              <a:buFontTx/>
              <a:buChar char="-"/>
            </a:pPr>
            <a:endParaRPr lang="es-ES" altLang="es-ES" sz="2000"/>
          </a:p>
          <a:p>
            <a:pPr>
              <a:buFontTx/>
              <a:buChar char="-"/>
            </a:pPr>
            <a:r>
              <a:rPr lang="es-ES" altLang="es-ES" sz="2000" b="1" u="sng"/>
              <a:t>El tipo de actividades:</a:t>
            </a:r>
            <a:r>
              <a:rPr lang="es-ES" altLang="es-ES" sz="2000"/>
              <a:t>de estimulación creativa, inventivas (creación), sensoperceptivas, analíticas (análisis y comprensión) y de transformación (de realidades, objetos y formas). Ejemplos:</a:t>
            </a:r>
          </a:p>
          <a:p>
            <a:endParaRPr lang="es-ES" altLang="es-ES" sz="2000"/>
          </a:p>
          <a:p>
            <a:pPr>
              <a:buFontTx/>
              <a:buChar char="-"/>
            </a:pPr>
            <a:r>
              <a:rPr lang="es-ES" altLang="es-ES" sz="2000" b="1"/>
              <a:t> Actividades </a:t>
            </a:r>
            <a:r>
              <a:rPr lang="es-ES" altLang="es-ES" sz="2000" b="1" u="sng"/>
              <a:t>relacionadas con sus experiencias cotidianas</a:t>
            </a:r>
            <a:r>
              <a:rPr lang="es-ES" altLang="es-ES" sz="2000"/>
              <a:t>.</a:t>
            </a:r>
          </a:p>
          <a:p>
            <a:endParaRPr lang="es-ES" altLang="es-ES" sz="2000"/>
          </a:p>
          <a:p>
            <a:pPr>
              <a:buFontTx/>
              <a:buChar char="-"/>
            </a:pPr>
            <a:r>
              <a:rPr lang="es-ES" altLang="es-ES" sz="2000" b="1" u="sng"/>
              <a:t>Materiales y Técnicas </a:t>
            </a:r>
            <a:r>
              <a:rPr lang="es-ES" altLang="es-ES" sz="2000"/>
              <a:t>que incentiven su actividad plástica, por su atractivo, su novedad .</a:t>
            </a:r>
          </a:p>
          <a:p>
            <a:endParaRPr lang="es-ES" altLang="es-ES" sz="2000"/>
          </a:p>
          <a:p>
            <a:pPr>
              <a:buFontTx/>
              <a:buChar char="-"/>
            </a:pPr>
            <a:r>
              <a:rPr lang="es-ES" altLang="es-ES" sz="2000"/>
              <a:t> </a:t>
            </a:r>
            <a:r>
              <a:rPr lang="es-ES" altLang="es-ES" sz="2000" b="1" u="sng"/>
              <a:t>La estimulación oral </a:t>
            </a:r>
            <a:r>
              <a:rPr lang="es-ES" altLang="es-ES" sz="2000" b="1"/>
              <a:t>c</a:t>
            </a:r>
            <a:r>
              <a:rPr lang="es-ES" altLang="es-ES" sz="2000"/>
              <a:t>on preguntas y comentarios que hagan referencia a los ordenes: emocional, estético, sensitivo…</a:t>
            </a:r>
          </a:p>
        </p:txBody>
      </p:sp>
      <p:sp>
        <p:nvSpPr>
          <p:cNvPr id="3" name="2 Rectángulo"/>
          <p:cNvSpPr/>
          <p:nvPr/>
        </p:nvSpPr>
        <p:spPr>
          <a:xfrm>
            <a:off x="0" y="0"/>
            <a:ext cx="9144000" cy="1071563"/>
          </a:xfrm>
          <a:prstGeom prst="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2400" b="1" dirty="0">
                <a:solidFill>
                  <a:srgbClr val="FFCC66"/>
                </a:solidFill>
              </a:rPr>
              <a:t>           </a:t>
            </a:r>
          </a:p>
          <a:p>
            <a:pPr>
              <a:defRPr/>
            </a:pPr>
            <a:r>
              <a:rPr lang="es-ES" sz="2400" b="1" dirty="0">
                <a:solidFill>
                  <a:srgbClr val="FFCC66"/>
                </a:solidFill>
              </a:rPr>
              <a:t>	</a:t>
            </a:r>
          </a:p>
          <a:p>
            <a:pPr>
              <a:defRPr/>
            </a:pPr>
            <a:r>
              <a:rPr lang="es-ES" sz="2400" b="1" dirty="0">
                <a:solidFill>
                  <a:srgbClr val="FFCC66"/>
                </a:solidFill>
              </a:rPr>
              <a:t>     </a:t>
            </a:r>
            <a:r>
              <a:rPr lang="es-ES" sz="2000" b="1" dirty="0">
                <a:solidFill>
                  <a:schemeClr val="tx1"/>
                </a:solidFill>
              </a:rPr>
              <a:t>PARA </a:t>
            </a:r>
            <a:r>
              <a:rPr lang="es-ES" sz="2000" b="1" u="sng" dirty="0">
                <a:solidFill>
                  <a:srgbClr val="FF0000"/>
                </a:solidFill>
              </a:rPr>
              <a:t>PLANIFICAR ACTIVIDADES </a:t>
            </a:r>
            <a:r>
              <a:rPr lang="es-ES" sz="2000" b="1" dirty="0">
                <a:solidFill>
                  <a:schemeClr val="tx1"/>
                </a:solidFill>
              </a:rPr>
              <a:t>SE HA DE TENER EN CUENTA:</a:t>
            </a:r>
          </a:p>
          <a:p>
            <a:pPr>
              <a:defRPr/>
            </a:pPr>
            <a:endParaRPr lang="es-ES" sz="2400" b="1" dirty="0"/>
          </a:p>
          <a:p>
            <a:pPr>
              <a:defRPr/>
            </a:pPr>
            <a:endParaRPr lang="es-ES" sz="2400" b="1" dirty="0">
              <a:solidFill>
                <a:schemeClr val="tx1"/>
              </a:solidFill>
            </a:endParaRPr>
          </a:p>
        </p:txBody>
      </p:sp>
      <p:sp>
        <p:nvSpPr>
          <p:cNvPr id="40964" name="4 Marcador de número de diapositiva"/>
          <p:cNvSpPr>
            <a:spLocks noGrp="1"/>
          </p:cNvSpPr>
          <p:nvPr>
            <p:ph type="sldNum" sz="quarter" idx="12"/>
          </p:nvPr>
        </p:nvSpPr>
        <p:spPr>
          <a:noFill/>
          <a:ln>
            <a:miter lim="800000"/>
            <a:headEnd/>
            <a:tailEnd/>
          </a:ln>
        </p:spPr>
        <p:txBody>
          <a:bodyPr/>
          <a:lstStyle/>
          <a:p>
            <a:fld id="{5E6CE867-DC29-4F91-BAEE-A6E1484A38C5}" type="slidenum">
              <a:rPr lang="es-ES" smtClean="0"/>
              <a:pPr/>
              <a:t>39</a:t>
            </a:fld>
            <a:endParaRPr lang="es-ES" smtClean="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18 Rectángulo"/>
          <p:cNvSpPr/>
          <p:nvPr/>
        </p:nvSpPr>
        <p:spPr>
          <a:xfrm>
            <a:off x="0" y="0"/>
            <a:ext cx="9144000" cy="1071563"/>
          </a:xfrm>
          <a:prstGeom prst="rect">
            <a:avLst/>
          </a:prstGeom>
          <a:solidFill>
            <a:srgbClr val="FFC00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2400" b="1" dirty="0">
                <a:solidFill>
                  <a:srgbClr val="FFCC66"/>
                </a:solidFill>
              </a:rPr>
              <a:t>           </a:t>
            </a:r>
          </a:p>
          <a:p>
            <a:pPr>
              <a:defRPr/>
            </a:pPr>
            <a:r>
              <a:rPr lang="es-ES" sz="2400" b="1" dirty="0">
                <a:solidFill>
                  <a:srgbClr val="FFCC66"/>
                </a:solidFill>
              </a:rPr>
              <a:t>	</a:t>
            </a:r>
          </a:p>
          <a:p>
            <a:pPr>
              <a:defRPr/>
            </a:pPr>
            <a:r>
              <a:rPr lang="es-ES" sz="2400" b="1" dirty="0">
                <a:solidFill>
                  <a:srgbClr val="FFCC66"/>
                </a:solidFill>
              </a:rPr>
              <a:t>     </a:t>
            </a:r>
            <a:endParaRPr lang="es-ES" sz="2400" b="1" dirty="0"/>
          </a:p>
          <a:p>
            <a:pPr>
              <a:defRPr/>
            </a:pPr>
            <a:endParaRPr lang="es-ES" sz="2400" b="1" dirty="0">
              <a:solidFill>
                <a:schemeClr val="tx1"/>
              </a:solidFill>
            </a:endParaRPr>
          </a:p>
        </p:txBody>
      </p:sp>
      <p:sp>
        <p:nvSpPr>
          <p:cNvPr id="4" name="3 CuadroTexto"/>
          <p:cNvSpPr txBox="1"/>
          <p:nvPr/>
        </p:nvSpPr>
        <p:spPr>
          <a:xfrm>
            <a:off x="1350665" y="404664"/>
            <a:ext cx="6500858" cy="461665"/>
          </a:xfrm>
          <a:prstGeom prst="rect">
            <a:avLst/>
          </a:prstGeom>
          <a:noFill/>
          <a:ln>
            <a:noFill/>
          </a:ln>
          <a:effectLst/>
          <a:scene3d>
            <a:camera prst="orthographicFront">
              <a:rot lat="0" lon="0" rev="0"/>
            </a:camera>
            <a:lightRig rig="contrasting" dir="t">
              <a:rot lat="0" lon="0" rev="7800000"/>
            </a:lightRig>
          </a:scene3d>
          <a:sp3d>
            <a:bevelT w="139700" h="139700"/>
          </a:sp3d>
        </p:spPr>
        <p:txBody>
          <a:bodyPr>
            <a:spAutoFit/>
          </a:bodyPr>
          <a:lstStyle/>
          <a:p>
            <a:pPr algn="ctr">
              <a:defRPr/>
            </a:pPr>
            <a:r>
              <a:rPr lang="es-ES" sz="2400" b="1" dirty="0">
                <a:solidFill>
                  <a:prstClr val="black"/>
                </a:solidFill>
              </a:rPr>
              <a:t>Educación Primaria</a:t>
            </a:r>
          </a:p>
        </p:txBody>
      </p:sp>
      <p:sp>
        <p:nvSpPr>
          <p:cNvPr id="8" name="7 CuadroTexto"/>
          <p:cNvSpPr txBox="1"/>
          <p:nvPr/>
        </p:nvSpPr>
        <p:spPr>
          <a:xfrm>
            <a:off x="296888" y="2492896"/>
            <a:ext cx="2585556" cy="707886"/>
          </a:xfrm>
          <a:prstGeom prst="rect">
            <a:avLst/>
          </a:prstGeom>
          <a:noFill/>
          <a:ln w="76200">
            <a:solidFill>
              <a:srgbClr val="FFC000"/>
            </a:solidFill>
          </a:ln>
          <a:effectLst/>
          <a:scene3d>
            <a:camera prst="orthographicFront">
              <a:rot lat="0" lon="0" rev="0"/>
            </a:camera>
            <a:lightRig rig="contrasting" dir="t">
              <a:rot lat="0" lon="0" rev="7800000"/>
            </a:lightRig>
          </a:scene3d>
          <a:sp3d>
            <a:bevelT w="139700" h="139700"/>
          </a:sp3d>
        </p:spPr>
        <p:txBody>
          <a:bodyPr>
            <a:spAutoFit/>
          </a:bodyPr>
          <a:lstStyle/>
          <a:p>
            <a:pPr algn="ctr">
              <a:defRPr/>
            </a:pPr>
            <a:r>
              <a:rPr lang="es-ES" sz="2000" dirty="0">
                <a:solidFill>
                  <a:prstClr val="black"/>
                </a:solidFill>
              </a:rPr>
              <a:t>Primer ciclo </a:t>
            </a:r>
          </a:p>
          <a:p>
            <a:pPr algn="ctr">
              <a:defRPr/>
            </a:pPr>
            <a:r>
              <a:rPr lang="es-ES" sz="2000" dirty="0">
                <a:solidFill>
                  <a:prstClr val="black"/>
                </a:solidFill>
              </a:rPr>
              <a:t>(6-8 años)</a:t>
            </a:r>
          </a:p>
        </p:txBody>
      </p:sp>
      <p:sp>
        <p:nvSpPr>
          <p:cNvPr id="6" name="5 CuadroTexto"/>
          <p:cNvSpPr txBox="1"/>
          <p:nvPr/>
        </p:nvSpPr>
        <p:spPr>
          <a:xfrm>
            <a:off x="2195736" y="1484784"/>
            <a:ext cx="4608512" cy="400110"/>
          </a:xfrm>
          <a:prstGeom prst="rect">
            <a:avLst/>
          </a:prstGeom>
          <a:solidFill>
            <a:srgbClr val="FFFFCC"/>
          </a:solidFill>
          <a:ln w="12700">
            <a:solidFill>
              <a:srgbClr val="FFC000"/>
            </a:solidFill>
          </a:ln>
          <a:effectLst/>
          <a:scene3d>
            <a:camera prst="orthographicFront">
              <a:rot lat="0" lon="0" rev="0"/>
            </a:camera>
            <a:lightRig rig="contrasting" dir="t">
              <a:rot lat="0" lon="0" rev="7800000"/>
            </a:lightRig>
          </a:scene3d>
          <a:sp3d>
            <a:bevelT w="139700" h="139700"/>
          </a:sp3d>
        </p:spPr>
        <p:txBody>
          <a:bodyPr>
            <a:spAutoFit/>
          </a:bodyPr>
          <a:lstStyle/>
          <a:p>
            <a:pPr algn="ctr">
              <a:defRPr/>
            </a:pPr>
            <a:r>
              <a:rPr lang="es-ES" sz="2000" dirty="0">
                <a:solidFill>
                  <a:prstClr val="black"/>
                </a:solidFill>
              </a:rPr>
              <a:t>Hay que destacar tres ciclos</a:t>
            </a:r>
          </a:p>
        </p:txBody>
      </p:sp>
      <p:cxnSp>
        <p:nvCxnSpPr>
          <p:cNvPr id="10" name="9 Conector recto de flecha"/>
          <p:cNvCxnSpPr/>
          <p:nvPr/>
        </p:nvCxnSpPr>
        <p:spPr>
          <a:xfrm>
            <a:off x="4600575" y="981075"/>
            <a:ext cx="0" cy="360363"/>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sp>
        <p:nvSpPr>
          <p:cNvPr id="11" name="10 CuadroTexto"/>
          <p:cNvSpPr txBox="1"/>
          <p:nvPr/>
        </p:nvSpPr>
        <p:spPr>
          <a:xfrm>
            <a:off x="3203848" y="2462391"/>
            <a:ext cx="2601952" cy="707886"/>
          </a:xfrm>
          <a:prstGeom prst="rect">
            <a:avLst/>
          </a:prstGeom>
          <a:noFill/>
          <a:ln w="76200">
            <a:solidFill>
              <a:srgbClr val="FFC000"/>
            </a:solidFill>
          </a:ln>
          <a:effectLst/>
          <a:scene3d>
            <a:camera prst="orthographicFront">
              <a:rot lat="0" lon="0" rev="0"/>
            </a:camera>
            <a:lightRig rig="contrasting" dir="t">
              <a:rot lat="0" lon="0" rev="7800000"/>
            </a:lightRig>
          </a:scene3d>
          <a:sp3d>
            <a:bevelT w="139700" h="139700"/>
          </a:sp3d>
        </p:spPr>
        <p:txBody>
          <a:bodyPr>
            <a:spAutoFit/>
          </a:bodyPr>
          <a:lstStyle/>
          <a:p>
            <a:pPr algn="ctr">
              <a:defRPr/>
            </a:pPr>
            <a:r>
              <a:rPr lang="es-ES" sz="2000" dirty="0">
                <a:solidFill>
                  <a:prstClr val="black"/>
                </a:solidFill>
              </a:rPr>
              <a:t>Segundo ciclo </a:t>
            </a:r>
          </a:p>
          <a:p>
            <a:pPr algn="ctr">
              <a:defRPr/>
            </a:pPr>
            <a:r>
              <a:rPr lang="es-ES" sz="2000" dirty="0">
                <a:solidFill>
                  <a:prstClr val="black"/>
                </a:solidFill>
              </a:rPr>
              <a:t>(8-10 años)</a:t>
            </a:r>
          </a:p>
        </p:txBody>
      </p:sp>
      <p:sp>
        <p:nvSpPr>
          <p:cNvPr id="13" name="12 CuadroTexto"/>
          <p:cNvSpPr txBox="1"/>
          <p:nvPr/>
        </p:nvSpPr>
        <p:spPr>
          <a:xfrm>
            <a:off x="2177058" y="4101455"/>
            <a:ext cx="4752528" cy="400110"/>
          </a:xfrm>
          <a:prstGeom prst="rect">
            <a:avLst/>
          </a:prstGeom>
          <a:noFill/>
          <a:ln>
            <a:solidFill>
              <a:srgbClr val="FFC000"/>
            </a:solidFill>
          </a:ln>
          <a:effectLst/>
          <a:scene3d>
            <a:camera prst="orthographicFront">
              <a:rot lat="0" lon="0" rev="0"/>
            </a:camera>
            <a:lightRig rig="contrasting" dir="t">
              <a:rot lat="0" lon="0" rev="7800000"/>
            </a:lightRig>
          </a:scene3d>
          <a:sp3d>
            <a:bevelT w="139700" h="139700"/>
          </a:sp3d>
        </p:spPr>
        <p:txBody>
          <a:bodyPr>
            <a:spAutoFit/>
          </a:bodyPr>
          <a:lstStyle/>
          <a:p>
            <a:pPr algn="ctr">
              <a:defRPr/>
            </a:pPr>
            <a:r>
              <a:rPr lang="es-ES" sz="2000" dirty="0"/>
              <a:t>   Bloque 1. Educación audiovisual</a:t>
            </a:r>
            <a:endParaRPr lang="es-ES" sz="2000" dirty="0">
              <a:solidFill>
                <a:prstClr val="black"/>
              </a:solidFill>
            </a:endParaRPr>
          </a:p>
        </p:txBody>
      </p:sp>
      <p:sp>
        <p:nvSpPr>
          <p:cNvPr id="14" name="13 CuadroTexto"/>
          <p:cNvSpPr txBox="1"/>
          <p:nvPr/>
        </p:nvSpPr>
        <p:spPr>
          <a:xfrm>
            <a:off x="2174379" y="4797152"/>
            <a:ext cx="4746054" cy="400110"/>
          </a:xfrm>
          <a:prstGeom prst="rect">
            <a:avLst/>
          </a:prstGeom>
          <a:noFill/>
          <a:ln>
            <a:solidFill>
              <a:srgbClr val="FFC000"/>
            </a:solidFill>
          </a:ln>
          <a:effectLst/>
          <a:scene3d>
            <a:camera prst="orthographicFront">
              <a:rot lat="0" lon="0" rev="0"/>
            </a:camera>
            <a:lightRig rig="contrasting" dir="t">
              <a:rot lat="0" lon="0" rev="7800000"/>
            </a:lightRig>
          </a:scene3d>
          <a:sp3d>
            <a:bevelT w="139700" h="139700"/>
          </a:sp3d>
        </p:spPr>
        <p:txBody>
          <a:bodyPr>
            <a:spAutoFit/>
          </a:bodyPr>
          <a:lstStyle/>
          <a:p>
            <a:pPr algn="ctr">
              <a:defRPr/>
            </a:pPr>
            <a:r>
              <a:rPr lang="es-ES" sz="2000" dirty="0"/>
              <a:t>Bloque 2. Expresión artística</a:t>
            </a:r>
            <a:endParaRPr lang="es-ES" sz="2000" dirty="0">
              <a:solidFill>
                <a:prstClr val="black"/>
              </a:solidFill>
            </a:endParaRPr>
          </a:p>
        </p:txBody>
      </p:sp>
      <p:sp>
        <p:nvSpPr>
          <p:cNvPr id="16" name="15 CuadroTexto"/>
          <p:cNvSpPr txBox="1"/>
          <p:nvPr/>
        </p:nvSpPr>
        <p:spPr>
          <a:xfrm>
            <a:off x="2195736" y="5477996"/>
            <a:ext cx="4739580" cy="400110"/>
          </a:xfrm>
          <a:prstGeom prst="rect">
            <a:avLst/>
          </a:prstGeom>
          <a:noFill/>
          <a:ln>
            <a:solidFill>
              <a:srgbClr val="FFC000"/>
            </a:solidFill>
          </a:ln>
          <a:effectLst/>
          <a:scene3d>
            <a:camera prst="orthographicFront">
              <a:rot lat="0" lon="0" rev="0"/>
            </a:camera>
            <a:lightRig rig="contrasting" dir="t">
              <a:rot lat="0" lon="0" rev="7800000"/>
            </a:lightRig>
          </a:scene3d>
          <a:sp3d>
            <a:bevelT w="139700" h="139700"/>
          </a:sp3d>
        </p:spPr>
        <p:txBody>
          <a:bodyPr>
            <a:spAutoFit/>
          </a:bodyPr>
          <a:lstStyle/>
          <a:p>
            <a:pPr algn="ctr">
              <a:defRPr/>
            </a:pPr>
            <a:r>
              <a:rPr lang="es-ES" sz="2000" dirty="0"/>
              <a:t>Bloque 3. Dibujo geométrico</a:t>
            </a:r>
            <a:endParaRPr lang="es-ES" sz="2000" dirty="0">
              <a:solidFill>
                <a:prstClr val="black"/>
              </a:solidFill>
            </a:endParaRPr>
          </a:p>
        </p:txBody>
      </p:sp>
      <p:cxnSp>
        <p:nvCxnSpPr>
          <p:cNvPr id="9" name="8 Conector recto de flecha"/>
          <p:cNvCxnSpPr/>
          <p:nvPr/>
        </p:nvCxnSpPr>
        <p:spPr>
          <a:xfrm flipH="1">
            <a:off x="2339975" y="1989138"/>
            <a:ext cx="542925" cy="36036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0" name="19 Conector recto de flecha"/>
          <p:cNvCxnSpPr/>
          <p:nvPr/>
        </p:nvCxnSpPr>
        <p:spPr>
          <a:xfrm>
            <a:off x="4600575" y="1989138"/>
            <a:ext cx="0" cy="36036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5" name="24 Conector recto de flecha"/>
          <p:cNvCxnSpPr/>
          <p:nvPr/>
        </p:nvCxnSpPr>
        <p:spPr>
          <a:xfrm>
            <a:off x="2174875" y="3357563"/>
            <a:ext cx="630238" cy="61753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7" name="26 Conector recto de flecha"/>
          <p:cNvCxnSpPr/>
          <p:nvPr/>
        </p:nvCxnSpPr>
        <p:spPr>
          <a:xfrm>
            <a:off x="4565650" y="3284538"/>
            <a:ext cx="0" cy="504825"/>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42013" name="20 Marcador de número de diapositiva"/>
          <p:cNvSpPr>
            <a:spLocks noGrp="1"/>
          </p:cNvSpPr>
          <p:nvPr>
            <p:ph type="sldNum" sz="quarter" idx="12"/>
          </p:nvPr>
        </p:nvSpPr>
        <p:spPr>
          <a:noFill/>
          <a:ln>
            <a:miter lim="800000"/>
            <a:headEnd/>
            <a:tailEnd/>
          </a:ln>
        </p:spPr>
        <p:txBody>
          <a:bodyPr/>
          <a:lstStyle/>
          <a:p>
            <a:fld id="{F41D7F2C-FC28-423D-8DD4-BE52C6B01251}" type="slidenum">
              <a:rPr lang="es-ES" smtClean="0"/>
              <a:pPr/>
              <a:t>40</a:t>
            </a:fld>
            <a:endParaRPr lang="es-ES"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ChangeArrowheads="1"/>
          </p:cNvSpPr>
          <p:nvPr/>
        </p:nvSpPr>
        <p:spPr bwMode="auto">
          <a:xfrm>
            <a:off x="611188" y="2006600"/>
            <a:ext cx="4889500" cy="3786188"/>
          </a:xfrm>
          <a:prstGeom prst="rect">
            <a:avLst/>
          </a:prstGeom>
          <a:noFill/>
          <a:ln w="9525">
            <a:noFill/>
            <a:miter lim="800000"/>
            <a:headEnd/>
            <a:tailEnd/>
          </a:ln>
        </p:spPr>
        <p:txBody>
          <a:bodyPr anchor="ctr">
            <a:spAutoFit/>
          </a:bodyPr>
          <a:lstStyle/>
          <a:p>
            <a:pPr algn="just"/>
            <a:r>
              <a:rPr lang="es-ES" altLang="es-ES" sz="2000"/>
              <a:t>El desarrollo creativo se estimula más fácilmente </a:t>
            </a:r>
            <a:r>
              <a:rPr lang="es-ES" altLang="es-ES" sz="2000" b="1" u="sng"/>
              <a:t>desde la plástica por sus características expresivas </a:t>
            </a:r>
            <a:r>
              <a:rPr lang="es-ES" altLang="es-ES" sz="2000"/>
              <a:t>y por la ausencia de límites previos en el campo de la expresión plástica infantil. </a:t>
            </a:r>
          </a:p>
          <a:p>
            <a:pPr algn="just"/>
            <a:endParaRPr lang="es-ES" altLang="es-ES" sz="2000"/>
          </a:p>
          <a:p>
            <a:pPr algn="just"/>
            <a:r>
              <a:rPr lang="es-ES" altLang="es-ES" sz="2000" u="sng"/>
              <a:t>El desarrollo de la creatividad en este campo llevará consigo un desarrollo creativo global en todos los ámbitos de actuación del individuo,</a:t>
            </a:r>
            <a:r>
              <a:rPr lang="es-ES" altLang="es-ES" sz="2000"/>
              <a:t> con lo que esto supone para su formación, desarrollo y crecimiento personal.</a:t>
            </a:r>
            <a:endParaRPr lang="es-ES" altLang="es-ES" sz="2000" u="sng"/>
          </a:p>
        </p:txBody>
      </p:sp>
      <p:pic>
        <p:nvPicPr>
          <p:cNvPr id="43011" name="Picture 2" descr="http://2.bp.blogspot.com/_obvngtTTfRs/TBkA_p7UFkI/AAAAAAAAAE8/Sq2FcNdE44I/s1600/creatividad_pintura.jpg"/>
          <p:cNvPicPr>
            <a:picLocks noChangeAspect="1" noChangeArrowheads="1"/>
          </p:cNvPicPr>
          <p:nvPr/>
        </p:nvPicPr>
        <p:blipFill>
          <a:blip r:embed="rId2" cstate="print"/>
          <a:srcRect/>
          <a:stretch>
            <a:fillRect/>
          </a:stretch>
        </p:blipFill>
        <p:spPr bwMode="auto">
          <a:xfrm>
            <a:off x="5940425" y="1989138"/>
            <a:ext cx="2663825" cy="3805237"/>
          </a:xfrm>
          <a:prstGeom prst="rect">
            <a:avLst/>
          </a:prstGeom>
          <a:noFill/>
          <a:ln w="9525">
            <a:noFill/>
            <a:miter lim="800000"/>
            <a:headEnd/>
            <a:tailEnd/>
          </a:ln>
        </p:spPr>
      </p:pic>
      <p:sp>
        <p:nvSpPr>
          <p:cNvPr id="4" name="3 Rectángulo"/>
          <p:cNvSpPr/>
          <p:nvPr/>
        </p:nvSpPr>
        <p:spPr>
          <a:xfrm>
            <a:off x="0" y="0"/>
            <a:ext cx="9144000" cy="1143000"/>
          </a:xfrm>
          <a:prstGeom prst="rect">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es-ES" sz="2400" b="1" dirty="0">
              <a:solidFill>
                <a:schemeClr val="tx1"/>
              </a:solidFill>
            </a:endParaRPr>
          </a:p>
        </p:txBody>
      </p:sp>
      <p:sp>
        <p:nvSpPr>
          <p:cNvPr id="43013" name="2 CuadroTexto"/>
          <p:cNvSpPr txBox="1">
            <a:spLocks noChangeArrowheads="1"/>
          </p:cNvSpPr>
          <p:nvPr/>
        </p:nvSpPr>
        <p:spPr bwMode="auto">
          <a:xfrm>
            <a:off x="2374900" y="344488"/>
            <a:ext cx="3468688" cy="461962"/>
          </a:xfrm>
          <a:prstGeom prst="rect">
            <a:avLst/>
          </a:prstGeom>
          <a:noFill/>
          <a:ln w="9525">
            <a:noFill/>
            <a:miter lim="800000"/>
            <a:headEnd/>
            <a:tailEnd/>
          </a:ln>
        </p:spPr>
        <p:txBody>
          <a:bodyPr wrap="none">
            <a:spAutoFit/>
          </a:bodyPr>
          <a:lstStyle/>
          <a:p>
            <a:r>
              <a:rPr lang="es-ES" altLang="es-ES" sz="2400" b="1"/>
              <a:t>Lowenfeld (1903-1960</a:t>
            </a:r>
            <a:r>
              <a:rPr lang="es-ES" altLang="es-ES" sz="2400"/>
              <a:t>)</a:t>
            </a:r>
          </a:p>
        </p:txBody>
      </p:sp>
      <p:sp>
        <p:nvSpPr>
          <p:cNvPr id="43014" name="6 Marcador de número de diapositiva"/>
          <p:cNvSpPr>
            <a:spLocks noGrp="1"/>
          </p:cNvSpPr>
          <p:nvPr>
            <p:ph type="sldNum" sz="quarter" idx="12"/>
          </p:nvPr>
        </p:nvSpPr>
        <p:spPr>
          <a:noFill/>
          <a:ln>
            <a:miter lim="800000"/>
            <a:headEnd/>
            <a:tailEnd/>
          </a:ln>
        </p:spPr>
        <p:txBody>
          <a:bodyPr/>
          <a:lstStyle/>
          <a:p>
            <a:fld id="{F109E034-0884-4533-AB2F-0BADBFD8C20A}" type="slidenum">
              <a:rPr lang="es-ES" smtClean="0"/>
              <a:pPr/>
              <a:t>41</a:t>
            </a:fld>
            <a:endParaRPr lang="es-ES"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CuadroTexto"/>
          <p:cNvSpPr txBox="1">
            <a:spLocks noChangeArrowheads="1"/>
          </p:cNvSpPr>
          <p:nvPr/>
        </p:nvSpPr>
        <p:spPr bwMode="auto">
          <a:xfrm>
            <a:off x="468313" y="2276475"/>
            <a:ext cx="7959725" cy="3268663"/>
          </a:xfrm>
          <a:prstGeom prst="rect">
            <a:avLst/>
          </a:prstGeom>
          <a:noFill/>
          <a:ln w="9525">
            <a:noFill/>
            <a:miter lim="800000"/>
            <a:headEnd/>
            <a:tailEnd/>
          </a:ln>
        </p:spPr>
        <p:txBody>
          <a:bodyPr>
            <a:spAutoFit/>
          </a:bodyPr>
          <a:lstStyle/>
          <a:p>
            <a:pPr algn="just">
              <a:lnSpc>
                <a:spcPct val="80000"/>
              </a:lnSpc>
              <a:spcBef>
                <a:spcPct val="20000"/>
              </a:spcBef>
              <a:buFontTx/>
              <a:buChar char="•"/>
            </a:pPr>
            <a:r>
              <a:rPr lang="es-ES" altLang="es-ES" sz="2400"/>
              <a:t>Para que la actividad artística genere interactividad</a:t>
            </a:r>
          </a:p>
          <a:p>
            <a:pPr algn="just">
              <a:lnSpc>
                <a:spcPct val="80000"/>
              </a:lnSpc>
              <a:spcBef>
                <a:spcPct val="20000"/>
              </a:spcBef>
            </a:pPr>
            <a:r>
              <a:rPr lang="es-ES" altLang="es-ES" sz="2400"/>
              <a:t>  intelectual la producción del niño </a:t>
            </a:r>
            <a:r>
              <a:rPr lang="es-ES" altLang="es-ES" sz="2400" u="sng"/>
              <a:t>ha de ser autónoma.</a:t>
            </a:r>
          </a:p>
          <a:p>
            <a:pPr algn="just">
              <a:lnSpc>
                <a:spcPct val="80000"/>
              </a:lnSpc>
              <a:spcBef>
                <a:spcPct val="20000"/>
              </a:spcBef>
              <a:buFontTx/>
              <a:buChar char="•"/>
            </a:pPr>
            <a:endParaRPr lang="es-ES" altLang="es-ES" sz="2400"/>
          </a:p>
          <a:p>
            <a:pPr algn="just">
              <a:lnSpc>
                <a:spcPct val="80000"/>
              </a:lnSpc>
              <a:spcBef>
                <a:spcPct val="20000"/>
              </a:spcBef>
              <a:buFontTx/>
              <a:buChar char="•"/>
            </a:pPr>
            <a:r>
              <a:rPr lang="es-ES" altLang="es-ES" sz="2400"/>
              <a:t>Sólo cuando el niño perciba que </a:t>
            </a:r>
            <a:r>
              <a:rPr lang="es-ES" altLang="es-ES" sz="2400" u="sng"/>
              <a:t>sus expresiones son   respetadas sin ser puestas en una continua evaluación</a:t>
            </a:r>
            <a:r>
              <a:rPr lang="es-ES" altLang="es-ES" sz="2400"/>
              <a:t>, </a:t>
            </a:r>
            <a:r>
              <a:rPr lang="es-ES" altLang="es-ES" sz="2400" u="sng"/>
              <a:t>podrá vivir su propia evolución </a:t>
            </a:r>
            <a:r>
              <a:rPr lang="es-ES" altLang="es-ES" sz="2400"/>
              <a:t>y comportarse con </a:t>
            </a:r>
            <a:r>
              <a:rPr lang="es-ES" altLang="es-ES" sz="2400" u="sng"/>
              <a:t>libertad</a:t>
            </a:r>
            <a:r>
              <a:rPr lang="es-ES" altLang="es-ES" sz="2400"/>
              <a:t>, sintonizando creatividad y disciplina. Así pues, además de tener la oportunidad de manifestar libremente su individualidad por medio de soluciones particulares y libres.</a:t>
            </a:r>
            <a:endParaRPr lang="es-ES" altLang="es-ES">
              <a:solidFill>
                <a:schemeClr val="bg1"/>
              </a:solidFill>
            </a:endParaRPr>
          </a:p>
        </p:txBody>
      </p:sp>
      <p:sp>
        <p:nvSpPr>
          <p:cNvPr id="3" name="2 Rectángulo"/>
          <p:cNvSpPr/>
          <p:nvPr/>
        </p:nvSpPr>
        <p:spPr>
          <a:xfrm>
            <a:off x="0" y="0"/>
            <a:ext cx="9144000" cy="1143000"/>
          </a:xfrm>
          <a:prstGeom prst="rect">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es-ES" sz="2400" b="1" dirty="0">
              <a:solidFill>
                <a:schemeClr val="tx1"/>
              </a:solidFill>
            </a:endParaRPr>
          </a:p>
        </p:txBody>
      </p:sp>
      <p:sp>
        <p:nvSpPr>
          <p:cNvPr id="44036" name="3 Rectángulo"/>
          <p:cNvSpPr>
            <a:spLocks noChangeArrowheads="1"/>
          </p:cNvSpPr>
          <p:nvPr/>
        </p:nvSpPr>
        <p:spPr bwMode="auto">
          <a:xfrm>
            <a:off x="1835150" y="300038"/>
            <a:ext cx="9144000" cy="461962"/>
          </a:xfrm>
          <a:prstGeom prst="rect">
            <a:avLst/>
          </a:prstGeom>
          <a:noFill/>
          <a:ln w="9525">
            <a:noFill/>
            <a:miter lim="800000"/>
            <a:headEnd/>
            <a:tailEnd/>
          </a:ln>
        </p:spPr>
        <p:txBody>
          <a:bodyPr>
            <a:spAutoFit/>
          </a:bodyPr>
          <a:lstStyle/>
          <a:p>
            <a:pPr indent="449263"/>
            <a:r>
              <a:rPr lang="es-ES" altLang="es-ES" sz="2400" b="1"/>
              <a:t>Novaes, M. H. </a:t>
            </a:r>
            <a:r>
              <a:rPr lang="es-ES" altLang="es-ES" sz="2400"/>
              <a:t>(1973)</a:t>
            </a:r>
            <a:endParaRPr lang="es-ES" altLang="es-ES" sz="2400" b="1"/>
          </a:p>
        </p:txBody>
      </p:sp>
      <p:sp>
        <p:nvSpPr>
          <p:cNvPr id="44037" name="5 Marcador de número de diapositiva"/>
          <p:cNvSpPr>
            <a:spLocks noGrp="1"/>
          </p:cNvSpPr>
          <p:nvPr>
            <p:ph type="sldNum" sz="quarter" idx="12"/>
          </p:nvPr>
        </p:nvSpPr>
        <p:spPr>
          <a:noFill/>
          <a:ln>
            <a:miter lim="800000"/>
            <a:headEnd/>
            <a:tailEnd/>
          </a:ln>
        </p:spPr>
        <p:txBody>
          <a:bodyPr/>
          <a:lstStyle/>
          <a:p>
            <a:fld id="{42DEC2E7-6F7C-4493-9BBA-3F5005A19207}" type="slidenum">
              <a:rPr lang="es-ES" smtClean="0"/>
              <a:pPr/>
              <a:t>42</a:t>
            </a:fld>
            <a:endParaRPr lang="es-ES"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1143000"/>
          </a:xfrm>
          <a:prstGeom prst="rect">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es-ES" sz="2400" b="1" dirty="0">
              <a:solidFill>
                <a:schemeClr val="tx1"/>
              </a:solidFill>
            </a:endParaRPr>
          </a:p>
        </p:txBody>
      </p:sp>
      <p:sp>
        <p:nvSpPr>
          <p:cNvPr id="45059" name="3 Rectángulo"/>
          <p:cNvSpPr>
            <a:spLocks noChangeArrowheads="1"/>
          </p:cNvSpPr>
          <p:nvPr/>
        </p:nvSpPr>
        <p:spPr bwMode="auto">
          <a:xfrm>
            <a:off x="2044700" y="338138"/>
            <a:ext cx="9144000" cy="830262"/>
          </a:xfrm>
          <a:prstGeom prst="rect">
            <a:avLst/>
          </a:prstGeom>
          <a:noFill/>
          <a:ln w="9525">
            <a:noFill/>
            <a:miter lim="800000"/>
            <a:headEnd/>
            <a:tailEnd/>
          </a:ln>
        </p:spPr>
        <p:txBody>
          <a:bodyPr>
            <a:spAutoFit/>
          </a:bodyPr>
          <a:lstStyle/>
          <a:p>
            <a:pPr indent="449263"/>
            <a:r>
              <a:rPr lang="es-ES" altLang="es-ES" sz="2400" b="1"/>
              <a:t>Gutiérrez, R. (2002)</a:t>
            </a:r>
          </a:p>
          <a:p>
            <a:pPr indent="449263"/>
            <a:endParaRPr lang="es-ES" altLang="es-ES" sz="2400" b="1"/>
          </a:p>
        </p:txBody>
      </p:sp>
      <p:sp>
        <p:nvSpPr>
          <p:cNvPr id="45060" name="1 CuadroTexto"/>
          <p:cNvSpPr txBox="1">
            <a:spLocks noChangeArrowheads="1"/>
          </p:cNvSpPr>
          <p:nvPr/>
        </p:nvSpPr>
        <p:spPr bwMode="auto">
          <a:xfrm>
            <a:off x="684213" y="2571750"/>
            <a:ext cx="7920037" cy="2586038"/>
          </a:xfrm>
          <a:prstGeom prst="rect">
            <a:avLst/>
          </a:prstGeom>
          <a:noFill/>
          <a:ln w="9525">
            <a:noFill/>
            <a:miter lim="800000"/>
            <a:headEnd/>
            <a:tailEnd/>
          </a:ln>
        </p:spPr>
        <p:txBody>
          <a:bodyPr>
            <a:spAutoFit/>
          </a:bodyPr>
          <a:lstStyle/>
          <a:p>
            <a:pPr algn="just"/>
            <a:r>
              <a:rPr lang="es-ES" altLang="es-ES"/>
              <a:t>       </a:t>
            </a:r>
            <a:r>
              <a:rPr lang="es-ES" altLang="es-ES" i="1"/>
              <a:t>“la creación artística no depende sólo de la habilidad manual, sino también de los aspectos cualitativos de la inteligencia que toman parte en la actividad de crear. En este sentido, la creación artística (infantil y adulta) tiene la capacidad de aglutinar dentro de un mismo </a:t>
            </a:r>
          </a:p>
          <a:p>
            <a:pPr algn="just"/>
            <a:r>
              <a:rPr lang="es-ES" altLang="es-ES" i="1"/>
              <a:t>proceso distintos indicadores de desarrollo como son, entre otros, los perceptivos, los cognitivos, los afectivos y los estéticos, y es precisamente en ese carácter integrador donde radican, a mi juicio, los beneficios educativos del arte”.</a:t>
            </a:r>
            <a:r>
              <a:rPr lang="es-ES" altLang="es-ES"/>
              <a:t> </a:t>
            </a:r>
          </a:p>
          <a:p>
            <a:endParaRPr lang="es-ES" altLang="es-ES">
              <a:solidFill>
                <a:schemeClr val="bg1"/>
              </a:solidFill>
            </a:endParaRPr>
          </a:p>
        </p:txBody>
      </p:sp>
      <p:sp>
        <p:nvSpPr>
          <p:cNvPr id="45061" name="5 Marcador de número de diapositiva"/>
          <p:cNvSpPr>
            <a:spLocks noGrp="1"/>
          </p:cNvSpPr>
          <p:nvPr>
            <p:ph type="sldNum" sz="quarter" idx="12"/>
          </p:nvPr>
        </p:nvSpPr>
        <p:spPr>
          <a:noFill/>
          <a:ln>
            <a:miter lim="800000"/>
            <a:headEnd/>
            <a:tailEnd/>
          </a:ln>
        </p:spPr>
        <p:txBody>
          <a:bodyPr/>
          <a:lstStyle/>
          <a:p>
            <a:fld id="{EC1588B2-7678-4060-975F-5B9141DFACD8}" type="slidenum">
              <a:rPr lang="es-ES" smtClean="0"/>
              <a:pPr/>
              <a:t>43</a:t>
            </a:fld>
            <a:endParaRPr lang="es-ES" smtClean="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1071563"/>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2400" b="1" dirty="0">
                <a:solidFill>
                  <a:srgbClr val="FFCC66"/>
                </a:solidFill>
              </a:rPr>
              <a:t>           </a:t>
            </a:r>
          </a:p>
          <a:p>
            <a:pPr>
              <a:defRPr/>
            </a:pPr>
            <a:r>
              <a:rPr lang="es-ES" sz="2400" b="1" dirty="0">
                <a:solidFill>
                  <a:srgbClr val="FFCC66"/>
                </a:solidFill>
              </a:rPr>
              <a:t>	</a:t>
            </a:r>
          </a:p>
          <a:p>
            <a:pPr algn="ctr">
              <a:defRPr/>
            </a:pPr>
            <a:r>
              <a:rPr lang="es-ES" sz="2400" b="1" dirty="0">
                <a:solidFill>
                  <a:schemeClr val="tx1"/>
                </a:solidFill>
              </a:rPr>
              <a:t>       </a:t>
            </a:r>
            <a:r>
              <a:rPr lang="es-ES" sz="2400" b="1" dirty="0" err="1">
                <a:solidFill>
                  <a:schemeClr val="tx1"/>
                </a:solidFill>
              </a:rPr>
              <a:t>Guiford</a:t>
            </a:r>
            <a:r>
              <a:rPr lang="es-ES" sz="2400" b="1" dirty="0">
                <a:solidFill>
                  <a:schemeClr val="tx1"/>
                </a:solidFill>
              </a:rPr>
              <a:t>, J. P. (1959) </a:t>
            </a:r>
          </a:p>
          <a:p>
            <a:pPr algn="ctr">
              <a:defRPr/>
            </a:pPr>
            <a:r>
              <a:rPr lang="es-ES" sz="2400" b="1" dirty="0">
                <a:solidFill>
                  <a:schemeClr val="tx1"/>
                </a:solidFill>
              </a:rPr>
              <a:t>Tipos de actividades de </a:t>
            </a:r>
            <a:r>
              <a:rPr lang="es-ES" sz="2400" b="1" dirty="0">
                <a:solidFill>
                  <a:srgbClr val="FF0000"/>
                </a:solidFill>
              </a:rPr>
              <a:t>estimulación creativa</a:t>
            </a:r>
            <a:endParaRPr lang="es-ES" sz="2400" b="1" dirty="0"/>
          </a:p>
          <a:p>
            <a:pPr>
              <a:defRPr/>
            </a:pPr>
            <a:endParaRPr lang="es-ES" sz="3200" b="1" dirty="0">
              <a:solidFill>
                <a:schemeClr val="tx1"/>
              </a:solidFill>
            </a:endParaRPr>
          </a:p>
          <a:p>
            <a:pPr>
              <a:defRPr/>
            </a:pPr>
            <a:endParaRPr lang="es-ES" sz="2400" b="1" dirty="0">
              <a:solidFill>
                <a:schemeClr val="tx1"/>
              </a:solidFill>
            </a:endParaRPr>
          </a:p>
        </p:txBody>
      </p:sp>
      <p:sp>
        <p:nvSpPr>
          <p:cNvPr id="46083" name="2 CuadroTexto"/>
          <p:cNvSpPr txBox="1">
            <a:spLocks noChangeArrowheads="1"/>
          </p:cNvSpPr>
          <p:nvPr/>
        </p:nvSpPr>
        <p:spPr bwMode="auto">
          <a:xfrm>
            <a:off x="900113" y="2133600"/>
            <a:ext cx="7993062" cy="1938338"/>
          </a:xfrm>
          <a:prstGeom prst="rect">
            <a:avLst/>
          </a:prstGeom>
          <a:noFill/>
          <a:ln w="9525">
            <a:noFill/>
            <a:miter lim="800000"/>
            <a:headEnd/>
            <a:tailEnd/>
          </a:ln>
        </p:spPr>
        <p:txBody>
          <a:bodyPr>
            <a:spAutoFit/>
          </a:bodyPr>
          <a:lstStyle/>
          <a:p>
            <a:r>
              <a:rPr lang="es-ES" altLang="es-ES" sz="2400"/>
              <a:t>1) </a:t>
            </a:r>
            <a:r>
              <a:rPr lang="es-ES" altLang="es-ES" sz="2400" b="1" u="sng"/>
              <a:t>Inventivas</a:t>
            </a:r>
            <a:r>
              <a:rPr lang="es-ES" altLang="es-ES" sz="2400"/>
              <a:t> (creación)</a:t>
            </a:r>
          </a:p>
          <a:p>
            <a:r>
              <a:rPr lang="es-ES" altLang="es-ES" sz="2400"/>
              <a:t> </a:t>
            </a:r>
          </a:p>
          <a:p>
            <a:r>
              <a:rPr lang="es-ES" altLang="es-ES" sz="2400"/>
              <a:t>2) </a:t>
            </a:r>
            <a:r>
              <a:rPr lang="es-ES" altLang="es-ES" sz="2400" b="1" u="sng"/>
              <a:t>Analíticas</a:t>
            </a:r>
            <a:r>
              <a:rPr lang="es-ES" altLang="es-ES" sz="2400"/>
              <a:t>(análisis y comprensión)</a:t>
            </a:r>
          </a:p>
          <a:p>
            <a:endParaRPr lang="es-ES" altLang="es-ES" sz="2400"/>
          </a:p>
          <a:p>
            <a:r>
              <a:rPr lang="es-ES" altLang="es-ES" sz="2400"/>
              <a:t>3) </a:t>
            </a:r>
            <a:r>
              <a:rPr lang="es-ES" altLang="es-ES" sz="2400" b="1" u="sng"/>
              <a:t>Transformación </a:t>
            </a:r>
            <a:r>
              <a:rPr lang="es-ES" altLang="es-ES" sz="2400"/>
              <a:t>(de realidades, objetos y formas).</a:t>
            </a:r>
          </a:p>
        </p:txBody>
      </p:sp>
      <p:sp>
        <p:nvSpPr>
          <p:cNvPr id="46084" name="4 Marcador de número de diapositiva"/>
          <p:cNvSpPr>
            <a:spLocks noGrp="1"/>
          </p:cNvSpPr>
          <p:nvPr>
            <p:ph type="sldNum" sz="quarter" idx="12"/>
          </p:nvPr>
        </p:nvSpPr>
        <p:spPr>
          <a:noFill/>
          <a:ln>
            <a:miter lim="800000"/>
            <a:headEnd/>
            <a:tailEnd/>
          </a:ln>
        </p:spPr>
        <p:txBody>
          <a:bodyPr/>
          <a:lstStyle/>
          <a:p>
            <a:fld id="{FD70EEFF-2C15-4D25-92D3-9E626AB17D73}" type="slidenum">
              <a:rPr lang="es-ES" smtClean="0"/>
              <a:pPr/>
              <a:t>44</a:t>
            </a:fld>
            <a:endParaRPr lang="es-ES" smtClean="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661988" y="317500"/>
            <a:ext cx="7818437" cy="6223000"/>
          </a:xfrm>
          <a:custGeom>
            <a:avLst/>
            <a:gdLst>
              <a:gd name="connsiteX0" fmla="*/ 0 w 9144000"/>
              <a:gd name="connsiteY0" fmla="*/ 0 h 6858000"/>
              <a:gd name="connsiteX1" fmla="*/ 0 w 9144000"/>
              <a:gd name="connsiteY1" fmla="*/ 6857999 h 6858000"/>
              <a:gd name="connsiteX2" fmla="*/ 9143999 w 9144000"/>
              <a:gd name="connsiteY2" fmla="*/ 6857999 h 6858000"/>
              <a:gd name="connsiteX3" fmla="*/ 9143999 w 9144000"/>
              <a:gd name="connsiteY3" fmla="*/ 0 h 6858000"/>
              <a:gd name="connsiteX4" fmla="*/ 0 w 9144000"/>
              <a:gd name="connsiteY4" fmla="*/ 0 h 68580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58000">
                <a:moveTo>
                  <a:pt x="0" y="0"/>
                </a:moveTo>
                <a:lnTo>
                  <a:pt x="0" y="6857999"/>
                </a:lnTo>
                <a:lnTo>
                  <a:pt x="9143999" y="6857999"/>
                </a:lnTo>
                <a:lnTo>
                  <a:pt x="9143999" y="0"/>
                </a:lnTo>
                <a:lnTo>
                  <a:pt x="0" y="0"/>
                </a:lnTo>
              </a:path>
            </a:pathLst>
          </a:custGeom>
          <a:solidFill>
            <a:schemeClr val="bg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80175" tIns="40087" rIns="80175" bIns="40087" anchor="ctr"/>
          <a:lstStyle/>
          <a:p>
            <a:pPr algn="ctr">
              <a:defRPr/>
            </a:pPr>
            <a:endParaRPr lang="zh-CN" altLang="en-US"/>
          </a:p>
        </p:txBody>
      </p:sp>
      <p:sp>
        <p:nvSpPr>
          <p:cNvPr id="6" name="TextBox 1"/>
          <p:cNvSpPr txBox="1"/>
          <p:nvPr/>
        </p:nvSpPr>
        <p:spPr>
          <a:xfrm>
            <a:off x="1128713" y="1636713"/>
            <a:ext cx="1587500" cy="244475"/>
          </a:xfrm>
          <a:prstGeom prst="rect">
            <a:avLst/>
          </a:prstGeom>
          <a:noFill/>
        </p:spPr>
        <p:txBody>
          <a:bodyPr wrap="none" lIns="0" tIns="0" rIns="0" bIns="40087">
            <a:spAutoFit/>
          </a:bodyPr>
          <a:lstStyle/>
          <a:p>
            <a:pPr>
              <a:lnSpc>
                <a:spcPts val="1491"/>
              </a:lnSpc>
              <a:defRPr/>
            </a:pPr>
            <a:r>
              <a:rPr lang="en-US" altLang="zh-CN" dirty="0">
                <a:solidFill>
                  <a:srgbClr val="000000"/>
                </a:solidFill>
                <a:latin typeface="Calibri" pitchFamily="18" charset="0"/>
                <a:cs typeface="Calibri" pitchFamily="18" charset="0"/>
              </a:rPr>
              <a:t>•</a:t>
            </a:r>
            <a:r>
              <a:rPr lang="en-US" altLang="zh-CN" b="1" dirty="0">
                <a:solidFill>
                  <a:schemeClr val="tx1">
                    <a:lumMod val="95000"/>
                    <a:lumOff val="5000"/>
                  </a:schemeClr>
                </a:solidFill>
                <a:latin typeface="Calibri" pitchFamily="18" charset="0"/>
                <a:cs typeface="Calibri" pitchFamily="18" charset="0"/>
              </a:rPr>
              <a:t>1ª</a:t>
            </a:r>
            <a:r>
              <a:rPr lang="en-US" altLang="zh-CN" b="1" dirty="0">
                <a:solidFill>
                  <a:schemeClr val="tx1">
                    <a:lumMod val="95000"/>
                    <a:lumOff val="5000"/>
                  </a:schemeClr>
                </a:solidFill>
                <a:latin typeface="Times New Roman" pitchFamily="18" charset="0"/>
                <a:cs typeface="Times New Roman" pitchFamily="18" charset="0"/>
              </a:rPr>
              <a:t> </a:t>
            </a:r>
            <a:r>
              <a:rPr lang="en-US" altLang="zh-CN" b="1" dirty="0">
                <a:solidFill>
                  <a:schemeClr val="tx1">
                    <a:lumMod val="95000"/>
                    <a:lumOff val="5000"/>
                  </a:schemeClr>
                </a:solidFill>
                <a:latin typeface="Calibri" pitchFamily="18" charset="0"/>
                <a:cs typeface="Calibri" pitchFamily="18" charset="0"/>
              </a:rPr>
              <a:t>El</a:t>
            </a:r>
            <a:r>
              <a:rPr lang="en-US" altLang="zh-CN" b="1" dirty="0">
                <a:solidFill>
                  <a:schemeClr val="tx1">
                    <a:lumMod val="95000"/>
                    <a:lumOff val="5000"/>
                  </a:schemeClr>
                </a:solidFill>
                <a:latin typeface="Times New Roman" pitchFamily="18" charset="0"/>
                <a:cs typeface="Times New Roman" pitchFamily="18" charset="0"/>
              </a:rPr>
              <a:t> </a:t>
            </a:r>
            <a:r>
              <a:rPr lang="en-US" altLang="zh-CN" b="1" dirty="0">
                <a:solidFill>
                  <a:schemeClr val="tx1">
                    <a:lumMod val="95000"/>
                    <a:lumOff val="5000"/>
                  </a:schemeClr>
                </a:solidFill>
                <a:latin typeface="+mn-lt"/>
                <a:cs typeface="Calibri" pitchFamily="18" charset="0"/>
              </a:rPr>
              <a:t>garabato</a:t>
            </a:r>
          </a:p>
        </p:txBody>
      </p:sp>
      <p:sp>
        <p:nvSpPr>
          <p:cNvPr id="47108" name="TextBox 1"/>
          <p:cNvSpPr txBox="1">
            <a:spLocks noChangeArrowheads="1"/>
          </p:cNvSpPr>
          <p:nvPr/>
        </p:nvSpPr>
        <p:spPr bwMode="auto">
          <a:xfrm>
            <a:off x="1128713" y="1912938"/>
            <a:ext cx="4433887" cy="233362"/>
          </a:xfrm>
          <a:prstGeom prst="rect">
            <a:avLst/>
          </a:prstGeom>
          <a:noFill/>
          <a:ln w="9525">
            <a:noFill/>
            <a:miter lim="800000"/>
            <a:headEnd/>
            <a:tailEnd/>
          </a:ln>
        </p:spPr>
        <p:txBody>
          <a:bodyPr wrap="none" lIns="0" tIns="0" rIns="0" bIns="40087">
            <a:spAutoFit/>
          </a:bodyPr>
          <a:lstStyle/>
          <a:p>
            <a:pPr>
              <a:lnSpc>
                <a:spcPts val="1488"/>
              </a:lnSpc>
            </a:pPr>
            <a:r>
              <a:rPr lang="en-US" altLang="zh-CN">
                <a:solidFill>
                  <a:srgbClr val="000000"/>
                </a:solidFill>
                <a:latin typeface="Calibri" pitchFamily="34" charset="0"/>
                <a:ea typeface="SimSun" pitchFamily="2" charset="-122"/>
              </a:rPr>
              <a:t>Los</a:t>
            </a:r>
            <a:r>
              <a:rPr lang="en-US" altLang="zh-CN">
                <a:latin typeface="Times New Roman" pitchFamily="18" charset="0"/>
                <a:ea typeface="SimSun" pitchFamily="2" charset="-122"/>
                <a:cs typeface="Times New Roman" pitchFamily="18" charset="0"/>
              </a:rPr>
              <a:t> </a:t>
            </a:r>
            <a:r>
              <a:rPr lang="en-US" altLang="zh-CN">
                <a:solidFill>
                  <a:srgbClr val="000000"/>
                </a:solidFill>
                <a:latin typeface="Calibri" pitchFamily="34" charset="0"/>
                <a:ea typeface="SimSun" pitchFamily="2" charset="-122"/>
              </a:rPr>
              <a:t>comienzos</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de</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la</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autoexpresión</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(2</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a</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4</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años)</a:t>
            </a:r>
          </a:p>
        </p:txBody>
      </p:sp>
      <p:sp>
        <p:nvSpPr>
          <p:cNvPr id="8" name="TextBox 1"/>
          <p:cNvSpPr txBox="1"/>
          <p:nvPr/>
        </p:nvSpPr>
        <p:spPr>
          <a:xfrm>
            <a:off x="1128713" y="2466975"/>
            <a:ext cx="2584450" cy="244475"/>
          </a:xfrm>
          <a:prstGeom prst="rect">
            <a:avLst/>
          </a:prstGeom>
          <a:noFill/>
        </p:spPr>
        <p:txBody>
          <a:bodyPr wrap="none" lIns="0" tIns="0" rIns="0" bIns="40087">
            <a:spAutoFit/>
          </a:bodyPr>
          <a:lstStyle/>
          <a:p>
            <a:pPr>
              <a:lnSpc>
                <a:spcPts val="1491"/>
              </a:lnSpc>
              <a:defRPr/>
            </a:pPr>
            <a:r>
              <a:rPr lang="en-US" altLang="zh-CN" dirty="0">
                <a:solidFill>
                  <a:srgbClr val="000000"/>
                </a:solidFill>
                <a:latin typeface="Calibri" pitchFamily="18" charset="0"/>
                <a:cs typeface="Calibri" pitchFamily="18" charset="0"/>
              </a:rPr>
              <a:t>•</a:t>
            </a:r>
            <a:r>
              <a:rPr lang="en-US" altLang="zh-CN" b="1" dirty="0">
                <a:solidFill>
                  <a:schemeClr val="tx1">
                    <a:lumMod val="95000"/>
                    <a:lumOff val="5000"/>
                  </a:schemeClr>
                </a:solidFill>
                <a:latin typeface="Calibri" pitchFamily="18" charset="0"/>
                <a:cs typeface="Calibri" pitchFamily="18" charset="0"/>
              </a:rPr>
              <a:t>2ª</a:t>
            </a:r>
            <a:r>
              <a:rPr lang="en-US" altLang="zh-CN" b="1" dirty="0">
                <a:solidFill>
                  <a:schemeClr val="tx1">
                    <a:lumMod val="95000"/>
                    <a:lumOff val="5000"/>
                  </a:schemeClr>
                </a:solidFill>
                <a:latin typeface="Times New Roman" pitchFamily="18" charset="0"/>
                <a:cs typeface="Times New Roman" pitchFamily="18" charset="0"/>
              </a:rPr>
              <a:t> </a:t>
            </a:r>
            <a:r>
              <a:rPr lang="en-US" altLang="zh-CN" b="1" dirty="0">
                <a:solidFill>
                  <a:schemeClr val="tx1">
                    <a:lumMod val="95000"/>
                    <a:lumOff val="5000"/>
                  </a:schemeClr>
                </a:solidFill>
                <a:latin typeface="Calibri" pitchFamily="18" charset="0"/>
                <a:cs typeface="Calibri" pitchFamily="18" charset="0"/>
              </a:rPr>
              <a:t>Etapa</a:t>
            </a:r>
            <a:r>
              <a:rPr lang="en-US" altLang="zh-CN" b="1" dirty="0">
                <a:solidFill>
                  <a:schemeClr val="tx1">
                    <a:lumMod val="95000"/>
                    <a:lumOff val="5000"/>
                  </a:schemeClr>
                </a:solidFill>
                <a:latin typeface="Times New Roman" pitchFamily="18" charset="0"/>
                <a:cs typeface="Times New Roman" pitchFamily="18" charset="0"/>
              </a:rPr>
              <a:t> </a:t>
            </a:r>
            <a:r>
              <a:rPr lang="en-US" altLang="zh-CN" b="1" dirty="0">
                <a:solidFill>
                  <a:schemeClr val="tx1">
                    <a:lumMod val="95000"/>
                    <a:lumOff val="5000"/>
                  </a:schemeClr>
                </a:solidFill>
                <a:latin typeface="Calibri" pitchFamily="18" charset="0"/>
                <a:cs typeface="Calibri" pitchFamily="18" charset="0"/>
              </a:rPr>
              <a:t>pre-esquemática</a:t>
            </a:r>
          </a:p>
        </p:txBody>
      </p:sp>
      <p:sp>
        <p:nvSpPr>
          <p:cNvPr id="47110" name="TextBox 1"/>
          <p:cNvSpPr txBox="1">
            <a:spLocks noChangeArrowheads="1"/>
          </p:cNvSpPr>
          <p:nvPr/>
        </p:nvSpPr>
        <p:spPr bwMode="auto">
          <a:xfrm>
            <a:off x="1128713" y="2743200"/>
            <a:ext cx="4591050" cy="233363"/>
          </a:xfrm>
          <a:prstGeom prst="rect">
            <a:avLst/>
          </a:prstGeom>
          <a:noFill/>
          <a:ln w="9525">
            <a:noFill/>
            <a:miter lim="800000"/>
            <a:headEnd/>
            <a:tailEnd/>
          </a:ln>
        </p:spPr>
        <p:txBody>
          <a:bodyPr wrap="none" lIns="0" tIns="0" rIns="0" bIns="40087">
            <a:spAutoFit/>
          </a:bodyPr>
          <a:lstStyle/>
          <a:p>
            <a:pPr>
              <a:lnSpc>
                <a:spcPts val="1488"/>
              </a:lnSpc>
            </a:pPr>
            <a:r>
              <a:rPr lang="en-US" altLang="zh-CN">
                <a:solidFill>
                  <a:srgbClr val="000000"/>
                </a:solidFill>
                <a:latin typeface="Calibri" pitchFamily="34" charset="0"/>
                <a:ea typeface="SimSun" pitchFamily="2" charset="-122"/>
              </a:rPr>
              <a:t>Primeros</a:t>
            </a:r>
            <a:r>
              <a:rPr lang="en-US" altLang="zh-CN">
                <a:latin typeface="Times New Roman" pitchFamily="18" charset="0"/>
                <a:ea typeface="SimSun" pitchFamily="2" charset="-122"/>
                <a:cs typeface="Times New Roman" pitchFamily="18" charset="0"/>
              </a:rPr>
              <a:t> </a:t>
            </a:r>
            <a:r>
              <a:rPr lang="en-US" altLang="zh-CN">
                <a:solidFill>
                  <a:srgbClr val="000000"/>
                </a:solidFill>
                <a:latin typeface="Calibri" pitchFamily="34" charset="0"/>
                <a:ea typeface="SimSun" pitchFamily="2" charset="-122"/>
              </a:rPr>
              <a:t>intentos</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de</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representación</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(4</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a</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7</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años)</a:t>
            </a:r>
          </a:p>
        </p:txBody>
      </p:sp>
      <p:sp>
        <p:nvSpPr>
          <p:cNvPr id="10" name="TextBox 1"/>
          <p:cNvSpPr txBox="1"/>
          <p:nvPr/>
        </p:nvSpPr>
        <p:spPr>
          <a:xfrm>
            <a:off x="1128713" y="3297238"/>
            <a:ext cx="2195512" cy="242887"/>
          </a:xfrm>
          <a:prstGeom prst="rect">
            <a:avLst/>
          </a:prstGeom>
          <a:noFill/>
        </p:spPr>
        <p:txBody>
          <a:bodyPr wrap="none" lIns="0" tIns="0" rIns="0" bIns="40087">
            <a:spAutoFit/>
          </a:bodyPr>
          <a:lstStyle/>
          <a:p>
            <a:pPr>
              <a:lnSpc>
                <a:spcPts val="1491"/>
              </a:lnSpc>
              <a:defRPr/>
            </a:pPr>
            <a:r>
              <a:rPr lang="en-US" altLang="zh-CN" dirty="0">
                <a:solidFill>
                  <a:srgbClr val="000000"/>
                </a:solidFill>
                <a:latin typeface="Calibri" pitchFamily="18" charset="0"/>
                <a:cs typeface="Calibri" pitchFamily="18" charset="0"/>
              </a:rPr>
              <a:t>•</a:t>
            </a:r>
            <a:r>
              <a:rPr lang="en-US" altLang="zh-CN" b="1" dirty="0">
                <a:solidFill>
                  <a:schemeClr val="tx1">
                    <a:lumMod val="95000"/>
                    <a:lumOff val="5000"/>
                  </a:schemeClr>
                </a:solidFill>
                <a:latin typeface="Calibri" pitchFamily="18" charset="0"/>
                <a:cs typeface="Calibri" pitchFamily="18" charset="0"/>
              </a:rPr>
              <a:t>3ª</a:t>
            </a:r>
            <a:r>
              <a:rPr lang="en-US" altLang="zh-CN" b="1" dirty="0">
                <a:solidFill>
                  <a:schemeClr val="tx1">
                    <a:lumMod val="95000"/>
                    <a:lumOff val="5000"/>
                  </a:schemeClr>
                </a:solidFill>
                <a:latin typeface="Times New Roman" pitchFamily="18" charset="0"/>
                <a:cs typeface="Times New Roman" pitchFamily="18" charset="0"/>
              </a:rPr>
              <a:t> </a:t>
            </a:r>
            <a:r>
              <a:rPr lang="en-US" altLang="zh-CN" b="1" dirty="0">
                <a:solidFill>
                  <a:schemeClr val="tx1">
                    <a:lumMod val="95000"/>
                    <a:lumOff val="5000"/>
                  </a:schemeClr>
                </a:solidFill>
                <a:latin typeface="Calibri" pitchFamily="18" charset="0"/>
                <a:cs typeface="Calibri" pitchFamily="18" charset="0"/>
              </a:rPr>
              <a:t>Etapa</a:t>
            </a:r>
            <a:r>
              <a:rPr lang="en-US" altLang="zh-CN" b="1" dirty="0">
                <a:solidFill>
                  <a:schemeClr val="tx1">
                    <a:lumMod val="95000"/>
                    <a:lumOff val="5000"/>
                  </a:schemeClr>
                </a:solidFill>
                <a:latin typeface="Times New Roman" pitchFamily="18" charset="0"/>
                <a:cs typeface="Times New Roman" pitchFamily="18" charset="0"/>
              </a:rPr>
              <a:t> </a:t>
            </a:r>
            <a:r>
              <a:rPr lang="en-US" altLang="zh-CN" b="1" dirty="0">
                <a:solidFill>
                  <a:schemeClr val="tx1">
                    <a:lumMod val="95000"/>
                    <a:lumOff val="5000"/>
                  </a:schemeClr>
                </a:solidFill>
                <a:latin typeface="Calibri" pitchFamily="18" charset="0"/>
                <a:cs typeface="Calibri" pitchFamily="18" charset="0"/>
              </a:rPr>
              <a:t>esquemática</a:t>
            </a:r>
          </a:p>
        </p:txBody>
      </p:sp>
      <p:sp>
        <p:nvSpPr>
          <p:cNvPr id="47112" name="TextBox 1"/>
          <p:cNvSpPr txBox="1">
            <a:spLocks noChangeArrowheads="1"/>
          </p:cNvSpPr>
          <p:nvPr/>
        </p:nvSpPr>
        <p:spPr bwMode="auto">
          <a:xfrm>
            <a:off x="1128713" y="3573463"/>
            <a:ext cx="5037137" cy="231775"/>
          </a:xfrm>
          <a:prstGeom prst="rect">
            <a:avLst/>
          </a:prstGeom>
          <a:noFill/>
          <a:ln w="9525">
            <a:noFill/>
            <a:miter lim="800000"/>
            <a:headEnd/>
            <a:tailEnd/>
          </a:ln>
        </p:spPr>
        <p:txBody>
          <a:bodyPr wrap="none" lIns="0" tIns="0" rIns="0" bIns="40087">
            <a:spAutoFit/>
          </a:bodyPr>
          <a:lstStyle/>
          <a:p>
            <a:pPr>
              <a:lnSpc>
                <a:spcPts val="1488"/>
              </a:lnSpc>
            </a:pPr>
            <a:r>
              <a:rPr lang="en-US" altLang="zh-CN">
                <a:solidFill>
                  <a:srgbClr val="000000"/>
                </a:solidFill>
                <a:latin typeface="Calibri" pitchFamily="34" charset="0"/>
                <a:ea typeface="SimSun" pitchFamily="2" charset="-122"/>
              </a:rPr>
              <a:t>La</a:t>
            </a:r>
            <a:r>
              <a:rPr lang="en-US" altLang="zh-CN">
                <a:latin typeface="Times New Roman" pitchFamily="18" charset="0"/>
                <a:ea typeface="SimSun" pitchFamily="2" charset="-122"/>
                <a:cs typeface="Times New Roman" pitchFamily="18" charset="0"/>
              </a:rPr>
              <a:t> </a:t>
            </a:r>
            <a:r>
              <a:rPr lang="en-US" altLang="zh-CN">
                <a:solidFill>
                  <a:srgbClr val="000000"/>
                </a:solidFill>
                <a:latin typeface="Calibri" pitchFamily="34" charset="0"/>
                <a:ea typeface="SimSun" pitchFamily="2" charset="-122"/>
              </a:rPr>
              <a:t>obtención</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de</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un</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concepto</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de</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la</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forma</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(7</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a</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9</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años)</a:t>
            </a:r>
          </a:p>
        </p:txBody>
      </p:sp>
      <p:sp>
        <p:nvSpPr>
          <p:cNvPr id="12" name="TextBox 1"/>
          <p:cNvSpPr txBox="1"/>
          <p:nvPr/>
        </p:nvSpPr>
        <p:spPr>
          <a:xfrm>
            <a:off x="1128713" y="4125913"/>
            <a:ext cx="2994025" cy="244475"/>
          </a:xfrm>
          <a:prstGeom prst="rect">
            <a:avLst/>
          </a:prstGeom>
          <a:noFill/>
        </p:spPr>
        <p:txBody>
          <a:bodyPr wrap="none" lIns="0" tIns="0" rIns="0" bIns="40087">
            <a:spAutoFit/>
          </a:bodyPr>
          <a:lstStyle/>
          <a:p>
            <a:pPr>
              <a:lnSpc>
                <a:spcPts val="1491"/>
              </a:lnSpc>
              <a:defRPr/>
            </a:pPr>
            <a:r>
              <a:rPr lang="en-US" altLang="zh-CN" dirty="0">
                <a:solidFill>
                  <a:srgbClr val="000000"/>
                </a:solidFill>
                <a:latin typeface="Calibri" pitchFamily="18" charset="0"/>
                <a:cs typeface="Calibri" pitchFamily="18" charset="0"/>
              </a:rPr>
              <a:t>•</a:t>
            </a:r>
            <a:r>
              <a:rPr lang="en-US" altLang="zh-CN" b="1" dirty="0">
                <a:solidFill>
                  <a:schemeClr val="tx1">
                    <a:lumMod val="95000"/>
                    <a:lumOff val="5000"/>
                  </a:schemeClr>
                </a:solidFill>
                <a:latin typeface="Calibri" pitchFamily="18" charset="0"/>
                <a:cs typeface="Calibri" pitchFamily="18" charset="0"/>
              </a:rPr>
              <a:t>4ª</a:t>
            </a:r>
            <a:r>
              <a:rPr lang="en-US" altLang="zh-CN" b="1" dirty="0">
                <a:solidFill>
                  <a:schemeClr val="tx1">
                    <a:lumMod val="95000"/>
                    <a:lumOff val="5000"/>
                  </a:schemeClr>
                </a:solidFill>
                <a:latin typeface="Times New Roman" pitchFamily="18" charset="0"/>
                <a:cs typeface="Times New Roman" pitchFamily="18" charset="0"/>
              </a:rPr>
              <a:t> </a:t>
            </a:r>
            <a:r>
              <a:rPr lang="en-US" altLang="zh-CN" b="1" dirty="0">
                <a:solidFill>
                  <a:schemeClr val="tx1">
                    <a:lumMod val="95000"/>
                    <a:lumOff val="5000"/>
                  </a:schemeClr>
                </a:solidFill>
                <a:latin typeface="Calibri" pitchFamily="18" charset="0"/>
                <a:cs typeface="Calibri" pitchFamily="18" charset="0"/>
              </a:rPr>
              <a:t>Los</a:t>
            </a:r>
            <a:r>
              <a:rPr lang="en-US" altLang="zh-CN" b="1" dirty="0">
                <a:solidFill>
                  <a:schemeClr val="tx1">
                    <a:lumMod val="95000"/>
                    <a:lumOff val="5000"/>
                  </a:schemeClr>
                </a:solidFill>
                <a:latin typeface="Times New Roman" pitchFamily="18" charset="0"/>
                <a:cs typeface="Times New Roman" pitchFamily="18" charset="0"/>
              </a:rPr>
              <a:t> </a:t>
            </a:r>
            <a:r>
              <a:rPr lang="en-US" altLang="zh-CN" b="1" dirty="0">
                <a:solidFill>
                  <a:schemeClr val="tx1">
                    <a:lumMod val="95000"/>
                    <a:lumOff val="5000"/>
                  </a:schemeClr>
                </a:solidFill>
                <a:latin typeface="Calibri" pitchFamily="18" charset="0"/>
                <a:cs typeface="Calibri" pitchFamily="18" charset="0"/>
              </a:rPr>
              <a:t>comienzos</a:t>
            </a:r>
            <a:r>
              <a:rPr lang="en-US" altLang="zh-CN" b="1" dirty="0">
                <a:solidFill>
                  <a:schemeClr val="tx1">
                    <a:lumMod val="95000"/>
                    <a:lumOff val="5000"/>
                  </a:schemeClr>
                </a:solidFill>
                <a:latin typeface="Times New Roman" pitchFamily="18" charset="0"/>
                <a:cs typeface="Times New Roman" pitchFamily="18" charset="0"/>
              </a:rPr>
              <a:t> </a:t>
            </a:r>
            <a:r>
              <a:rPr lang="en-US" altLang="zh-CN" b="1" dirty="0">
                <a:solidFill>
                  <a:schemeClr val="tx1">
                    <a:lumMod val="95000"/>
                    <a:lumOff val="5000"/>
                  </a:schemeClr>
                </a:solidFill>
                <a:latin typeface="Calibri" pitchFamily="18" charset="0"/>
                <a:cs typeface="Calibri" pitchFamily="18" charset="0"/>
              </a:rPr>
              <a:t>del</a:t>
            </a:r>
            <a:r>
              <a:rPr lang="en-US" altLang="zh-CN" b="1" dirty="0">
                <a:solidFill>
                  <a:schemeClr val="tx1">
                    <a:lumMod val="95000"/>
                    <a:lumOff val="5000"/>
                  </a:schemeClr>
                </a:solidFill>
                <a:latin typeface="Times New Roman" pitchFamily="18" charset="0"/>
                <a:cs typeface="Times New Roman" pitchFamily="18" charset="0"/>
              </a:rPr>
              <a:t> </a:t>
            </a:r>
            <a:r>
              <a:rPr lang="en-US" altLang="zh-CN" b="1" dirty="0">
                <a:solidFill>
                  <a:schemeClr val="tx1">
                    <a:lumMod val="95000"/>
                    <a:lumOff val="5000"/>
                  </a:schemeClr>
                </a:solidFill>
                <a:latin typeface="Calibri" pitchFamily="18" charset="0"/>
                <a:cs typeface="Calibri" pitchFamily="18" charset="0"/>
              </a:rPr>
              <a:t>realismo</a:t>
            </a:r>
          </a:p>
        </p:txBody>
      </p:sp>
      <p:sp>
        <p:nvSpPr>
          <p:cNvPr id="47114" name="TextBox 1"/>
          <p:cNvSpPr txBox="1">
            <a:spLocks noChangeArrowheads="1"/>
          </p:cNvSpPr>
          <p:nvPr/>
        </p:nvSpPr>
        <p:spPr bwMode="auto">
          <a:xfrm>
            <a:off x="1128713" y="4403725"/>
            <a:ext cx="4117975" cy="231775"/>
          </a:xfrm>
          <a:prstGeom prst="rect">
            <a:avLst/>
          </a:prstGeom>
          <a:noFill/>
          <a:ln w="9525">
            <a:noFill/>
            <a:miter lim="800000"/>
            <a:headEnd/>
            <a:tailEnd/>
          </a:ln>
        </p:spPr>
        <p:txBody>
          <a:bodyPr wrap="none" lIns="0" tIns="0" rIns="0" bIns="40087">
            <a:spAutoFit/>
          </a:bodyPr>
          <a:lstStyle/>
          <a:p>
            <a:pPr>
              <a:lnSpc>
                <a:spcPts val="1488"/>
              </a:lnSpc>
            </a:pPr>
            <a:r>
              <a:rPr lang="en-US" altLang="zh-CN">
                <a:solidFill>
                  <a:srgbClr val="000000"/>
                </a:solidFill>
                <a:latin typeface="Calibri" pitchFamily="34" charset="0"/>
                <a:ea typeface="SimSun" pitchFamily="2" charset="-122"/>
              </a:rPr>
              <a:t>Adaptar</a:t>
            </a:r>
            <a:r>
              <a:rPr lang="en-US" altLang="zh-CN">
                <a:latin typeface="Times New Roman" pitchFamily="18" charset="0"/>
                <a:ea typeface="SimSun" pitchFamily="2" charset="-122"/>
                <a:cs typeface="Times New Roman" pitchFamily="18" charset="0"/>
              </a:rPr>
              <a:t> </a:t>
            </a:r>
            <a:r>
              <a:rPr lang="en-US" altLang="zh-CN">
                <a:solidFill>
                  <a:srgbClr val="000000"/>
                </a:solidFill>
                <a:latin typeface="Calibri" pitchFamily="34" charset="0"/>
                <a:ea typeface="SimSun" pitchFamily="2" charset="-122"/>
              </a:rPr>
              <a:t>el</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dibujo</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a</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la</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realidad</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(9</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a</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12</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años)</a:t>
            </a:r>
          </a:p>
        </p:txBody>
      </p:sp>
      <p:sp>
        <p:nvSpPr>
          <p:cNvPr id="14" name="TextBox 1"/>
          <p:cNvSpPr txBox="1"/>
          <p:nvPr/>
        </p:nvSpPr>
        <p:spPr>
          <a:xfrm>
            <a:off x="1128713" y="4956175"/>
            <a:ext cx="2225675" cy="244475"/>
          </a:xfrm>
          <a:prstGeom prst="rect">
            <a:avLst/>
          </a:prstGeom>
          <a:noFill/>
        </p:spPr>
        <p:txBody>
          <a:bodyPr wrap="none" lIns="0" tIns="0" rIns="0" bIns="40087">
            <a:spAutoFit/>
          </a:bodyPr>
          <a:lstStyle/>
          <a:p>
            <a:pPr>
              <a:lnSpc>
                <a:spcPts val="1491"/>
              </a:lnSpc>
              <a:defRPr/>
            </a:pPr>
            <a:r>
              <a:rPr lang="en-US" altLang="zh-CN" dirty="0">
                <a:solidFill>
                  <a:srgbClr val="000000"/>
                </a:solidFill>
                <a:latin typeface="Calibri" pitchFamily="18" charset="0"/>
                <a:cs typeface="Calibri" pitchFamily="18" charset="0"/>
              </a:rPr>
              <a:t>•</a:t>
            </a:r>
            <a:r>
              <a:rPr lang="en-US" altLang="zh-CN" b="1" dirty="0">
                <a:solidFill>
                  <a:schemeClr val="tx1">
                    <a:lumMod val="95000"/>
                    <a:lumOff val="5000"/>
                  </a:schemeClr>
                </a:solidFill>
                <a:latin typeface="Calibri" pitchFamily="18" charset="0"/>
                <a:cs typeface="Calibri" pitchFamily="18" charset="0"/>
              </a:rPr>
              <a:t>5ª</a:t>
            </a:r>
            <a:r>
              <a:rPr lang="en-US" altLang="zh-CN" b="1" dirty="0">
                <a:solidFill>
                  <a:schemeClr val="tx1">
                    <a:lumMod val="95000"/>
                    <a:lumOff val="5000"/>
                  </a:schemeClr>
                </a:solidFill>
                <a:latin typeface="Times New Roman" pitchFamily="18" charset="0"/>
                <a:cs typeface="Times New Roman" pitchFamily="18" charset="0"/>
              </a:rPr>
              <a:t> </a:t>
            </a:r>
            <a:r>
              <a:rPr lang="en-US" altLang="zh-CN" b="1" dirty="0">
                <a:solidFill>
                  <a:schemeClr val="tx1">
                    <a:lumMod val="95000"/>
                    <a:lumOff val="5000"/>
                  </a:schemeClr>
                </a:solidFill>
                <a:latin typeface="Calibri" pitchFamily="18" charset="0"/>
                <a:cs typeface="Calibri" pitchFamily="18" charset="0"/>
              </a:rPr>
              <a:t>Pseudonaturalismo</a:t>
            </a:r>
          </a:p>
        </p:txBody>
      </p:sp>
      <p:sp>
        <p:nvSpPr>
          <p:cNvPr id="47116" name="TextBox 1"/>
          <p:cNvSpPr txBox="1">
            <a:spLocks noChangeArrowheads="1"/>
          </p:cNvSpPr>
          <p:nvPr/>
        </p:nvSpPr>
        <p:spPr bwMode="auto">
          <a:xfrm>
            <a:off x="1128713" y="5232400"/>
            <a:ext cx="4259262" cy="233363"/>
          </a:xfrm>
          <a:prstGeom prst="rect">
            <a:avLst/>
          </a:prstGeom>
          <a:noFill/>
          <a:ln w="9525">
            <a:noFill/>
            <a:miter lim="800000"/>
            <a:headEnd/>
            <a:tailEnd/>
          </a:ln>
        </p:spPr>
        <p:txBody>
          <a:bodyPr wrap="none" lIns="0" tIns="0" rIns="0" bIns="40087">
            <a:spAutoFit/>
          </a:bodyPr>
          <a:lstStyle/>
          <a:p>
            <a:pPr>
              <a:lnSpc>
                <a:spcPts val="1488"/>
              </a:lnSpc>
            </a:pPr>
            <a:r>
              <a:rPr lang="en-US" altLang="zh-CN">
                <a:solidFill>
                  <a:srgbClr val="000000"/>
                </a:solidFill>
                <a:latin typeface="Calibri" pitchFamily="34" charset="0"/>
                <a:ea typeface="SimSun" pitchFamily="2" charset="-122"/>
              </a:rPr>
              <a:t>Importancia</a:t>
            </a:r>
            <a:r>
              <a:rPr lang="en-US" altLang="zh-CN">
                <a:latin typeface="Times New Roman" pitchFamily="18" charset="0"/>
                <a:ea typeface="SimSun" pitchFamily="2" charset="-122"/>
                <a:cs typeface="Times New Roman" pitchFamily="18" charset="0"/>
              </a:rPr>
              <a:t> </a:t>
            </a:r>
            <a:r>
              <a:rPr lang="en-US" altLang="zh-CN">
                <a:solidFill>
                  <a:srgbClr val="000000"/>
                </a:solidFill>
                <a:latin typeface="Calibri" pitchFamily="34" charset="0"/>
                <a:ea typeface="SimSun" pitchFamily="2" charset="-122"/>
              </a:rPr>
              <a:t>del</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producto</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final</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(12</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a</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13</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años)</a:t>
            </a:r>
          </a:p>
        </p:txBody>
      </p:sp>
      <p:sp>
        <p:nvSpPr>
          <p:cNvPr id="16" name="TextBox 1"/>
          <p:cNvSpPr txBox="1"/>
          <p:nvPr/>
        </p:nvSpPr>
        <p:spPr>
          <a:xfrm>
            <a:off x="1128713" y="5786438"/>
            <a:ext cx="1441450" cy="244475"/>
          </a:xfrm>
          <a:prstGeom prst="rect">
            <a:avLst/>
          </a:prstGeom>
          <a:noFill/>
        </p:spPr>
        <p:txBody>
          <a:bodyPr wrap="none" lIns="0" tIns="0" rIns="0" bIns="40087">
            <a:spAutoFit/>
          </a:bodyPr>
          <a:lstStyle/>
          <a:p>
            <a:pPr>
              <a:lnSpc>
                <a:spcPts val="1491"/>
              </a:lnSpc>
              <a:defRPr/>
            </a:pPr>
            <a:r>
              <a:rPr lang="en-US" altLang="zh-CN" dirty="0">
                <a:solidFill>
                  <a:srgbClr val="000000"/>
                </a:solidFill>
                <a:latin typeface="Calibri" pitchFamily="18" charset="0"/>
                <a:cs typeface="Calibri" pitchFamily="18" charset="0"/>
              </a:rPr>
              <a:t>•</a:t>
            </a:r>
            <a:r>
              <a:rPr lang="en-US" altLang="zh-CN" b="1" dirty="0">
                <a:solidFill>
                  <a:schemeClr val="tx1">
                    <a:lumMod val="95000"/>
                    <a:lumOff val="5000"/>
                  </a:schemeClr>
                </a:solidFill>
                <a:latin typeface="Calibri" pitchFamily="18" charset="0"/>
                <a:cs typeface="Calibri" pitchFamily="18" charset="0"/>
              </a:rPr>
              <a:t>6ª</a:t>
            </a:r>
            <a:r>
              <a:rPr lang="en-US" altLang="zh-CN" b="1" dirty="0">
                <a:solidFill>
                  <a:schemeClr val="tx1">
                    <a:lumMod val="95000"/>
                    <a:lumOff val="5000"/>
                  </a:schemeClr>
                </a:solidFill>
                <a:latin typeface="Times New Roman" pitchFamily="18" charset="0"/>
                <a:cs typeface="Times New Roman" pitchFamily="18" charset="0"/>
              </a:rPr>
              <a:t> </a:t>
            </a:r>
            <a:r>
              <a:rPr lang="en-US" altLang="zh-CN" b="1" dirty="0">
                <a:solidFill>
                  <a:schemeClr val="tx1">
                    <a:lumMod val="95000"/>
                    <a:lumOff val="5000"/>
                  </a:schemeClr>
                </a:solidFill>
                <a:latin typeface="Calibri" pitchFamily="18" charset="0"/>
                <a:cs typeface="Calibri" pitchFamily="18" charset="0"/>
              </a:rPr>
              <a:t>La</a:t>
            </a:r>
            <a:r>
              <a:rPr lang="en-US" altLang="zh-CN" b="1" dirty="0">
                <a:solidFill>
                  <a:schemeClr val="tx1">
                    <a:lumMod val="95000"/>
                    <a:lumOff val="5000"/>
                  </a:schemeClr>
                </a:solidFill>
                <a:latin typeface="Times New Roman" pitchFamily="18" charset="0"/>
                <a:cs typeface="Times New Roman" pitchFamily="18" charset="0"/>
              </a:rPr>
              <a:t> </a:t>
            </a:r>
            <a:r>
              <a:rPr lang="en-US" altLang="zh-CN" b="1" dirty="0">
                <a:solidFill>
                  <a:schemeClr val="tx1">
                    <a:lumMod val="95000"/>
                    <a:lumOff val="5000"/>
                  </a:schemeClr>
                </a:solidFill>
                <a:latin typeface="Calibri" pitchFamily="18" charset="0"/>
                <a:cs typeface="Calibri" pitchFamily="18" charset="0"/>
              </a:rPr>
              <a:t>decisión</a:t>
            </a:r>
          </a:p>
        </p:txBody>
      </p:sp>
      <p:sp>
        <p:nvSpPr>
          <p:cNvPr id="47118" name="TextBox 1"/>
          <p:cNvSpPr txBox="1">
            <a:spLocks noChangeArrowheads="1"/>
          </p:cNvSpPr>
          <p:nvPr/>
        </p:nvSpPr>
        <p:spPr bwMode="auto">
          <a:xfrm>
            <a:off x="1128713" y="6062663"/>
            <a:ext cx="6916737" cy="233362"/>
          </a:xfrm>
          <a:prstGeom prst="rect">
            <a:avLst/>
          </a:prstGeom>
          <a:noFill/>
          <a:ln w="9525">
            <a:noFill/>
            <a:miter lim="800000"/>
            <a:headEnd/>
            <a:tailEnd/>
          </a:ln>
        </p:spPr>
        <p:txBody>
          <a:bodyPr wrap="none" lIns="0" tIns="0" rIns="0" bIns="40087">
            <a:spAutoFit/>
          </a:bodyPr>
          <a:lstStyle/>
          <a:p>
            <a:pPr>
              <a:lnSpc>
                <a:spcPts val="1488"/>
              </a:lnSpc>
            </a:pPr>
            <a:r>
              <a:rPr lang="en-US" altLang="zh-CN">
                <a:solidFill>
                  <a:srgbClr val="000000"/>
                </a:solidFill>
                <a:latin typeface="Calibri" pitchFamily="34" charset="0"/>
                <a:ea typeface="SimSun" pitchFamily="2" charset="-122"/>
              </a:rPr>
              <a:t>Perfeccionamiento</a:t>
            </a:r>
            <a:r>
              <a:rPr lang="en-US" altLang="zh-CN">
                <a:latin typeface="Times New Roman" pitchFamily="18" charset="0"/>
                <a:ea typeface="SimSun" pitchFamily="2" charset="-122"/>
                <a:cs typeface="Times New Roman" pitchFamily="18" charset="0"/>
              </a:rPr>
              <a:t> </a:t>
            </a:r>
            <a:r>
              <a:rPr lang="en-US" altLang="zh-CN">
                <a:solidFill>
                  <a:srgbClr val="000000"/>
                </a:solidFill>
                <a:latin typeface="Calibri" pitchFamily="34" charset="0"/>
                <a:ea typeface="SimSun" pitchFamily="2" charset="-122"/>
              </a:rPr>
              <a:t>en</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una</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o</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más</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actividades</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(a</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partir</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de</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los</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13</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ó14</a:t>
            </a:r>
            <a:r>
              <a:rPr lang="en-US" altLang="zh-CN">
                <a:latin typeface="Times New Roman" pitchFamily="18" charset="0"/>
                <a:ea typeface="SimSun" pitchFamily="2" charset="-122"/>
              </a:rPr>
              <a:t> </a:t>
            </a:r>
            <a:r>
              <a:rPr lang="en-US" altLang="zh-CN">
                <a:solidFill>
                  <a:srgbClr val="000000"/>
                </a:solidFill>
                <a:latin typeface="Calibri" pitchFamily="34" charset="0"/>
                <a:ea typeface="SimSun" pitchFamily="2" charset="-122"/>
              </a:rPr>
              <a:t>años)</a:t>
            </a:r>
          </a:p>
        </p:txBody>
      </p:sp>
      <p:sp>
        <p:nvSpPr>
          <p:cNvPr id="21" name="20 Rectángulo"/>
          <p:cNvSpPr/>
          <p:nvPr/>
        </p:nvSpPr>
        <p:spPr>
          <a:xfrm>
            <a:off x="0" y="0"/>
            <a:ext cx="9144000" cy="1143000"/>
          </a:xfrm>
          <a:prstGeom prst="rect">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es-ES" sz="2400" b="1" dirty="0">
              <a:solidFill>
                <a:schemeClr val="tx1"/>
              </a:solidFill>
            </a:endParaRPr>
          </a:p>
        </p:txBody>
      </p:sp>
      <p:sp>
        <p:nvSpPr>
          <p:cNvPr id="22" name="TextBox 1"/>
          <p:cNvSpPr txBox="1"/>
          <p:nvPr/>
        </p:nvSpPr>
        <p:spPr>
          <a:xfrm>
            <a:off x="395288" y="333375"/>
            <a:ext cx="8556625" cy="809625"/>
          </a:xfrm>
          <a:prstGeom prst="rect">
            <a:avLst/>
          </a:prstGeom>
          <a:noFill/>
        </p:spPr>
        <p:txBody>
          <a:bodyPr lIns="0" tIns="0" rIns="0" bIns="40087">
            <a:spAutoFit/>
          </a:bodyPr>
          <a:lstStyle/>
          <a:p>
            <a:pPr algn="ctr">
              <a:lnSpc>
                <a:spcPts val="1491"/>
              </a:lnSpc>
              <a:defRPr/>
            </a:pPr>
            <a:r>
              <a:rPr lang="en-US" altLang="zh-CN" sz="2000" b="1" dirty="0">
                <a:solidFill>
                  <a:srgbClr val="000000"/>
                </a:solidFill>
                <a:latin typeface="+mn-lt"/>
                <a:cs typeface="Calibri" pitchFamily="18" charset="0"/>
              </a:rPr>
              <a:t>Viktor</a:t>
            </a:r>
            <a:r>
              <a:rPr lang="en-US" altLang="zh-CN" sz="2000" b="1" dirty="0">
                <a:latin typeface="+mn-lt"/>
                <a:cs typeface="Times New Roman" pitchFamily="18" charset="0"/>
              </a:rPr>
              <a:t> </a:t>
            </a:r>
            <a:r>
              <a:rPr lang="en-US" altLang="zh-CN" sz="2000" b="1" dirty="0" err="1">
                <a:solidFill>
                  <a:srgbClr val="000000"/>
                </a:solidFill>
                <a:latin typeface="+mn-lt"/>
                <a:cs typeface="Calibri" pitchFamily="18" charset="0"/>
              </a:rPr>
              <a:t>Lowenfeld</a:t>
            </a:r>
            <a:r>
              <a:rPr lang="en-US" altLang="zh-CN" sz="2000" b="1" dirty="0">
                <a:solidFill>
                  <a:srgbClr val="000000"/>
                </a:solidFill>
                <a:latin typeface="+mn-lt"/>
                <a:cs typeface="Calibri" pitchFamily="18" charset="0"/>
              </a:rPr>
              <a:t> </a:t>
            </a:r>
            <a:r>
              <a:rPr lang="es-ES" altLang="es-ES" sz="2000" b="1" dirty="0">
                <a:latin typeface="+mn-lt"/>
                <a:cs typeface="Arial" pitchFamily="34" charset="0"/>
              </a:rPr>
              <a:t>(1903-1960)</a:t>
            </a:r>
            <a:endParaRPr lang="en-US" altLang="zh-CN" sz="2000" b="1" dirty="0">
              <a:solidFill>
                <a:srgbClr val="000000"/>
              </a:solidFill>
              <a:latin typeface="+mn-lt"/>
              <a:cs typeface="Calibri" pitchFamily="18" charset="0"/>
            </a:endParaRPr>
          </a:p>
          <a:p>
            <a:pPr algn="ctr">
              <a:lnSpc>
                <a:spcPts val="1491"/>
              </a:lnSpc>
              <a:defRPr/>
            </a:pPr>
            <a:endParaRPr lang="en-US" altLang="zh-CN" sz="2000" b="1" dirty="0">
              <a:solidFill>
                <a:srgbClr val="000000"/>
              </a:solidFill>
              <a:latin typeface="Arial" pitchFamily="34" charset="0"/>
              <a:cs typeface="Calibri" pitchFamily="18" charset="0"/>
            </a:endParaRPr>
          </a:p>
          <a:p>
            <a:pPr algn="ctr">
              <a:lnSpc>
                <a:spcPts val="1491"/>
              </a:lnSpc>
              <a:defRPr/>
            </a:pPr>
            <a:r>
              <a:rPr lang="en-US" altLang="zh-CN" dirty="0" err="1">
                <a:solidFill>
                  <a:srgbClr val="000000"/>
                </a:solidFill>
                <a:latin typeface="Arial" pitchFamily="34" charset="0"/>
                <a:cs typeface="Calibri" pitchFamily="18" charset="0"/>
              </a:rPr>
              <a:t>Síntesis</a:t>
            </a:r>
            <a:r>
              <a:rPr lang="en-US" altLang="zh-CN" dirty="0">
                <a:latin typeface="Arial" pitchFamily="34" charset="0"/>
                <a:cs typeface="Times New Roman" pitchFamily="18" charset="0"/>
              </a:rPr>
              <a:t> </a:t>
            </a:r>
            <a:r>
              <a:rPr lang="en-US" altLang="zh-CN" dirty="0">
                <a:solidFill>
                  <a:srgbClr val="000000"/>
                </a:solidFill>
                <a:latin typeface="Arial" pitchFamily="34" charset="0"/>
                <a:cs typeface="Calibri" pitchFamily="18" charset="0"/>
              </a:rPr>
              <a:t>de</a:t>
            </a:r>
            <a:r>
              <a:rPr lang="en-US" altLang="zh-CN" dirty="0">
                <a:latin typeface="Arial" pitchFamily="34" charset="0"/>
                <a:cs typeface="Times New Roman" pitchFamily="18" charset="0"/>
              </a:rPr>
              <a:t> </a:t>
            </a:r>
            <a:r>
              <a:rPr lang="en-US" altLang="zh-CN" dirty="0" err="1">
                <a:solidFill>
                  <a:srgbClr val="000000"/>
                </a:solidFill>
                <a:latin typeface="Arial" pitchFamily="34" charset="0"/>
                <a:cs typeface="Calibri" pitchFamily="18" charset="0"/>
              </a:rPr>
              <a:t>las</a:t>
            </a:r>
            <a:r>
              <a:rPr lang="en-US" altLang="zh-CN" dirty="0">
                <a:latin typeface="Arial" pitchFamily="34" charset="0"/>
                <a:cs typeface="Times New Roman" pitchFamily="18" charset="0"/>
              </a:rPr>
              <a:t> </a:t>
            </a:r>
            <a:r>
              <a:rPr lang="en-US" altLang="zh-CN" dirty="0" err="1">
                <a:solidFill>
                  <a:srgbClr val="000000"/>
                </a:solidFill>
                <a:latin typeface="Arial" pitchFamily="34" charset="0"/>
                <a:cs typeface="Calibri" pitchFamily="18" charset="0"/>
              </a:rPr>
              <a:t>etapas</a:t>
            </a:r>
            <a:r>
              <a:rPr lang="en-US" altLang="zh-CN" dirty="0">
                <a:latin typeface="Arial" pitchFamily="34" charset="0"/>
                <a:cs typeface="Times New Roman" pitchFamily="18" charset="0"/>
              </a:rPr>
              <a:t> </a:t>
            </a:r>
            <a:r>
              <a:rPr lang="en-US" altLang="zh-CN" dirty="0">
                <a:solidFill>
                  <a:srgbClr val="000000"/>
                </a:solidFill>
                <a:latin typeface="Arial" pitchFamily="34" charset="0"/>
                <a:cs typeface="Calibri" pitchFamily="18" charset="0"/>
              </a:rPr>
              <a:t>del</a:t>
            </a:r>
            <a:r>
              <a:rPr lang="en-US" altLang="zh-CN" dirty="0">
                <a:latin typeface="Arial" pitchFamily="34" charset="0"/>
                <a:cs typeface="Times New Roman" pitchFamily="18" charset="0"/>
              </a:rPr>
              <a:t> </a:t>
            </a:r>
            <a:r>
              <a:rPr lang="en-US" altLang="zh-CN" dirty="0" err="1">
                <a:solidFill>
                  <a:srgbClr val="000000"/>
                </a:solidFill>
                <a:latin typeface="Arial" pitchFamily="34" charset="0"/>
                <a:cs typeface="Calibri" pitchFamily="18" charset="0"/>
              </a:rPr>
              <a:t>desarrollo</a:t>
            </a:r>
            <a:r>
              <a:rPr lang="en-US" altLang="zh-CN" dirty="0">
                <a:latin typeface="Arial" pitchFamily="34" charset="0"/>
                <a:cs typeface="Times New Roman" pitchFamily="18" charset="0"/>
              </a:rPr>
              <a:t> </a:t>
            </a:r>
            <a:r>
              <a:rPr lang="en-US" altLang="zh-CN" dirty="0" err="1">
                <a:solidFill>
                  <a:srgbClr val="000000"/>
                </a:solidFill>
                <a:latin typeface="Arial" pitchFamily="34" charset="0"/>
                <a:cs typeface="Calibri" pitchFamily="18" charset="0"/>
              </a:rPr>
              <a:t>creativo</a:t>
            </a:r>
            <a:endParaRPr lang="es-ES" altLang="es-ES" dirty="0">
              <a:latin typeface="Arial" pitchFamily="34" charset="0"/>
              <a:cs typeface="Arial" pitchFamily="34" charset="0"/>
            </a:endParaRPr>
          </a:p>
          <a:p>
            <a:pPr algn="ctr">
              <a:lnSpc>
                <a:spcPts val="1491"/>
              </a:lnSpc>
              <a:defRPr/>
            </a:pPr>
            <a:r>
              <a:rPr lang="en-US" altLang="zh-CN" sz="2000" dirty="0">
                <a:latin typeface="Arial" pitchFamily="34" charset="0"/>
                <a:cs typeface="Times New Roman" pitchFamily="18" charset="0"/>
              </a:rPr>
              <a:t> </a:t>
            </a:r>
            <a:endParaRPr lang="en-US" altLang="zh-CN" sz="2000" b="1" dirty="0">
              <a:solidFill>
                <a:srgbClr val="000000"/>
              </a:solidFill>
              <a:latin typeface="+mn-lt"/>
              <a:cs typeface="Calibri" pitchFamily="18"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755650" y="404813"/>
            <a:ext cx="7820025" cy="6224587"/>
          </a:xfrm>
          <a:custGeom>
            <a:avLst/>
            <a:gdLst>
              <a:gd name="connsiteX0" fmla="*/ 0 w 9144000"/>
              <a:gd name="connsiteY0" fmla="*/ 0 h 6858000"/>
              <a:gd name="connsiteX1" fmla="*/ 0 w 9144000"/>
              <a:gd name="connsiteY1" fmla="*/ 6857999 h 6858000"/>
              <a:gd name="connsiteX2" fmla="*/ 9143999 w 9144000"/>
              <a:gd name="connsiteY2" fmla="*/ 6857999 h 6858000"/>
              <a:gd name="connsiteX3" fmla="*/ 9143999 w 9144000"/>
              <a:gd name="connsiteY3" fmla="*/ 0 h 6858000"/>
              <a:gd name="connsiteX4" fmla="*/ 0 w 9144000"/>
              <a:gd name="connsiteY4" fmla="*/ 0 h 68580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58000">
                <a:moveTo>
                  <a:pt x="0" y="0"/>
                </a:moveTo>
                <a:lnTo>
                  <a:pt x="0" y="6857999"/>
                </a:lnTo>
                <a:lnTo>
                  <a:pt x="9143999" y="6857999"/>
                </a:lnTo>
                <a:lnTo>
                  <a:pt x="9143999" y="0"/>
                </a:lnTo>
                <a:lnTo>
                  <a:pt x="0" y="0"/>
                </a:lnTo>
              </a:path>
            </a:pathLst>
          </a:custGeom>
          <a:solidFill>
            <a:schemeClr val="bg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80175" tIns="40087" rIns="80175" bIns="40087" anchor="ctr"/>
          <a:lstStyle/>
          <a:p>
            <a:pPr algn="ctr">
              <a:defRPr/>
            </a:pPr>
            <a:endParaRPr lang="zh-CN" altLang="en-US"/>
          </a:p>
        </p:txBody>
      </p:sp>
      <p:sp>
        <p:nvSpPr>
          <p:cNvPr id="5" name="TextBox 1"/>
          <p:cNvSpPr txBox="1"/>
          <p:nvPr/>
        </p:nvSpPr>
        <p:spPr>
          <a:xfrm>
            <a:off x="684213" y="1989138"/>
            <a:ext cx="8108950" cy="3786187"/>
          </a:xfrm>
          <a:prstGeom prst="rect">
            <a:avLst/>
          </a:prstGeom>
          <a:noFill/>
        </p:spPr>
        <p:txBody>
          <a:bodyPr wrap="none" lIns="0" tIns="0" rIns="0" bIns="40087">
            <a:spAutoFit/>
          </a:bodyPr>
          <a:lstStyle/>
          <a:p>
            <a:pPr>
              <a:lnSpc>
                <a:spcPts val="877"/>
              </a:lnSpc>
              <a:defRPr/>
            </a:pPr>
            <a:endParaRPr lang="en-US" altLang="zh-CN" dirty="0"/>
          </a:p>
          <a:p>
            <a:pPr>
              <a:lnSpc>
                <a:spcPts val="877"/>
              </a:lnSpc>
              <a:defRPr/>
            </a:pPr>
            <a:endParaRPr lang="en-US" altLang="zh-CN" dirty="0"/>
          </a:p>
          <a:p>
            <a:pPr>
              <a:lnSpc>
                <a:spcPts val="877"/>
              </a:lnSpc>
              <a:defRPr/>
            </a:pPr>
            <a:endParaRPr lang="en-US" altLang="zh-CN" dirty="0">
              <a:latin typeface="+mn-lt"/>
            </a:endParaRPr>
          </a:p>
          <a:p>
            <a:pPr algn="just">
              <a:lnSpc>
                <a:spcPts val="877"/>
              </a:lnSpc>
              <a:defRPr/>
            </a:pPr>
            <a:endParaRPr lang="en-US" altLang="zh-CN" dirty="0">
              <a:latin typeface="+mn-lt"/>
            </a:endParaRPr>
          </a:p>
          <a:p>
            <a:pPr algn="just">
              <a:lnSpc>
                <a:spcPts val="877"/>
              </a:lnSpc>
              <a:defRPr/>
            </a:pPr>
            <a:endParaRPr lang="en-US" altLang="zh-CN" dirty="0">
              <a:latin typeface="+mn-lt"/>
            </a:endParaRPr>
          </a:p>
          <a:p>
            <a:pPr algn="just">
              <a:lnSpc>
                <a:spcPts val="1578"/>
              </a:lnSpc>
              <a:tabLst>
                <a:tab pos="66812" algn="l"/>
                <a:tab pos="111354" algn="l"/>
              </a:tabLst>
              <a:defRPr/>
            </a:pPr>
            <a:r>
              <a:rPr lang="en-US" altLang="zh-CN" dirty="0">
                <a:latin typeface="+mn-lt"/>
              </a:rPr>
              <a:t>	</a:t>
            </a:r>
            <a:r>
              <a:rPr lang="en-US" altLang="zh-CN" dirty="0">
                <a:solidFill>
                  <a:srgbClr val="000000"/>
                </a:solidFill>
                <a:latin typeface="+mn-lt"/>
                <a:cs typeface="Calibri" pitchFamily="18" charset="0"/>
              </a:rPr>
              <a:t>Los</a:t>
            </a:r>
            <a:r>
              <a:rPr lang="en-US" altLang="zh-CN" dirty="0">
                <a:latin typeface="+mn-lt"/>
                <a:cs typeface="Times New Roman" pitchFamily="18" charset="0"/>
              </a:rPr>
              <a:t> </a:t>
            </a:r>
            <a:r>
              <a:rPr lang="en-US" altLang="zh-CN" dirty="0" err="1">
                <a:solidFill>
                  <a:srgbClr val="000000"/>
                </a:solidFill>
                <a:latin typeface="+mn-lt"/>
                <a:cs typeface="Calibri" pitchFamily="18" charset="0"/>
              </a:rPr>
              <a:t>dibujos</a:t>
            </a:r>
            <a:r>
              <a:rPr lang="en-US" altLang="zh-CN" dirty="0">
                <a:latin typeface="+mn-lt"/>
                <a:cs typeface="Times New Roman" pitchFamily="18" charset="0"/>
              </a:rPr>
              <a:t> </a:t>
            </a:r>
            <a:r>
              <a:rPr lang="en-US" altLang="zh-CN" dirty="0" err="1">
                <a:solidFill>
                  <a:srgbClr val="000000"/>
                </a:solidFill>
                <a:latin typeface="+mn-lt"/>
                <a:cs typeface="Calibri" pitchFamily="18" charset="0"/>
              </a:rPr>
              <a:t>representan</a:t>
            </a:r>
            <a:r>
              <a:rPr lang="en-US" altLang="zh-CN" dirty="0">
                <a:latin typeface="+mn-lt"/>
                <a:cs typeface="Times New Roman" pitchFamily="18" charset="0"/>
              </a:rPr>
              <a:t> </a:t>
            </a:r>
            <a:r>
              <a:rPr lang="en-US" altLang="zh-CN" dirty="0">
                <a:solidFill>
                  <a:srgbClr val="000000"/>
                </a:solidFill>
                <a:latin typeface="+mn-lt"/>
                <a:cs typeface="Calibri" pitchFamily="18" charset="0"/>
              </a:rPr>
              <a:t>el</a:t>
            </a:r>
            <a:r>
              <a:rPr lang="en-US" altLang="zh-CN" dirty="0">
                <a:latin typeface="+mn-lt"/>
                <a:cs typeface="Times New Roman" pitchFamily="18" charset="0"/>
              </a:rPr>
              <a:t> </a:t>
            </a:r>
            <a:r>
              <a:rPr lang="en-US" altLang="zh-CN" dirty="0" err="1">
                <a:solidFill>
                  <a:srgbClr val="000000"/>
                </a:solidFill>
                <a:latin typeface="+mn-lt"/>
                <a:cs typeface="Calibri" pitchFamily="18" charset="0"/>
              </a:rPr>
              <a:t>concepto</a:t>
            </a:r>
            <a:r>
              <a:rPr lang="en-US" altLang="zh-CN" dirty="0">
                <a:latin typeface="+mn-lt"/>
                <a:cs typeface="Times New Roman" pitchFamily="18" charset="0"/>
              </a:rPr>
              <a:t> </a:t>
            </a:r>
            <a:r>
              <a:rPr lang="en-US" altLang="zh-CN" dirty="0">
                <a:solidFill>
                  <a:srgbClr val="000000"/>
                </a:solidFill>
                <a:latin typeface="+mn-lt"/>
                <a:cs typeface="Calibri" pitchFamily="18" charset="0"/>
              </a:rPr>
              <a:t>del</a:t>
            </a:r>
            <a:r>
              <a:rPr lang="en-US" altLang="zh-CN" dirty="0">
                <a:latin typeface="+mn-lt"/>
                <a:cs typeface="Times New Roman" pitchFamily="18" charset="0"/>
              </a:rPr>
              <a:t> </a:t>
            </a:r>
            <a:r>
              <a:rPr lang="en-US" altLang="zh-CN" dirty="0" err="1">
                <a:solidFill>
                  <a:srgbClr val="000000"/>
                </a:solidFill>
                <a:latin typeface="+mn-lt"/>
                <a:cs typeface="Calibri" pitchFamily="18" charset="0"/>
              </a:rPr>
              <a:t>objeto</a:t>
            </a:r>
            <a:r>
              <a:rPr lang="en-US" altLang="zh-CN" dirty="0">
                <a:latin typeface="+mn-lt"/>
                <a:cs typeface="Times New Roman" pitchFamily="18" charset="0"/>
              </a:rPr>
              <a:t> </a:t>
            </a:r>
            <a:r>
              <a:rPr lang="en-US" altLang="zh-CN" dirty="0" err="1">
                <a:solidFill>
                  <a:srgbClr val="000000"/>
                </a:solidFill>
                <a:latin typeface="+mn-lt"/>
                <a:cs typeface="Calibri" pitchFamily="18" charset="0"/>
              </a:rPr>
              <a:t>para</a:t>
            </a:r>
            <a:r>
              <a:rPr lang="en-US" altLang="zh-CN" dirty="0">
                <a:latin typeface="+mn-lt"/>
                <a:cs typeface="Times New Roman" pitchFamily="18" charset="0"/>
              </a:rPr>
              <a:t> </a:t>
            </a:r>
            <a:r>
              <a:rPr lang="en-US" altLang="zh-CN" dirty="0">
                <a:solidFill>
                  <a:srgbClr val="000000"/>
                </a:solidFill>
                <a:latin typeface="+mn-lt"/>
                <a:cs typeface="Calibri" pitchFamily="18" charset="0"/>
              </a:rPr>
              <a:t>el</a:t>
            </a:r>
            <a:r>
              <a:rPr lang="en-US" altLang="zh-CN" dirty="0">
                <a:latin typeface="+mn-lt"/>
                <a:cs typeface="Times New Roman" pitchFamily="18" charset="0"/>
              </a:rPr>
              <a:t> </a:t>
            </a:r>
            <a:r>
              <a:rPr lang="en-US" altLang="zh-CN" dirty="0" err="1">
                <a:solidFill>
                  <a:srgbClr val="000000"/>
                </a:solidFill>
                <a:latin typeface="+mn-lt"/>
                <a:cs typeface="Calibri" pitchFamily="18" charset="0"/>
              </a:rPr>
              <a:t>niño</a:t>
            </a:r>
            <a:r>
              <a:rPr lang="en-US" altLang="zh-CN" dirty="0">
                <a:solidFill>
                  <a:srgbClr val="000000"/>
                </a:solidFill>
                <a:latin typeface="+mn-lt"/>
                <a:cs typeface="Calibri" pitchFamily="18" charset="0"/>
              </a:rPr>
              <a:t>.</a:t>
            </a:r>
          </a:p>
          <a:p>
            <a:pPr algn="just">
              <a:lnSpc>
                <a:spcPts val="877"/>
              </a:lnSpc>
              <a:defRPr/>
            </a:pPr>
            <a:endParaRPr lang="en-US" altLang="zh-CN" dirty="0">
              <a:latin typeface="+mn-lt"/>
            </a:endParaRPr>
          </a:p>
          <a:p>
            <a:pPr algn="just">
              <a:lnSpc>
                <a:spcPts val="877"/>
              </a:lnSpc>
              <a:defRPr/>
            </a:pPr>
            <a:endParaRPr lang="en-US" altLang="zh-CN" dirty="0">
              <a:latin typeface="+mn-lt"/>
            </a:endParaRPr>
          </a:p>
          <a:p>
            <a:pPr algn="just">
              <a:lnSpc>
                <a:spcPts val="877"/>
              </a:lnSpc>
              <a:defRPr/>
            </a:pPr>
            <a:endParaRPr lang="en-US" altLang="zh-CN" dirty="0">
              <a:latin typeface="+mn-lt"/>
            </a:endParaRPr>
          </a:p>
          <a:p>
            <a:pPr algn="just">
              <a:lnSpc>
                <a:spcPts val="1491"/>
              </a:lnSpc>
              <a:tabLst>
                <a:tab pos="66812" algn="l"/>
                <a:tab pos="111354" algn="l"/>
              </a:tabLst>
              <a:defRPr/>
            </a:pPr>
            <a:r>
              <a:rPr lang="en-US" altLang="zh-CN" dirty="0">
                <a:latin typeface="+mn-lt"/>
              </a:rPr>
              <a:t>	</a:t>
            </a:r>
            <a:r>
              <a:rPr lang="en-US" altLang="zh-CN" dirty="0">
                <a:solidFill>
                  <a:srgbClr val="000000"/>
                </a:solidFill>
                <a:latin typeface="+mn-lt"/>
                <a:cs typeface="Calibri" pitchFamily="18" charset="0"/>
              </a:rPr>
              <a:t>El</a:t>
            </a:r>
            <a:r>
              <a:rPr lang="en-US" altLang="zh-CN" dirty="0">
                <a:latin typeface="+mn-lt"/>
                <a:cs typeface="Times New Roman" pitchFamily="18" charset="0"/>
              </a:rPr>
              <a:t> </a:t>
            </a:r>
            <a:r>
              <a:rPr lang="en-US" altLang="zh-CN" dirty="0" err="1">
                <a:solidFill>
                  <a:srgbClr val="000000"/>
                </a:solidFill>
                <a:latin typeface="+mn-lt"/>
                <a:cs typeface="Calibri" pitchFamily="18" charset="0"/>
              </a:rPr>
              <a:t>niño</a:t>
            </a:r>
            <a:r>
              <a:rPr lang="en-US" altLang="zh-CN" dirty="0">
                <a:latin typeface="+mn-lt"/>
                <a:cs typeface="Times New Roman" pitchFamily="18" charset="0"/>
              </a:rPr>
              <a:t> </a:t>
            </a:r>
            <a:r>
              <a:rPr lang="en-US" altLang="zh-CN" dirty="0" err="1">
                <a:solidFill>
                  <a:srgbClr val="000000"/>
                </a:solidFill>
                <a:latin typeface="+mn-lt"/>
                <a:cs typeface="Calibri" pitchFamily="18" charset="0"/>
              </a:rPr>
              <a:t>está</a:t>
            </a:r>
            <a:r>
              <a:rPr lang="en-US" altLang="zh-CN" dirty="0">
                <a:latin typeface="+mn-lt"/>
                <a:cs typeface="Times New Roman" pitchFamily="18" charset="0"/>
              </a:rPr>
              <a:t> </a:t>
            </a:r>
            <a:r>
              <a:rPr lang="en-US" altLang="zh-CN" dirty="0" err="1">
                <a:solidFill>
                  <a:srgbClr val="000000"/>
                </a:solidFill>
                <a:latin typeface="+mn-lt"/>
                <a:cs typeface="Calibri" pitchFamily="18" charset="0"/>
              </a:rPr>
              <a:t>buscando</a:t>
            </a:r>
            <a:r>
              <a:rPr lang="en-US" altLang="zh-CN" dirty="0">
                <a:latin typeface="+mn-lt"/>
                <a:cs typeface="Times New Roman" pitchFamily="18" charset="0"/>
              </a:rPr>
              <a:t> </a:t>
            </a:r>
            <a:r>
              <a:rPr lang="en-US" altLang="zh-CN" dirty="0">
                <a:solidFill>
                  <a:srgbClr val="000000"/>
                </a:solidFill>
                <a:latin typeface="+mn-lt"/>
                <a:cs typeface="Calibri" pitchFamily="18" charset="0"/>
              </a:rPr>
              <a:t>un</a:t>
            </a:r>
            <a:r>
              <a:rPr lang="en-US" altLang="zh-CN" dirty="0">
                <a:latin typeface="+mn-lt"/>
                <a:cs typeface="Times New Roman" pitchFamily="18" charset="0"/>
              </a:rPr>
              <a:t> </a:t>
            </a:r>
            <a:r>
              <a:rPr lang="en-US" altLang="zh-CN" b="1" dirty="0" err="1">
                <a:solidFill>
                  <a:srgbClr val="000000"/>
                </a:solidFill>
                <a:latin typeface="+mn-lt"/>
                <a:cs typeface="Calibri" pitchFamily="18" charset="0"/>
              </a:rPr>
              <a:t>esquema</a:t>
            </a:r>
            <a:r>
              <a:rPr lang="en-US" altLang="zh-CN" dirty="0">
                <a:latin typeface="+mn-lt"/>
                <a:cs typeface="Times New Roman" pitchFamily="18" charset="0"/>
              </a:rPr>
              <a:t> </a:t>
            </a:r>
            <a:r>
              <a:rPr lang="en-US" altLang="zh-CN" dirty="0" err="1">
                <a:solidFill>
                  <a:srgbClr val="000000"/>
                </a:solidFill>
                <a:latin typeface="+mn-lt"/>
                <a:cs typeface="Calibri" pitchFamily="18" charset="0"/>
              </a:rPr>
              <a:t>apropiado</a:t>
            </a:r>
            <a:r>
              <a:rPr lang="en-US" altLang="zh-CN" dirty="0">
                <a:latin typeface="+mn-lt"/>
                <a:cs typeface="Times New Roman" pitchFamily="18" charset="0"/>
              </a:rPr>
              <a:t> </a:t>
            </a:r>
            <a:r>
              <a:rPr lang="en-US" altLang="zh-CN" dirty="0" err="1">
                <a:solidFill>
                  <a:srgbClr val="000000"/>
                </a:solidFill>
                <a:latin typeface="+mn-lt"/>
                <a:cs typeface="Calibri" pitchFamily="18" charset="0"/>
              </a:rPr>
              <a:t>para</a:t>
            </a:r>
            <a:r>
              <a:rPr lang="en-US" altLang="zh-CN" dirty="0">
                <a:latin typeface="+mn-lt"/>
                <a:cs typeface="Times New Roman" pitchFamily="18" charset="0"/>
              </a:rPr>
              <a:t> </a:t>
            </a:r>
            <a:r>
              <a:rPr lang="en-US" altLang="zh-CN" dirty="0" err="1">
                <a:solidFill>
                  <a:srgbClr val="000000"/>
                </a:solidFill>
                <a:latin typeface="+mn-lt"/>
                <a:cs typeface="Calibri" pitchFamily="18" charset="0"/>
              </a:rPr>
              <a:t>representar</a:t>
            </a:r>
            <a:r>
              <a:rPr lang="en-US" altLang="zh-CN" dirty="0">
                <a:latin typeface="+mn-lt"/>
                <a:cs typeface="Times New Roman" pitchFamily="18" charset="0"/>
              </a:rPr>
              <a:t> </a:t>
            </a:r>
            <a:r>
              <a:rPr lang="en-US" altLang="zh-CN" dirty="0">
                <a:solidFill>
                  <a:srgbClr val="000000"/>
                </a:solidFill>
                <a:latin typeface="+mn-lt"/>
                <a:cs typeface="Calibri" pitchFamily="18" charset="0"/>
              </a:rPr>
              <a:t>los</a:t>
            </a:r>
            <a:r>
              <a:rPr lang="en-US" altLang="zh-CN" dirty="0">
                <a:latin typeface="+mn-lt"/>
                <a:cs typeface="Times New Roman" pitchFamily="18" charset="0"/>
              </a:rPr>
              <a:t> </a:t>
            </a:r>
            <a:r>
              <a:rPr lang="en-US" altLang="zh-CN" dirty="0" err="1">
                <a:solidFill>
                  <a:srgbClr val="000000"/>
                </a:solidFill>
                <a:latin typeface="+mn-lt"/>
                <a:cs typeface="Calibri" pitchFamily="18" charset="0"/>
              </a:rPr>
              <a:t>objetos</a:t>
            </a:r>
            <a:r>
              <a:rPr lang="en-US" altLang="zh-CN" dirty="0">
                <a:solidFill>
                  <a:srgbClr val="000000"/>
                </a:solidFill>
                <a:latin typeface="+mn-lt"/>
                <a:cs typeface="Calibri" pitchFamily="18" charset="0"/>
              </a:rPr>
              <a:t>,</a:t>
            </a:r>
            <a:r>
              <a:rPr lang="en-US" altLang="zh-CN" dirty="0">
                <a:latin typeface="+mn-lt"/>
                <a:cs typeface="Times New Roman" pitchFamily="18" charset="0"/>
              </a:rPr>
              <a:t> </a:t>
            </a:r>
            <a:r>
              <a:rPr lang="en-US" altLang="zh-CN" dirty="0">
                <a:solidFill>
                  <a:srgbClr val="000000"/>
                </a:solidFill>
                <a:latin typeface="+mn-lt"/>
                <a:cs typeface="Calibri" pitchFamily="18" charset="0"/>
              </a:rPr>
              <a:t>y</a:t>
            </a:r>
          </a:p>
          <a:p>
            <a:pPr algn="just">
              <a:lnSpc>
                <a:spcPts val="2104"/>
              </a:lnSpc>
              <a:tabLst>
                <a:tab pos="66812" algn="l"/>
                <a:tab pos="111354" algn="l"/>
              </a:tabLst>
              <a:defRPr/>
            </a:pPr>
            <a:r>
              <a:rPr lang="en-US" altLang="zh-CN" dirty="0">
                <a:latin typeface="+mn-lt"/>
              </a:rPr>
              <a:t>	</a:t>
            </a:r>
            <a:r>
              <a:rPr lang="en-US" altLang="zh-CN" dirty="0">
                <a:solidFill>
                  <a:srgbClr val="000000"/>
                </a:solidFill>
                <a:latin typeface="+mn-lt"/>
                <a:cs typeface="Calibri" pitchFamily="18" charset="0"/>
              </a:rPr>
              <a:t>los</a:t>
            </a:r>
            <a:r>
              <a:rPr lang="en-US" altLang="zh-CN" dirty="0">
                <a:latin typeface="+mn-lt"/>
                <a:cs typeface="Times New Roman" pitchFamily="18" charset="0"/>
              </a:rPr>
              <a:t> </a:t>
            </a:r>
            <a:r>
              <a:rPr lang="en-US" altLang="zh-CN" dirty="0" err="1">
                <a:solidFill>
                  <a:srgbClr val="000000"/>
                </a:solidFill>
                <a:latin typeface="+mn-lt"/>
                <a:cs typeface="Calibri" pitchFamily="18" charset="0"/>
              </a:rPr>
              <a:t>dibujos</a:t>
            </a:r>
            <a:r>
              <a:rPr lang="en-US" altLang="zh-CN" dirty="0">
                <a:latin typeface="+mn-lt"/>
                <a:cs typeface="Times New Roman" pitchFamily="18" charset="0"/>
              </a:rPr>
              <a:t> </a:t>
            </a:r>
            <a:r>
              <a:rPr lang="en-US" altLang="zh-CN" dirty="0" err="1">
                <a:solidFill>
                  <a:srgbClr val="000000"/>
                </a:solidFill>
                <a:latin typeface="+mn-lt"/>
                <a:cs typeface="Calibri" pitchFamily="18" charset="0"/>
              </a:rPr>
              <a:t>cambian</a:t>
            </a:r>
            <a:r>
              <a:rPr lang="en-US" altLang="zh-CN" dirty="0">
                <a:latin typeface="+mn-lt"/>
                <a:cs typeface="Times New Roman" pitchFamily="18" charset="0"/>
              </a:rPr>
              <a:t> </a:t>
            </a:r>
            <a:r>
              <a:rPr lang="en-US" altLang="zh-CN" dirty="0">
                <a:solidFill>
                  <a:srgbClr val="000000"/>
                </a:solidFill>
                <a:latin typeface="+mn-lt"/>
                <a:cs typeface="Calibri" pitchFamily="18" charset="0"/>
              </a:rPr>
              <a:t>de</a:t>
            </a:r>
            <a:r>
              <a:rPr lang="en-US" altLang="zh-CN" dirty="0">
                <a:latin typeface="+mn-lt"/>
                <a:cs typeface="Times New Roman" pitchFamily="18" charset="0"/>
              </a:rPr>
              <a:t> </a:t>
            </a:r>
            <a:r>
              <a:rPr lang="en-US" altLang="zh-CN" dirty="0">
                <a:solidFill>
                  <a:srgbClr val="000000"/>
                </a:solidFill>
                <a:latin typeface="+mn-lt"/>
                <a:cs typeface="Calibri" pitchFamily="18" charset="0"/>
              </a:rPr>
              <a:t>un</a:t>
            </a:r>
            <a:r>
              <a:rPr lang="en-US" altLang="zh-CN" dirty="0">
                <a:latin typeface="+mn-lt"/>
                <a:cs typeface="Times New Roman" pitchFamily="18" charset="0"/>
              </a:rPr>
              <a:t> </a:t>
            </a:r>
            <a:r>
              <a:rPr lang="en-US" altLang="zh-CN" dirty="0" err="1">
                <a:solidFill>
                  <a:srgbClr val="000000"/>
                </a:solidFill>
                <a:latin typeface="+mn-lt"/>
                <a:cs typeface="Calibri" pitchFamily="18" charset="0"/>
              </a:rPr>
              <a:t>día</a:t>
            </a:r>
            <a:r>
              <a:rPr lang="en-US" altLang="zh-CN" dirty="0">
                <a:latin typeface="+mn-lt"/>
                <a:cs typeface="Times New Roman" pitchFamily="18" charset="0"/>
              </a:rPr>
              <a:t> </a:t>
            </a:r>
            <a:r>
              <a:rPr lang="en-US" altLang="zh-CN" dirty="0">
                <a:solidFill>
                  <a:srgbClr val="000000"/>
                </a:solidFill>
                <a:latin typeface="+mn-lt"/>
                <a:cs typeface="Calibri" pitchFamily="18" charset="0"/>
              </a:rPr>
              <a:t>a</a:t>
            </a:r>
            <a:r>
              <a:rPr lang="en-US" altLang="zh-CN" dirty="0">
                <a:latin typeface="+mn-lt"/>
                <a:cs typeface="Times New Roman" pitchFamily="18" charset="0"/>
              </a:rPr>
              <a:t> </a:t>
            </a:r>
            <a:r>
              <a:rPr lang="en-US" altLang="zh-CN" dirty="0" err="1">
                <a:solidFill>
                  <a:srgbClr val="000000"/>
                </a:solidFill>
                <a:latin typeface="+mn-lt"/>
                <a:cs typeface="Calibri" pitchFamily="18" charset="0"/>
              </a:rPr>
              <a:t>otro</a:t>
            </a:r>
            <a:r>
              <a:rPr lang="en-US" altLang="zh-CN" dirty="0">
                <a:latin typeface="+mn-lt"/>
                <a:cs typeface="Times New Roman" pitchFamily="18" charset="0"/>
              </a:rPr>
              <a:t> </a:t>
            </a:r>
            <a:r>
              <a:rPr lang="en-US" altLang="zh-CN" dirty="0" err="1">
                <a:solidFill>
                  <a:srgbClr val="000000"/>
                </a:solidFill>
                <a:latin typeface="+mn-lt"/>
                <a:cs typeface="Calibri" pitchFamily="18" charset="0"/>
              </a:rPr>
              <a:t>hasta</a:t>
            </a:r>
            <a:r>
              <a:rPr lang="en-US" altLang="zh-CN" dirty="0">
                <a:latin typeface="+mn-lt"/>
                <a:cs typeface="Times New Roman" pitchFamily="18" charset="0"/>
              </a:rPr>
              <a:t> </a:t>
            </a:r>
            <a:r>
              <a:rPr lang="en-US" altLang="zh-CN" dirty="0" err="1">
                <a:solidFill>
                  <a:srgbClr val="000000"/>
                </a:solidFill>
                <a:latin typeface="+mn-lt"/>
                <a:cs typeface="Calibri" pitchFamily="18" charset="0"/>
              </a:rPr>
              <a:t>que</a:t>
            </a:r>
            <a:r>
              <a:rPr lang="en-US" altLang="zh-CN" dirty="0">
                <a:latin typeface="+mn-lt"/>
                <a:cs typeface="Times New Roman" pitchFamily="18" charset="0"/>
              </a:rPr>
              <a:t> </a:t>
            </a:r>
            <a:r>
              <a:rPr lang="en-US" altLang="zh-CN" dirty="0" err="1">
                <a:solidFill>
                  <a:srgbClr val="000000"/>
                </a:solidFill>
                <a:latin typeface="+mn-lt"/>
                <a:cs typeface="Calibri" pitchFamily="18" charset="0"/>
              </a:rPr>
              <a:t>logra</a:t>
            </a:r>
            <a:r>
              <a:rPr lang="en-US" altLang="zh-CN" dirty="0">
                <a:latin typeface="+mn-lt"/>
                <a:cs typeface="Times New Roman" pitchFamily="18" charset="0"/>
              </a:rPr>
              <a:t> </a:t>
            </a:r>
            <a:r>
              <a:rPr lang="en-US" altLang="zh-CN" dirty="0" err="1">
                <a:solidFill>
                  <a:srgbClr val="000000"/>
                </a:solidFill>
                <a:latin typeface="+mn-lt"/>
                <a:cs typeface="Calibri" pitchFamily="18" charset="0"/>
              </a:rPr>
              <a:t>estabilizar</a:t>
            </a:r>
            <a:r>
              <a:rPr lang="en-US" altLang="zh-CN" dirty="0">
                <a:latin typeface="+mn-lt"/>
                <a:cs typeface="Times New Roman" pitchFamily="18" charset="0"/>
              </a:rPr>
              <a:t> </a:t>
            </a:r>
            <a:r>
              <a:rPr lang="en-US" altLang="zh-CN" dirty="0" err="1">
                <a:solidFill>
                  <a:srgbClr val="000000"/>
                </a:solidFill>
                <a:latin typeface="+mn-lt"/>
                <a:cs typeface="Calibri" pitchFamily="18" charset="0"/>
              </a:rPr>
              <a:t>este</a:t>
            </a:r>
            <a:r>
              <a:rPr lang="en-US" altLang="zh-CN" dirty="0">
                <a:latin typeface="+mn-lt"/>
                <a:cs typeface="Times New Roman" pitchFamily="18" charset="0"/>
              </a:rPr>
              <a:t> </a:t>
            </a:r>
            <a:r>
              <a:rPr lang="en-US" altLang="zh-CN" dirty="0" err="1">
                <a:solidFill>
                  <a:srgbClr val="000000"/>
                </a:solidFill>
                <a:latin typeface="+mn-lt"/>
                <a:cs typeface="Calibri" pitchFamily="18" charset="0"/>
              </a:rPr>
              <a:t>esquema</a:t>
            </a:r>
            <a:r>
              <a:rPr lang="en-US" altLang="zh-CN" dirty="0">
                <a:solidFill>
                  <a:srgbClr val="000000"/>
                </a:solidFill>
                <a:latin typeface="+mn-lt"/>
                <a:cs typeface="Calibri" pitchFamily="18" charset="0"/>
              </a:rPr>
              <a:t>.</a:t>
            </a:r>
          </a:p>
          <a:p>
            <a:pPr algn="just">
              <a:lnSpc>
                <a:spcPts val="877"/>
              </a:lnSpc>
              <a:defRPr/>
            </a:pPr>
            <a:endParaRPr lang="en-US" altLang="zh-CN" dirty="0">
              <a:latin typeface="+mn-lt"/>
            </a:endParaRPr>
          </a:p>
          <a:p>
            <a:pPr algn="just">
              <a:lnSpc>
                <a:spcPts val="877"/>
              </a:lnSpc>
              <a:defRPr/>
            </a:pPr>
            <a:endParaRPr lang="en-US" altLang="zh-CN" dirty="0">
              <a:latin typeface="+mn-lt"/>
            </a:endParaRPr>
          </a:p>
          <a:p>
            <a:pPr algn="just">
              <a:lnSpc>
                <a:spcPts val="877"/>
              </a:lnSpc>
              <a:defRPr/>
            </a:pPr>
            <a:endParaRPr lang="en-US" altLang="zh-CN" dirty="0">
              <a:latin typeface="+mn-lt"/>
            </a:endParaRPr>
          </a:p>
          <a:p>
            <a:pPr algn="just">
              <a:lnSpc>
                <a:spcPts val="1491"/>
              </a:lnSpc>
              <a:tabLst>
                <a:tab pos="66812" algn="l"/>
                <a:tab pos="111354" algn="l"/>
              </a:tabLst>
              <a:defRPr/>
            </a:pPr>
            <a:r>
              <a:rPr lang="en-US" altLang="zh-CN" dirty="0">
                <a:latin typeface="+mn-lt"/>
              </a:rPr>
              <a:t>		</a:t>
            </a:r>
            <a:r>
              <a:rPr lang="en-US" altLang="zh-CN" dirty="0" err="1">
                <a:solidFill>
                  <a:srgbClr val="000000"/>
                </a:solidFill>
                <a:latin typeface="+mn-lt"/>
                <a:cs typeface="Calibri" pitchFamily="18" charset="0"/>
              </a:rPr>
              <a:t>Cuando</a:t>
            </a:r>
            <a:r>
              <a:rPr lang="en-US" altLang="zh-CN" dirty="0">
                <a:latin typeface="+mn-lt"/>
                <a:cs typeface="Times New Roman" pitchFamily="18" charset="0"/>
              </a:rPr>
              <a:t> </a:t>
            </a:r>
            <a:r>
              <a:rPr lang="en-US" altLang="zh-CN" dirty="0" err="1">
                <a:solidFill>
                  <a:srgbClr val="000000"/>
                </a:solidFill>
                <a:latin typeface="+mn-lt"/>
                <a:cs typeface="Calibri" pitchFamily="18" charset="0"/>
              </a:rPr>
              <a:t>esto</a:t>
            </a:r>
            <a:r>
              <a:rPr lang="en-US" altLang="zh-CN" dirty="0">
                <a:latin typeface="+mn-lt"/>
                <a:cs typeface="Times New Roman" pitchFamily="18" charset="0"/>
              </a:rPr>
              <a:t> </a:t>
            </a:r>
            <a:r>
              <a:rPr lang="en-US" altLang="zh-CN" dirty="0" err="1">
                <a:solidFill>
                  <a:srgbClr val="000000"/>
                </a:solidFill>
                <a:latin typeface="+mn-lt"/>
                <a:cs typeface="Calibri" pitchFamily="18" charset="0"/>
              </a:rPr>
              <a:t>sucede</a:t>
            </a:r>
            <a:r>
              <a:rPr lang="en-US" altLang="zh-CN" dirty="0">
                <a:solidFill>
                  <a:srgbClr val="000000"/>
                </a:solidFill>
                <a:latin typeface="+mn-lt"/>
                <a:cs typeface="Calibri" pitchFamily="18" charset="0"/>
              </a:rPr>
              <a:t>,</a:t>
            </a:r>
            <a:r>
              <a:rPr lang="en-US" altLang="zh-CN" dirty="0">
                <a:latin typeface="+mn-lt"/>
                <a:cs typeface="Times New Roman" pitchFamily="18" charset="0"/>
              </a:rPr>
              <a:t> </a:t>
            </a:r>
            <a:r>
              <a:rPr lang="en-US" altLang="zh-CN" dirty="0">
                <a:solidFill>
                  <a:srgbClr val="000000"/>
                </a:solidFill>
                <a:latin typeface="+mn-lt"/>
                <a:cs typeface="Calibri" pitchFamily="18" charset="0"/>
              </a:rPr>
              <a:t>lo</a:t>
            </a:r>
            <a:r>
              <a:rPr lang="en-US" altLang="zh-CN" dirty="0">
                <a:latin typeface="+mn-lt"/>
                <a:cs typeface="Times New Roman" pitchFamily="18" charset="0"/>
              </a:rPr>
              <a:t> </a:t>
            </a:r>
            <a:r>
              <a:rPr lang="en-US" altLang="zh-CN" dirty="0" err="1">
                <a:solidFill>
                  <a:srgbClr val="000000"/>
                </a:solidFill>
                <a:latin typeface="+mn-lt"/>
                <a:cs typeface="Calibri" pitchFamily="18" charset="0"/>
              </a:rPr>
              <a:t>empleará</a:t>
            </a:r>
            <a:r>
              <a:rPr lang="en-US" altLang="zh-CN" dirty="0">
                <a:latin typeface="+mn-lt"/>
                <a:cs typeface="Times New Roman" pitchFamily="18" charset="0"/>
              </a:rPr>
              <a:t> </a:t>
            </a:r>
            <a:r>
              <a:rPr lang="en-US" altLang="zh-CN" dirty="0" err="1">
                <a:solidFill>
                  <a:srgbClr val="000000"/>
                </a:solidFill>
                <a:latin typeface="+mn-lt"/>
                <a:cs typeface="Calibri" pitchFamily="18" charset="0"/>
              </a:rPr>
              <a:t>repetidamente</a:t>
            </a:r>
            <a:r>
              <a:rPr lang="en-US" altLang="zh-CN" dirty="0">
                <a:latin typeface="+mn-lt"/>
                <a:cs typeface="Times New Roman" pitchFamily="18" charset="0"/>
              </a:rPr>
              <a:t> </a:t>
            </a:r>
            <a:r>
              <a:rPr lang="en-US" altLang="zh-CN" dirty="0">
                <a:solidFill>
                  <a:srgbClr val="000000"/>
                </a:solidFill>
                <a:latin typeface="+mn-lt"/>
                <a:cs typeface="Calibri" pitchFamily="18" charset="0"/>
              </a:rPr>
              <a:t>y</a:t>
            </a:r>
            <a:r>
              <a:rPr lang="en-US" altLang="zh-CN" dirty="0">
                <a:latin typeface="+mn-lt"/>
                <a:cs typeface="Times New Roman" pitchFamily="18" charset="0"/>
              </a:rPr>
              <a:t> </a:t>
            </a:r>
            <a:r>
              <a:rPr lang="en-US" altLang="zh-CN" dirty="0">
                <a:solidFill>
                  <a:srgbClr val="000000"/>
                </a:solidFill>
                <a:latin typeface="+mn-lt"/>
                <a:cs typeface="Calibri" pitchFamily="18" charset="0"/>
              </a:rPr>
              <a:t>le</a:t>
            </a:r>
            <a:r>
              <a:rPr lang="en-US" altLang="zh-CN" dirty="0">
                <a:latin typeface="+mn-lt"/>
                <a:cs typeface="Times New Roman" pitchFamily="18" charset="0"/>
              </a:rPr>
              <a:t> </a:t>
            </a:r>
            <a:r>
              <a:rPr lang="en-US" altLang="zh-CN" dirty="0" err="1">
                <a:solidFill>
                  <a:srgbClr val="000000"/>
                </a:solidFill>
                <a:latin typeface="+mn-lt"/>
                <a:cs typeface="Calibri" pitchFamily="18" charset="0"/>
              </a:rPr>
              <a:t>servirá</a:t>
            </a:r>
            <a:r>
              <a:rPr lang="en-US" altLang="zh-CN" dirty="0">
                <a:latin typeface="+mn-lt"/>
                <a:cs typeface="Times New Roman" pitchFamily="18" charset="0"/>
              </a:rPr>
              <a:t> </a:t>
            </a:r>
            <a:r>
              <a:rPr lang="en-US" altLang="zh-CN" dirty="0" err="1">
                <a:solidFill>
                  <a:srgbClr val="000000"/>
                </a:solidFill>
                <a:latin typeface="+mn-lt"/>
                <a:cs typeface="Calibri" pitchFamily="18" charset="0"/>
              </a:rPr>
              <a:t>para</a:t>
            </a:r>
            <a:r>
              <a:rPr lang="en-US" altLang="zh-CN" dirty="0">
                <a:latin typeface="+mn-lt"/>
                <a:cs typeface="Times New Roman" pitchFamily="18" charset="0"/>
              </a:rPr>
              <a:t> </a:t>
            </a:r>
            <a:r>
              <a:rPr lang="en-US" altLang="zh-CN" dirty="0" err="1">
                <a:solidFill>
                  <a:srgbClr val="000000"/>
                </a:solidFill>
                <a:latin typeface="+mn-lt"/>
                <a:cs typeface="Calibri" pitchFamily="18" charset="0"/>
              </a:rPr>
              <a:t>hacer</a:t>
            </a:r>
            <a:endParaRPr lang="en-US" altLang="zh-CN" dirty="0">
              <a:solidFill>
                <a:srgbClr val="000000"/>
              </a:solidFill>
              <a:latin typeface="+mn-lt"/>
              <a:cs typeface="Calibri" pitchFamily="18" charset="0"/>
            </a:endParaRPr>
          </a:p>
          <a:p>
            <a:pPr algn="just">
              <a:lnSpc>
                <a:spcPts val="2104"/>
              </a:lnSpc>
              <a:tabLst>
                <a:tab pos="66812" algn="l"/>
                <a:tab pos="111354" algn="l"/>
              </a:tabLst>
              <a:defRPr/>
            </a:pPr>
            <a:r>
              <a:rPr lang="en-US" altLang="zh-CN" dirty="0">
                <a:latin typeface="+mn-lt"/>
              </a:rPr>
              <a:t>	</a:t>
            </a:r>
            <a:r>
              <a:rPr lang="en-US" altLang="zh-CN" dirty="0" err="1">
                <a:solidFill>
                  <a:srgbClr val="000000"/>
                </a:solidFill>
                <a:latin typeface="+mn-lt"/>
                <a:cs typeface="Calibri" pitchFamily="18" charset="0"/>
              </a:rPr>
              <a:t>nuevas</a:t>
            </a:r>
            <a:r>
              <a:rPr lang="en-US" altLang="zh-CN" dirty="0">
                <a:latin typeface="+mn-lt"/>
                <a:cs typeface="Times New Roman" pitchFamily="18" charset="0"/>
              </a:rPr>
              <a:t> </a:t>
            </a:r>
            <a:r>
              <a:rPr lang="en-US" altLang="zh-CN" dirty="0" err="1">
                <a:solidFill>
                  <a:srgbClr val="000000"/>
                </a:solidFill>
                <a:latin typeface="+mn-lt"/>
                <a:cs typeface="Calibri" pitchFamily="18" charset="0"/>
              </a:rPr>
              <a:t>variaciones</a:t>
            </a:r>
            <a:r>
              <a:rPr lang="en-US" altLang="zh-CN" dirty="0">
                <a:latin typeface="+mn-lt"/>
                <a:cs typeface="Times New Roman" pitchFamily="18" charset="0"/>
              </a:rPr>
              <a:t> </a:t>
            </a:r>
            <a:r>
              <a:rPr lang="en-US" altLang="zh-CN" dirty="0">
                <a:solidFill>
                  <a:srgbClr val="000000"/>
                </a:solidFill>
                <a:latin typeface="+mn-lt"/>
                <a:cs typeface="Calibri" pitchFamily="18" charset="0"/>
              </a:rPr>
              <a:t>y</a:t>
            </a:r>
            <a:r>
              <a:rPr lang="en-US" altLang="zh-CN" dirty="0">
                <a:latin typeface="+mn-lt"/>
                <a:cs typeface="Times New Roman" pitchFamily="18" charset="0"/>
              </a:rPr>
              <a:t> </a:t>
            </a:r>
            <a:r>
              <a:rPr lang="en-US" altLang="zh-CN" dirty="0" err="1">
                <a:solidFill>
                  <a:srgbClr val="000000"/>
                </a:solidFill>
                <a:latin typeface="+mn-lt"/>
                <a:cs typeface="Calibri" pitchFamily="18" charset="0"/>
              </a:rPr>
              <a:t>comenzar</a:t>
            </a:r>
            <a:r>
              <a:rPr lang="en-US" altLang="zh-CN" dirty="0">
                <a:latin typeface="+mn-lt"/>
                <a:cs typeface="Times New Roman" pitchFamily="18" charset="0"/>
              </a:rPr>
              <a:t> </a:t>
            </a:r>
            <a:r>
              <a:rPr lang="en-US" altLang="zh-CN" dirty="0">
                <a:solidFill>
                  <a:srgbClr val="000000"/>
                </a:solidFill>
                <a:latin typeface="+mn-lt"/>
                <a:cs typeface="Calibri" pitchFamily="18" charset="0"/>
              </a:rPr>
              <a:t>con</a:t>
            </a:r>
            <a:r>
              <a:rPr lang="en-US" altLang="zh-CN" dirty="0">
                <a:latin typeface="+mn-lt"/>
                <a:cs typeface="Times New Roman" pitchFamily="18" charset="0"/>
              </a:rPr>
              <a:t> </a:t>
            </a:r>
            <a:r>
              <a:rPr lang="en-US" altLang="zh-CN" dirty="0">
                <a:solidFill>
                  <a:srgbClr val="000000"/>
                </a:solidFill>
                <a:latin typeface="+mn-lt"/>
                <a:cs typeface="Calibri" pitchFamily="18" charset="0"/>
              </a:rPr>
              <a:t>la</a:t>
            </a:r>
            <a:r>
              <a:rPr lang="en-US" altLang="zh-CN" dirty="0">
                <a:latin typeface="+mn-lt"/>
                <a:cs typeface="Times New Roman" pitchFamily="18" charset="0"/>
              </a:rPr>
              <a:t> </a:t>
            </a:r>
            <a:r>
              <a:rPr lang="en-US" altLang="zh-CN" b="1" dirty="0" err="1">
                <a:solidFill>
                  <a:srgbClr val="000000"/>
                </a:solidFill>
                <a:latin typeface="+mn-lt"/>
                <a:cs typeface="Calibri" pitchFamily="18" charset="0"/>
              </a:rPr>
              <a:t>adición</a:t>
            </a:r>
            <a:r>
              <a:rPr lang="en-US" altLang="zh-CN" dirty="0">
                <a:latin typeface="+mn-lt"/>
                <a:cs typeface="Times New Roman" pitchFamily="18" charset="0"/>
              </a:rPr>
              <a:t> </a:t>
            </a:r>
            <a:r>
              <a:rPr lang="en-US" altLang="zh-CN" b="1" dirty="0">
                <a:solidFill>
                  <a:srgbClr val="000000"/>
                </a:solidFill>
                <a:latin typeface="+mn-lt"/>
                <a:cs typeface="Calibri" pitchFamily="18" charset="0"/>
              </a:rPr>
              <a:t>de</a:t>
            </a:r>
            <a:r>
              <a:rPr lang="en-US" altLang="zh-CN" dirty="0">
                <a:latin typeface="+mn-lt"/>
                <a:cs typeface="Times New Roman" pitchFamily="18" charset="0"/>
              </a:rPr>
              <a:t> </a:t>
            </a:r>
            <a:r>
              <a:rPr lang="en-US" altLang="zh-CN" b="1" dirty="0" err="1">
                <a:solidFill>
                  <a:srgbClr val="000000"/>
                </a:solidFill>
                <a:latin typeface="+mn-lt"/>
                <a:cs typeface="Calibri" pitchFamily="18" charset="0"/>
              </a:rPr>
              <a:t>nuevos</a:t>
            </a:r>
            <a:r>
              <a:rPr lang="en-US" altLang="zh-CN" dirty="0">
                <a:latin typeface="+mn-lt"/>
                <a:cs typeface="Times New Roman" pitchFamily="18" charset="0"/>
              </a:rPr>
              <a:t> </a:t>
            </a:r>
            <a:r>
              <a:rPr lang="en-US" altLang="zh-CN" b="1" dirty="0" err="1">
                <a:solidFill>
                  <a:srgbClr val="000000"/>
                </a:solidFill>
                <a:latin typeface="+mn-lt"/>
                <a:cs typeface="Calibri" pitchFamily="18" charset="0"/>
              </a:rPr>
              <a:t>elementos</a:t>
            </a:r>
            <a:r>
              <a:rPr lang="en-US" altLang="zh-CN" dirty="0">
                <a:solidFill>
                  <a:srgbClr val="000000"/>
                </a:solidFill>
                <a:latin typeface="+mn-lt"/>
                <a:cs typeface="Calibri" pitchFamily="18" charset="0"/>
              </a:rPr>
              <a:t>,</a:t>
            </a:r>
            <a:r>
              <a:rPr lang="en-US" altLang="zh-CN" dirty="0">
                <a:latin typeface="+mn-lt"/>
                <a:cs typeface="Times New Roman" pitchFamily="18" charset="0"/>
              </a:rPr>
              <a:t> </a:t>
            </a:r>
            <a:r>
              <a:rPr lang="en-US" altLang="zh-CN" dirty="0">
                <a:solidFill>
                  <a:srgbClr val="000000"/>
                </a:solidFill>
                <a:latin typeface="+mn-lt"/>
                <a:cs typeface="Calibri" pitchFamily="18" charset="0"/>
              </a:rPr>
              <a:t>la</a:t>
            </a:r>
          </a:p>
          <a:p>
            <a:pPr algn="just">
              <a:lnSpc>
                <a:spcPts val="2104"/>
              </a:lnSpc>
              <a:tabLst>
                <a:tab pos="66812" algn="l"/>
                <a:tab pos="111354" algn="l"/>
              </a:tabLst>
              <a:defRPr/>
            </a:pPr>
            <a:r>
              <a:rPr lang="en-US" altLang="zh-CN" dirty="0">
                <a:latin typeface="+mn-lt"/>
              </a:rPr>
              <a:t>	</a:t>
            </a:r>
            <a:r>
              <a:rPr lang="en-US" altLang="zh-CN" dirty="0" err="1">
                <a:solidFill>
                  <a:srgbClr val="000000"/>
                </a:solidFill>
                <a:latin typeface="+mn-lt"/>
                <a:cs typeface="Calibri" pitchFamily="18" charset="0"/>
              </a:rPr>
              <a:t>inclusión</a:t>
            </a:r>
            <a:r>
              <a:rPr lang="en-US" altLang="zh-CN" dirty="0">
                <a:latin typeface="+mn-lt"/>
                <a:cs typeface="Times New Roman" pitchFamily="18" charset="0"/>
              </a:rPr>
              <a:t> </a:t>
            </a:r>
            <a:r>
              <a:rPr lang="en-US" altLang="zh-CN" dirty="0">
                <a:solidFill>
                  <a:srgbClr val="000000"/>
                </a:solidFill>
                <a:latin typeface="+mn-lt"/>
                <a:cs typeface="Calibri" pitchFamily="18" charset="0"/>
              </a:rPr>
              <a:t>del</a:t>
            </a:r>
            <a:r>
              <a:rPr lang="en-US" altLang="zh-CN" dirty="0">
                <a:latin typeface="+mn-lt"/>
                <a:cs typeface="Times New Roman" pitchFamily="18" charset="0"/>
              </a:rPr>
              <a:t> </a:t>
            </a:r>
            <a:r>
              <a:rPr lang="en-US" altLang="zh-CN" dirty="0">
                <a:solidFill>
                  <a:srgbClr val="000000"/>
                </a:solidFill>
                <a:latin typeface="+mn-lt"/>
                <a:cs typeface="Calibri" pitchFamily="18" charset="0"/>
              </a:rPr>
              <a:t>color</a:t>
            </a:r>
            <a:r>
              <a:rPr lang="en-US" altLang="zh-CN" dirty="0">
                <a:latin typeface="+mn-lt"/>
                <a:cs typeface="Times New Roman" pitchFamily="18" charset="0"/>
              </a:rPr>
              <a:t> </a:t>
            </a:r>
            <a:r>
              <a:rPr lang="en-US" altLang="zh-CN" dirty="0">
                <a:solidFill>
                  <a:srgbClr val="000000"/>
                </a:solidFill>
                <a:latin typeface="+mn-lt"/>
                <a:cs typeface="Calibri" pitchFamily="18" charset="0"/>
              </a:rPr>
              <a:t>con</a:t>
            </a:r>
            <a:r>
              <a:rPr lang="en-US" altLang="zh-CN" dirty="0">
                <a:latin typeface="+mn-lt"/>
                <a:cs typeface="Times New Roman" pitchFamily="18" charset="0"/>
              </a:rPr>
              <a:t> </a:t>
            </a:r>
            <a:r>
              <a:rPr lang="en-US" altLang="zh-CN" dirty="0">
                <a:solidFill>
                  <a:srgbClr val="000000"/>
                </a:solidFill>
                <a:latin typeface="+mn-lt"/>
                <a:cs typeface="Calibri" pitchFamily="18" charset="0"/>
              </a:rPr>
              <a:t>fines</a:t>
            </a:r>
            <a:r>
              <a:rPr lang="en-US" altLang="zh-CN" dirty="0">
                <a:latin typeface="+mn-lt"/>
                <a:cs typeface="Times New Roman" pitchFamily="18" charset="0"/>
              </a:rPr>
              <a:t> </a:t>
            </a:r>
            <a:r>
              <a:rPr lang="en-US" altLang="zh-CN" dirty="0" err="1">
                <a:solidFill>
                  <a:srgbClr val="000000"/>
                </a:solidFill>
                <a:latin typeface="+mn-lt"/>
                <a:cs typeface="Calibri" pitchFamily="18" charset="0"/>
              </a:rPr>
              <a:t>naturalistas</a:t>
            </a:r>
            <a:r>
              <a:rPr lang="en-US" altLang="zh-CN" dirty="0">
                <a:solidFill>
                  <a:srgbClr val="000000"/>
                </a:solidFill>
                <a:latin typeface="+mn-lt"/>
                <a:cs typeface="Calibri" pitchFamily="18" charset="0"/>
              </a:rPr>
              <a:t>,</a:t>
            </a:r>
            <a:r>
              <a:rPr lang="en-US" altLang="zh-CN" dirty="0">
                <a:latin typeface="+mn-lt"/>
                <a:cs typeface="Times New Roman" pitchFamily="18" charset="0"/>
              </a:rPr>
              <a:t> </a:t>
            </a:r>
            <a:r>
              <a:rPr lang="en-US" altLang="zh-CN" dirty="0">
                <a:solidFill>
                  <a:srgbClr val="000000"/>
                </a:solidFill>
                <a:latin typeface="+mn-lt"/>
                <a:cs typeface="Calibri" pitchFamily="18" charset="0"/>
              </a:rPr>
              <a:t>etc.</a:t>
            </a:r>
          </a:p>
          <a:p>
            <a:pPr algn="just">
              <a:lnSpc>
                <a:spcPts val="877"/>
              </a:lnSpc>
              <a:defRPr/>
            </a:pPr>
            <a:endParaRPr lang="en-US" altLang="zh-CN" dirty="0">
              <a:latin typeface="+mn-lt"/>
            </a:endParaRPr>
          </a:p>
          <a:p>
            <a:pPr algn="just">
              <a:lnSpc>
                <a:spcPts val="877"/>
              </a:lnSpc>
              <a:defRPr/>
            </a:pPr>
            <a:endParaRPr lang="en-US" altLang="zh-CN" dirty="0">
              <a:latin typeface="+mn-lt"/>
            </a:endParaRPr>
          </a:p>
          <a:p>
            <a:pPr algn="just">
              <a:lnSpc>
                <a:spcPts val="877"/>
              </a:lnSpc>
              <a:defRPr/>
            </a:pPr>
            <a:endParaRPr lang="en-US" altLang="zh-CN" dirty="0">
              <a:latin typeface="+mn-lt"/>
            </a:endParaRPr>
          </a:p>
          <a:p>
            <a:pPr algn="just">
              <a:lnSpc>
                <a:spcPts val="1491"/>
              </a:lnSpc>
              <a:tabLst>
                <a:tab pos="66812" algn="l"/>
                <a:tab pos="111354" algn="l"/>
              </a:tabLst>
              <a:defRPr/>
            </a:pPr>
            <a:r>
              <a:rPr lang="en-US" altLang="zh-CN" dirty="0">
                <a:latin typeface="+mn-lt"/>
              </a:rPr>
              <a:t>	</a:t>
            </a:r>
            <a:r>
              <a:rPr lang="en-US" altLang="zh-CN" dirty="0">
                <a:solidFill>
                  <a:srgbClr val="000000"/>
                </a:solidFill>
                <a:latin typeface="+mn-lt"/>
                <a:cs typeface="Calibri" pitchFamily="18" charset="0"/>
              </a:rPr>
              <a:t>Este</a:t>
            </a:r>
            <a:r>
              <a:rPr lang="en-US" altLang="zh-CN" dirty="0">
                <a:latin typeface="+mn-lt"/>
                <a:cs typeface="Times New Roman" pitchFamily="18" charset="0"/>
              </a:rPr>
              <a:t> </a:t>
            </a:r>
            <a:r>
              <a:rPr lang="en-US" altLang="zh-CN" dirty="0" err="1">
                <a:solidFill>
                  <a:srgbClr val="000000"/>
                </a:solidFill>
                <a:latin typeface="+mn-lt"/>
                <a:cs typeface="Calibri" pitchFamily="18" charset="0"/>
              </a:rPr>
              <a:t>proceso</a:t>
            </a:r>
            <a:r>
              <a:rPr lang="en-US" altLang="zh-CN" dirty="0">
                <a:latin typeface="+mn-lt"/>
                <a:cs typeface="Times New Roman" pitchFamily="18" charset="0"/>
              </a:rPr>
              <a:t> </a:t>
            </a:r>
            <a:r>
              <a:rPr lang="en-US" altLang="zh-CN" dirty="0">
                <a:solidFill>
                  <a:srgbClr val="000000"/>
                </a:solidFill>
                <a:latin typeface="+mn-lt"/>
                <a:cs typeface="Calibri" pitchFamily="18" charset="0"/>
              </a:rPr>
              <a:t>no</a:t>
            </a:r>
            <a:r>
              <a:rPr lang="en-US" altLang="zh-CN" dirty="0">
                <a:latin typeface="+mn-lt"/>
                <a:cs typeface="Times New Roman" pitchFamily="18" charset="0"/>
              </a:rPr>
              <a:t> </a:t>
            </a:r>
            <a:r>
              <a:rPr lang="en-US" altLang="zh-CN" dirty="0">
                <a:solidFill>
                  <a:srgbClr val="000000"/>
                </a:solidFill>
                <a:latin typeface="+mn-lt"/>
                <a:cs typeface="Calibri" pitchFamily="18" charset="0"/>
              </a:rPr>
              <a:t>se</a:t>
            </a:r>
            <a:r>
              <a:rPr lang="en-US" altLang="zh-CN" dirty="0">
                <a:latin typeface="+mn-lt"/>
                <a:cs typeface="Times New Roman" pitchFamily="18" charset="0"/>
              </a:rPr>
              <a:t> </a:t>
            </a:r>
            <a:r>
              <a:rPr lang="en-US" altLang="zh-CN" dirty="0" err="1">
                <a:solidFill>
                  <a:srgbClr val="000000"/>
                </a:solidFill>
                <a:latin typeface="+mn-lt"/>
                <a:cs typeface="Calibri" pitchFamily="18" charset="0"/>
              </a:rPr>
              <a:t>da</a:t>
            </a:r>
            <a:r>
              <a:rPr lang="en-US" altLang="zh-CN" dirty="0">
                <a:latin typeface="+mn-lt"/>
                <a:cs typeface="Times New Roman" pitchFamily="18" charset="0"/>
              </a:rPr>
              <a:t> </a:t>
            </a:r>
            <a:r>
              <a:rPr lang="en-US" altLang="zh-CN" dirty="0">
                <a:solidFill>
                  <a:srgbClr val="000000"/>
                </a:solidFill>
                <a:latin typeface="+mn-lt"/>
                <a:cs typeface="Calibri" pitchFamily="18" charset="0"/>
              </a:rPr>
              <a:t>de</a:t>
            </a:r>
            <a:r>
              <a:rPr lang="en-US" altLang="zh-CN" dirty="0">
                <a:latin typeface="+mn-lt"/>
                <a:cs typeface="Times New Roman" pitchFamily="18" charset="0"/>
              </a:rPr>
              <a:t> </a:t>
            </a:r>
            <a:r>
              <a:rPr lang="en-US" altLang="zh-CN" dirty="0">
                <a:solidFill>
                  <a:srgbClr val="000000"/>
                </a:solidFill>
                <a:latin typeface="+mn-lt"/>
                <a:cs typeface="Calibri" pitchFamily="18" charset="0"/>
              </a:rPr>
              <a:t>forma</a:t>
            </a:r>
            <a:r>
              <a:rPr lang="en-US" altLang="zh-CN" dirty="0">
                <a:latin typeface="+mn-lt"/>
                <a:cs typeface="Times New Roman" pitchFamily="18" charset="0"/>
              </a:rPr>
              <a:t> </a:t>
            </a:r>
            <a:r>
              <a:rPr lang="en-US" altLang="zh-CN" dirty="0">
                <a:solidFill>
                  <a:srgbClr val="000000"/>
                </a:solidFill>
                <a:latin typeface="+mn-lt"/>
                <a:cs typeface="Calibri" pitchFamily="18" charset="0"/>
              </a:rPr>
              <a:t>lineal:</a:t>
            </a:r>
            <a:r>
              <a:rPr lang="en-US" altLang="zh-CN" dirty="0">
                <a:latin typeface="+mn-lt"/>
                <a:cs typeface="Times New Roman" pitchFamily="18" charset="0"/>
              </a:rPr>
              <a:t> </a:t>
            </a:r>
            <a:r>
              <a:rPr lang="en-US" altLang="zh-CN" dirty="0">
                <a:solidFill>
                  <a:srgbClr val="000000"/>
                </a:solidFill>
                <a:latin typeface="+mn-lt"/>
                <a:cs typeface="Calibri" pitchFamily="18" charset="0"/>
              </a:rPr>
              <a:t>el</a:t>
            </a:r>
            <a:r>
              <a:rPr lang="en-US" altLang="zh-CN" dirty="0">
                <a:latin typeface="+mn-lt"/>
                <a:cs typeface="Times New Roman" pitchFamily="18" charset="0"/>
              </a:rPr>
              <a:t> </a:t>
            </a:r>
            <a:r>
              <a:rPr lang="en-US" altLang="zh-CN" dirty="0" err="1">
                <a:solidFill>
                  <a:srgbClr val="000000"/>
                </a:solidFill>
                <a:latin typeface="+mn-lt"/>
                <a:cs typeface="Calibri" pitchFamily="18" charset="0"/>
              </a:rPr>
              <a:t>niño</a:t>
            </a:r>
            <a:r>
              <a:rPr lang="en-US" altLang="zh-CN" dirty="0">
                <a:latin typeface="+mn-lt"/>
                <a:cs typeface="Times New Roman" pitchFamily="18" charset="0"/>
              </a:rPr>
              <a:t> </a:t>
            </a:r>
            <a:r>
              <a:rPr lang="en-US" altLang="zh-CN" dirty="0" err="1">
                <a:solidFill>
                  <a:srgbClr val="000000"/>
                </a:solidFill>
                <a:latin typeface="+mn-lt"/>
                <a:cs typeface="Calibri" pitchFamily="18" charset="0"/>
              </a:rPr>
              <a:t>puede</a:t>
            </a:r>
            <a:r>
              <a:rPr lang="en-US" altLang="zh-CN" dirty="0">
                <a:latin typeface="+mn-lt"/>
                <a:cs typeface="Times New Roman" pitchFamily="18" charset="0"/>
              </a:rPr>
              <a:t> </a:t>
            </a:r>
            <a:r>
              <a:rPr lang="en-US" altLang="zh-CN" dirty="0" err="1">
                <a:solidFill>
                  <a:srgbClr val="000000"/>
                </a:solidFill>
                <a:latin typeface="+mn-lt"/>
                <a:cs typeface="Calibri" pitchFamily="18" charset="0"/>
              </a:rPr>
              <a:t>avanzar</a:t>
            </a:r>
            <a:r>
              <a:rPr lang="en-US" altLang="zh-CN" dirty="0">
                <a:latin typeface="+mn-lt"/>
                <a:cs typeface="Times New Roman" pitchFamily="18" charset="0"/>
              </a:rPr>
              <a:t> </a:t>
            </a:r>
            <a:r>
              <a:rPr lang="en-US" altLang="zh-CN" dirty="0" err="1">
                <a:solidFill>
                  <a:srgbClr val="000000"/>
                </a:solidFill>
                <a:latin typeface="+mn-lt"/>
                <a:cs typeface="Calibri" pitchFamily="18" charset="0"/>
              </a:rPr>
              <a:t>drásticamente</a:t>
            </a:r>
            <a:r>
              <a:rPr lang="en-US" altLang="zh-CN" dirty="0">
                <a:latin typeface="+mn-lt"/>
                <a:cs typeface="Times New Roman" pitchFamily="18" charset="0"/>
              </a:rPr>
              <a:t> </a:t>
            </a:r>
            <a:r>
              <a:rPr lang="en-US" altLang="zh-CN" dirty="0">
                <a:solidFill>
                  <a:srgbClr val="000000"/>
                </a:solidFill>
                <a:latin typeface="+mn-lt"/>
                <a:cs typeface="Calibri" pitchFamily="18" charset="0"/>
              </a:rPr>
              <a:t>o</a:t>
            </a:r>
          </a:p>
          <a:p>
            <a:pPr algn="just">
              <a:lnSpc>
                <a:spcPts val="2104"/>
              </a:lnSpc>
              <a:tabLst>
                <a:tab pos="66812" algn="l"/>
                <a:tab pos="111354" algn="l"/>
              </a:tabLst>
              <a:defRPr/>
            </a:pPr>
            <a:r>
              <a:rPr lang="en-US" altLang="zh-CN" dirty="0">
                <a:latin typeface="+mn-lt"/>
              </a:rPr>
              <a:t>	</a:t>
            </a:r>
            <a:r>
              <a:rPr lang="en-US" altLang="zh-CN" dirty="0" err="1">
                <a:solidFill>
                  <a:srgbClr val="000000"/>
                </a:solidFill>
                <a:latin typeface="+mn-lt"/>
                <a:cs typeface="Calibri" pitchFamily="18" charset="0"/>
              </a:rPr>
              <a:t>también</a:t>
            </a:r>
            <a:r>
              <a:rPr lang="en-US" altLang="zh-CN" dirty="0">
                <a:latin typeface="+mn-lt"/>
                <a:cs typeface="Times New Roman" pitchFamily="18" charset="0"/>
              </a:rPr>
              <a:t> </a:t>
            </a:r>
            <a:r>
              <a:rPr lang="en-US" altLang="zh-CN" dirty="0" err="1">
                <a:solidFill>
                  <a:srgbClr val="000000"/>
                </a:solidFill>
                <a:latin typeface="+mn-lt"/>
                <a:cs typeface="Calibri" pitchFamily="18" charset="0"/>
              </a:rPr>
              <a:t>retroceder</a:t>
            </a:r>
            <a:r>
              <a:rPr lang="en-US" altLang="zh-CN" dirty="0">
                <a:solidFill>
                  <a:srgbClr val="000000"/>
                </a:solidFill>
                <a:latin typeface="+mn-lt"/>
                <a:cs typeface="Calibri" pitchFamily="18" charset="0"/>
              </a:rPr>
              <a:t>.</a:t>
            </a:r>
            <a:r>
              <a:rPr lang="en-US" altLang="zh-CN" dirty="0">
                <a:latin typeface="+mn-lt"/>
                <a:cs typeface="Times New Roman" pitchFamily="18" charset="0"/>
              </a:rPr>
              <a:t> </a:t>
            </a:r>
            <a:r>
              <a:rPr lang="en-US" altLang="zh-CN" dirty="0" err="1">
                <a:solidFill>
                  <a:srgbClr val="000000"/>
                </a:solidFill>
                <a:latin typeface="+mn-lt"/>
                <a:cs typeface="Calibri" pitchFamily="18" charset="0"/>
              </a:rPr>
              <a:t>Lowenfeld</a:t>
            </a:r>
            <a:r>
              <a:rPr lang="en-US" altLang="zh-CN" dirty="0">
                <a:latin typeface="+mn-lt"/>
                <a:cs typeface="Times New Roman" pitchFamily="18" charset="0"/>
              </a:rPr>
              <a:t> </a:t>
            </a:r>
            <a:r>
              <a:rPr lang="en-US" altLang="zh-CN" dirty="0" err="1">
                <a:solidFill>
                  <a:srgbClr val="000000"/>
                </a:solidFill>
                <a:latin typeface="+mn-lt"/>
                <a:cs typeface="Calibri" pitchFamily="18" charset="0"/>
              </a:rPr>
              <a:t>aclara</a:t>
            </a:r>
            <a:r>
              <a:rPr lang="en-US" altLang="zh-CN" dirty="0">
                <a:latin typeface="+mn-lt"/>
                <a:cs typeface="Times New Roman" pitchFamily="18" charset="0"/>
              </a:rPr>
              <a:t> </a:t>
            </a:r>
            <a:r>
              <a:rPr lang="en-US" altLang="zh-CN" dirty="0" err="1">
                <a:solidFill>
                  <a:srgbClr val="000000"/>
                </a:solidFill>
                <a:latin typeface="+mn-lt"/>
                <a:cs typeface="Calibri" pitchFamily="18" charset="0"/>
              </a:rPr>
              <a:t>que</a:t>
            </a:r>
            <a:r>
              <a:rPr lang="en-US" altLang="zh-CN" dirty="0">
                <a:latin typeface="+mn-lt"/>
                <a:cs typeface="Times New Roman" pitchFamily="18" charset="0"/>
              </a:rPr>
              <a:t> </a:t>
            </a:r>
            <a:r>
              <a:rPr lang="en-US" altLang="zh-CN" b="1" dirty="0">
                <a:solidFill>
                  <a:srgbClr val="000000"/>
                </a:solidFill>
                <a:latin typeface="+mn-lt"/>
                <a:cs typeface="Calibri" pitchFamily="18" charset="0"/>
              </a:rPr>
              <a:t>la</a:t>
            </a:r>
            <a:r>
              <a:rPr lang="en-US" altLang="zh-CN" dirty="0">
                <a:latin typeface="+mn-lt"/>
                <a:cs typeface="Times New Roman" pitchFamily="18" charset="0"/>
              </a:rPr>
              <a:t> </a:t>
            </a:r>
            <a:r>
              <a:rPr lang="en-US" altLang="zh-CN" b="1" dirty="0" err="1">
                <a:solidFill>
                  <a:srgbClr val="000000"/>
                </a:solidFill>
                <a:latin typeface="+mn-lt"/>
                <a:cs typeface="Calibri" pitchFamily="18" charset="0"/>
              </a:rPr>
              <a:t>progresión</a:t>
            </a:r>
            <a:r>
              <a:rPr lang="en-US" altLang="zh-CN" dirty="0">
                <a:latin typeface="+mn-lt"/>
                <a:cs typeface="Times New Roman" pitchFamily="18" charset="0"/>
              </a:rPr>
              <a:t> </a:t>
            </a:r>
            <a:r>
              <a:rPr lang="en-US" altLang="zh-CN" b="1" dirty="0">
                <a:solidFill>
                  <a:srgbClr val="000000"/>
                </a:solidFill>
                <a:latin typeface="+mn-lt"/>
                <a:cs typeface="Calibri" pitchFamily="18" charset="0"/>
              </a:rPr>
              <a:t>del</a:t>
            </a:r>
            <a:r>
              <a:rPr lang="en-US" altLang="zh-CN" dirty="0">
                <a:latin typeface="+mn-lt"/>
                <a:cs typeface="Times New Roman" pitchFamily="18" charset="0"/>
              </a:rPr>
              <a:t> </a:t>
            </a:r>
            <a:r>
              <a:rPr lang="en-US" altLang="zh-CN" b="1" dirty="0" err="1">
                <a:solidFill>
                  <a:srgbClr val="000000"/>
                </a:solidFill>
                <a:latin typeface="+mn-lt"/>
                <a:cs typeface="Calibri" pitchFamily="18" charset="0"/>
              </a:rPr>
              <a:t>esquema</a:t>
            </a:r>
            <a:r>
              <a:rPr lang="en-US" altLang="zh-CN" dirty="0">
                <a:latin typeface="+mn-lt"/>
                <a:cs typeface="Times New Roman" pitchFamily="18" charset="0"/>
              </a:rPr>
              <a:t> </a:t>
            </a:r>
            <a:r>
              <a:rPr lang="en-US" altLang="zh-CN" b="1" dirty="0" err="1">
                <a:solidFill>
                  <a:srgbClr val="000000"/>
                </a:solidFill>
                <a:latin typeface="+mn-lt"/>
                <a:cs typeface="Calibri" pitchFamily="18" charset="0"/>
              </a:rPr>
              <a:t>va</a:t>
            </a:r>
            <a:endParaRPr lang="en-US" altLang="zh-CN" b="1" dirty="0">
              <a:solidFill>
                <a:srgbClr val="000000"/>
              </a:solidFill>
              <a:latin typeface="+mn-lt"/>
              <a:cs typeface="Calibri" pitchFamily="18" charset="0"/>
            </a:endParaRPr>
          </a:p>
          <a:p>
            <a:pPr algn="just">
              <a:lnSpc>
                <a:spcPts val="2104"/>
              </a:lnSpc>
              <a:tabLst>
                <a:tab pos="66812" algn="l"/>
                <a:tab pos="111354" algn="l"/>
              </a:tabLst>
              <a:defRPr/>
            </a:pPr>
            <a:r>
              <a:rPr lang="en-US" altLang="zh-CN" dirty="0">
                <a:latin typeface="+mn-lt"/>
              </a:rPr>
              <a:t>	</a:t>
            </a:r>
            <a:r>
              <a:rPr lang="en-US" altLang="zh-CN" b="1" dirty="0" err="1">
                <a:solidFill>
                  <a:srgbClr val="000000"/>
                </a:solidFill>
                <a:latin typeface="+mn-lt"/>
                <a:cs typeface="Calibri" pitchFamily="18" charset="0"/>
              </a:rPr>
              <a:t>intrínsecamente</a:t>
            </a:r>
            <a:r>
              <a:rPr lang="en-US" altLang="zh-CN" dirty="0">
                <a:latin typeface="+mn-lt"/>
                <a:cs typeface="Times New Roman" pitchFamily="18" charset="0"/>
              </a:rPr>
              <a:t> </a:t>
            </a:r>
            <a:r>
              <a:rPr lang="en-US" altLang="zh-CN" b="1" dirty="0" err="1">
                <a:solidFill>
                  <a:srgbClr val="000000"/>
                </a:solidFill>
                <a:latin typeface="+mn-lt"/>
                <a:cs typeface="Calibri" pitchFamily="18" charset="0"/>
              </a:rPr>
              <a:t>ligado</a:t>
            </a:r>
            <a:r>
              <a:rPr lang="en-US" altLang="zh-CN" dirty="0">
                <a:latin typeface="+mn-lt"/>
                <a:cs typeface="Times New Roman" pitchFamily="18" charset="0"/>
              </a:rPr>
              <a:t> </a:t>
            </a:r>
            <a:r>
              <a:rPr lang="en-US" altLang="zh-CN" b="1" dirty="0">
                <a:solidFill>
                  <a:srgbClr val="000000"/>
                </a:solidFill>
                <a:latin typeface="+mn-lt"/>
                <a:cs typeface="Calibri" pitchFamily="18" charset="0"/>
              </a:rPr>
              <a:t>al</a:t>
            </a:r>
            <a:r>
              <a:rPr lang="en-US" altLang="zh-CN" dirty="0">
                <a:latin typeface="+mn-lt"/>
                <a:cs typeface="Times New Roman" pitchFamily="18" charset="0"/>
              </a:rPr>
              <a:t> </a:t>
            </a:r>
            <a:r>
              <a:rPr lang="en-US" altLang="zh-CN" b="1" dirty="0" err="1">
                <a:solidFill>
                  <a:srgbClr val="000000"/>
                </a:solidFill>
                <a:latin typeface="+mn-lt"/>
                <a:cs typeface="Calibri" pitchFamily="18" charset="0"/>
              </a:rPr>
              <a:t>desarrollo</a:t>
            </a:r>
            <a:r>
              <a:rPr lang="en-US" altLang="zh-CN" dirty="0">
                <a:latin typeface="+mn-lt"/>
                <a:cs typeface="Times New Roman" pitchFamily="18" charset="0"/>
              </a:rPr>
              <a:t> </a:t>
            </a:r>
            <a:r>
              <a:rPr lang="en-US" altLang="zh-CN" b="1" dirty="0">
                <a:solidFill>
                  <a:srgbClr val="000000"/>
                </a:solidFill>
                <a:latin typeface="+mn-lt"/>
                <a:cs typeface="Calibri" pitchFamily="18" charset="0"/>
              </a:rPr>
              <a:t>personal</a:t>
            </a:r>
            <a:r>
              <a:rPr lang="en-US" altLang="zh-CN" dirty="0">
                <a:latin typeface="+mn-lt"/>
                <a:cs typeface="Times New Roman" pitchFamily="18" charset="0"/>
              </a:rPr>
              <a:t> </a:t>
            </a:r>
            <a:r>
              <a:rPr lang="en-US" altLang="zh-CN" b="1" dirty="0">
                <a:solidFill>
                  <a:srgbClr val="000000"/>
                </a:solidFill>
                <a:latin typeface="+mn-lt"/>
                <a:cs typeface="Calibri" pitchFamily="18" charset="0"/>
              </a:rPr>
              <a:t>e</a:t>
            </a:r>
            <a:r>
              <a:rPr lang="en-US" altLang="zh-CN" dirty="0">
                <a:latin typeface="+mn-lt"/>
                <a:cs typeface="Times New Roman" pitchFamily="18" charset="0"/>
              </a:rPr>
              <a:t> </a:t>
            </a:r>
            <a:r>
              <a:rPr lang="en-US" altLang="zh-CN" b="1" dirty="0" err="1">
                <a:solidFill>
                  <a:srgbClr val="000000"/>
                </a:solidFill>
                <a:latin typeface="+mn-lt"/>
                <a:cs typeface="Calibri" pitchFamily="18" charset="0"/>
              </a:rPr>
              <a:t>intelectual</a:t>
            </a:r>
            <a:r>
              <a:rPr lang="en-US" altLang="zh-CN" dirty="0">
                <a:latin typeface="+mn-lt"/>
                <a:cs typeface="Times New Roman" pitchFamily="18" charset="0"/>
              </a:rPr>
              <a:t> </a:t>
            </a:r>
            <a:r>
              <a:rPr lang="en-US" altLang="zh-CN" b="1" dirty="0">
                <a:solidFill>
                  <a:srgbClr val="000000"/>
                </a:solidFill>
                <a:latin typeface="+mn-lt"/>
                <a:cs typeface="Calibri" pitchFamily="18" charset="0"/>
              </a:rPr>
              <a:t>del</a:t>
            </a:r>
            <a:r>
              <a:rPr lang="en-US" altLang="zh-CN" dirty="0">
                <a:latin typeface="+mn-lt"/>
                <a:cs typeface="Times New Roman" pitchFamily="18" charset="0"/>
              </a:rPr>
              <a:t> </a:t>
            </a:r>
            <a:r>
              <a:rPr lang="en-US" altLang="zh-CN" b="1" dirty="0" err="1">
                <a:solidFill>
                  <a:srgbClr val="000000"/>
                </a:solidFill>
                <a:latin typeface="+mn-lt"/>
                <a:cs typeface="Calibri" pitchFamily="18" charset="0"/>
              </a:rPr>
              <a:t>niño</a:t>
            </a:r>
            <a:r>
              <a:rPr lang="en-US" altLang="zh-CN" dirty="0">
                <a:solidFill>
                  <a:srgbClr val="000000"/>
                </a:solidFill>
                <a:latin typeface="+mn-lt"/>
                <a:cs typeface="Calibri" pitchFamily="18" charset="0"/>
              </a:rPr>
              <a:t>.</a:t>
            </a:r>
          </a:p>
        </p:txBody>
      </p:sp>
      <p:sp>
        <p:nvSpPr>
          <p:cNvPr id="7" name="6 Rectángulo"/>
          <p:cNvSpPr/>
          <p:nvPr/>
        </p:nvSpPr>
        <p:spPr>
          <a:xfrm>
            <a:off x="0" y="0"/>
            <a:ext cx="9144000" cy="1071563"/>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2400" b="1" dirty="0">
                <a:solidFill>
                  <a:srgbClr val="FFCC66"/>
                </a:solidFill>
              </a:rPr>
              <a:t>           </a:t>
            </a:r>
          </a:p>
          <a:p>
            <a:pPr>
              <a:defRPr/>
            </a:pPr>
            <a:r>
              <a:rPr lang="es-ES" sz="2400" b="1" dirty="0">
                <a:solidFill>
                  <a:srgbClr val="FFCC66"/>
                </a:solidFill>
              </a:rPr>
              <a:t>	</a:t>
            </a:r>
            <a:endParaRPr lang="es-ES" sz="2800" b="1" dirty="0">
              <a:solidFill>
                <a:srgbClr val="FFCC66"/>
              </a:solidFill>
            </a:endParaRPr>
          </a:p>
          <a:p>
            <a:pPr>
              <a:lnSpc>
                <a:spcPts val="2630"/>
              </a:lnSpc>
              <a:tabLst>
                <a:tab pos="66812" algn="l"/>
                <a:tab pos="111354" algn="l"/>
              </a:tabLst>
              <a:defRPr/>
            </a:pPr>
            <a:r>
              <a:rPr lang="es-ES" sz="2800" b="1" dirty="0">
                <a:solidFill>
                  <a:schemeClr val="tx1"/>
                </a:solidFill>
              </a:rPr>
              <a:t>       </a:t>
            </a:r>
            <a:r>
              <a:rPr lang="en-US" altLang="zh-CN" sz="2800" dirty="0"/>
              <a:t>	</a:t>
            </a:r>
            <a:r>
              <a:rPr lang="en-US" altLang="zh-CN" sz="2800" b="1" dirty="0" err="1">
                <a:solidFill>
                  <a:schemeClr val="tx1"/>
                </a:solidFill>
                <a:cs typeface="Calibri" pitchFamily="18" charset="0"/>
              </a:rPr>
              <a:t>Etapa</a:t>
            </a:r>
            <a:r>
              <a:rPr lang="en-US" altLang="zh-CN" sz="2800" b="1" dirty="0">
                <a:solidFill>
                  <a:schemeClr val="tx1"/>
                </a:solidFill>
                <a:cs typeface="Times New Roman" pitchFamily="18" charset="0"/>
              </a:rPr>
              <a:t> </a:t>
            </a:r>
            <a:r>
              <a:rPr lang="en-US" altLang="zh-CN" sz="2800" b="1" dirty="0" err="1">
                <a:solidFill>
                  <a:schemeClr val="tx1"/>
                </a:solidFill>
                <a:cs typeface="Calibri" pitchFamily="18" charset="0"/>
              </a:rPr>
              <a:t>esquemática</a:t>
            </a:r>
            <a:r>
              <a:rPr lang="en-US" altLang="zh-CN" sz="2800" b="1" dirty="0">
                <a:solidFill>
                  <a:schemeClr val="tx1"/>
                </a:solidFill>
                <a:cs typeface="Times New Roman" pitchFamily="18" charset="0"/>
              </a:rPr>
              <a:t> </a:t>
            </a:r>
            <a:r>
              <a:rPr lang="en-US" altLang="zh-CN" sz="2000" b="1" dirty="0">
                <a:solidFill>
                  <a:schemeClr val="tx1"/>
                </a:solidFill>
                <a:cs typeface="Calibri" pitchFamily="18" charset="0"/>
              </a:rPr>
              <a:t>(</a:t>
            </a:r>
            <a:r>
              <a:rPr lang="en-US" altLang="zh-CN" sz="2000" dirty="0">
                <a:solidFill>
                  <a:srgbClr val="000000"/>
                </a:solidFill>
                <a:cs typeface="Calibri" pitchFamily="18" charset="0"/>
              </a:rPr>
              <a:t>de</a:t>
            </a:r>
            <a:r>
              <a:rPr lang="en-US" altLang="zh-CN" sz="2000" dirty="0">
                <a:cs typeface="Times New Roman" pitchFamily="18" charset="0"/>
              </a:rPr>
              <a:t> </a:t>
            </a:r>
            <a:r>
              <a:rPr lang="en-US" altLang="zh-CN" sz="2000" dirty="0" err="1">
                <a:solidFill>
                  <a:srgbClr val="000000"/>
                </a:solidFill>
                <a:cs typeface="Calibri" pitchFamily="18" charset="0"/>
              </a:rPr>
              <a:t>los</a:t>
            </a:r>
            <a:r>
              <a:rPr lang="en-US" altLang="zh-CN" sz="2000" dirty="0">
                <a:cs typeface="Times New Roman" pitchFamily="18" charset="0"/>
              </a:rPr>
              <a:t> </a:t>
            </a:r>
            <a:r>
              <a:rPr lang="en-US" altLang="zh-CN" sz="2000" dirty="0">
                <a:solidFill>
                  <a:srgbClr val="000000"/>
                </a:solidFill>
                <a:cs typeface="Calibri" pitchFamily="18" charset="0"/>
              </a:rPr>
              <a:t>7</a:t>
            </a:r>
            <a:r>
              <a:rPr lang="en-US" altLang="zh-CN" sz="2000" dirty="0">
                <a:cs typeface="Times New Roman" pitchFamily="18" charset="0"/>
              </a:rPr>
              <a:t> </a:t>
            </a:r>
            <a:r>
              <a:rPr lang="en-US" altLang="zh-CN" sz="2000" dirty="0">
                <a:solidFill>
                  <a:srgbClr val="000000"/>
                </a:solidFill>
                <a:cs typeface="Calibri" pitchFamily="18" charset="0"/>
              </a:rPr>
              <a:t>a</a:t>
            </a:r>
            <a:r>
              <a:rPr lang="en-US" altLang="zh-CN" sz="2000" dirty="0">
                <a:cs typeface="Times New Roman" pitchFamily="18" charset="0"/>
              </a:rPr>
              <a:t> </a:t>
            </a:r>
            <a:r>
              <a:rPr lang="en-US" altLang="zh-CN" sz="2000" dirty="0" err="1">
                <a:solidFill>
                  <a:srgbClr val="000000"/>
                </a:solidFill>
                <a:cs typeface="Calibri" pitchFamily="18" charset="0"/>
              </a:rPr>
              <a:t>los</a:t>
            </a:r>
            <a:r>
              <a:rPr lang="en-US" altLang="zh-CN" sz="2000" dirty="0">
                <a:cs typeface="Times New Roman" pitchFamily="18" charset="0"/>
              </a:rPr>
              <a:t> </a:t>
            </a:r>
            <a:r>
              <a:rPr lang="en-US" altLang="zh-CN" sz="2000" dirty="0">
                <a:solidFill>
                  <a:srgbClr val="000000"/>
                </a:solidFill>
                <a:cs typeface="Calibri" pitchFamily="18" charset="0"/>
              </a:rPr>
              <a:t>9</a:t>
            </a:r>
            <a:r>
              <a:rPr lang="en-US" altLang="zh-CN" sz="2000" dirty="0">
                <a:cs typeface="Times New Roman" pitchFamily="18" charset="0"/>
              </a:rPr>
              <a:t> </a:t>
            </a:r>
            <a:r>
              <a:rPr lang="en-US" altLang="zh-CN" sz="2000" dirty="0" err="1">
                <a:solidFill>
                  <a:srgbClr val="000000"/>
                </a:solidFill>
                <a:cs typeface="Calibri" pitchFamily="18" charset="0"/>
              </a:rPr>
              <a:t>años</a:t>
            </a:r>
            <a:r>
              <a:rPr lang="en-US" altLang="zh-CN" sz="2000" dirty="0">
                <a:solidFill>
                  <a:srgbClr val="000000"/>
                </a:solidFill>
                <a:cs typeface="Calibri" pitchFamily="18" charset="0"/>
              </a:rPr>
              <a:t>)</a:t>
            </a:r>
          </a:p>
          <a:p>
            <a:pPr>
              <a:defRPr/>
            </a:pPr>
            <a:endParaRPr lang="es-ES" sz="3200" b="1" dirty="0">
              <a:solidFill>
                <a:schemeClr val="tx1"/>
              </a:solidFill>
            </a:endParaRPr>
          </a:p>
          <a:p>
            <a:pPr>
              <a:defRPr/>
            </a:pPr>
            <a:endParaRPr lang="es-ES" sz="2400" b="1" dirty="0">
              <a:solidFill>
                <a:schemeClr val="tx1"/>
              </a:solidFill>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3"/>
          <p:cNvPicPr>
            <a:picLocks noChangeAspect="1" noChangeArrowheads="1"/>
          </p:cNvPicPr>
          <p:nvPr/>
        </p:nvPicPr>
        <p:blipFill>
          <a:blip r:embed="rId2" cstate="print"/>
          <a:srcRect l="3061" t="3616" r="2498" b="17706"/>
          <a:stretch>
            <a:fillRect/>
          </a:stretch>
        </p:blipFill>
        <p:spPr bwMode="auto">
          <a:xfrm>
            <a:off x="331788" y="1916113"/>
            <a:ext cx="4384675" cy="3097212"/>
          </a:xfrm>
          <a:prstGeom prst="rect">
            <a:avLst/>
          </a:prstGeom>
          <a:noFill/>
          <a:ln w="9525">
            <a:noFill/>
            <a:miter lim="800000"/>
            <a:headEnd/>
            <a:tailEnd/>
          </a:ln>
        </p:spPr>
      </p:pic>
      <p:sp>
        <p:nvSpPr>
          <p:cNvPr id="6" name="TextBox 1"/>
          <p:cNvSpPr txBox="1"/>
          <p:nvPr/>
        </p:nvSpPr>
        <p:spPr>
          <a:xfrm>
            <a:off x="1628775" y="577850"/>
            <a:ext cx="5199063" cy="180975"/>
          </a:xfrm>
          <a:prstGeom prst="rect">
            <a:avLst/>
          </a:prstGeom>
          <a:noFill/>
        </p:spPr>
        <p:txBody>
          <a:bodyPr wrap="none" lIns="0" tIns="0" rIns="0" bIns="40087">
            <a:spAutoFit/>
          </a:bodyPr>
          <a:lstStyle/>
          <a:p>
            <a:pPr>
              <a:lnSpc>
                <a:spcPts val="1052"/>
              </a:lnSpc>
              <a:defRPr/>
            </a:pPr>
            <a:r>
              <a:rPr lang="en-US" altLang="zh-CN" sz="2800" dirty="0">
                <a:solidFill>
                  <a:schemeClr val="tx1">
                    <a:lumMod val="95000"/>
                    <a:lumOff val="5000"/>
                  </a:schemeClr>
                </a:solidFill>
                <a:latin typeface="+mn-lt"/>
                <a:cs typeface="Times New Roman" pitchFamily="18" charset="0"/>
              </a:rPr>
              <a:t> </a:t>
            </a:r>
            <a:r>
              <a:rPr lang="en-US" altLang="zh-CN" sz="2800" b="1" dirty="0">
                <a:solidFill>
                  <a:schemeClr val="tx1">
                    <a:lumMod val="95000"/>
                    <a:lumOff val="5000"/>
                  </a:schemeClr>
                </a:solidFill>
                <a:latin typeface="+mn-lt"/>
                <a:cs typeface="Calibri" pitchFamily="18" charset="0"/>
              </a:rPr>
              <a:t>Etapa</a:t>
            </a:r>
            <a:r>
              <a:rPr lang="en-US" altLang="zh-CN" sz="2800" b="1" dirty="0">
                <a:solidFill>
                  <a:schemeClr val="tx1">
                    <a:lumMod val="95000"/>
                    <a:lumOff val="5000"/>
                  </a:schemeClr>
                </a:solidFill>
                <a:latin typeface="+mn-lt"/>
                <a:cs typeface="Times New Roman" pitchFamily="18" charset="0"/>
              </a:rPr>
              <a:t> </a:t>
            </a:r>
            <a:r>
              <a:rPr lang="en-US" altLang="zh-CN" sz="2800" b="1" dirty="0" err="1">
                <a:solidFill>
                  <a:schemeClr val="tx1">
                    <a:lumMod val="95000"/>
                    <a:lumOff val="5000"/>
                  </a:schemeClr>
                </a:solidFill>
                <a:latin typeface="+mn-lt"/>
                <a:cs typeface="Calibri" pitchFamily="18" charset="0"/>
              </a:rPr>
              <a:t>esquemática</a:t>
            </a:r>
            <a:r>
              <a:rPr lang="en-US" altLang="zh-CN" sz="2800" b="1" dirty="0">
                <a:solidFill>
                  <a:schemeClr val="tx1">
                    <a:lumMod val="95000"/>
                    <a:lumOff val="5000"/>
                  </a:schemeClr>
                </a:solidFill>
                <a:latin typeface="+mn-lt"/>
                <a:cs typeface="Times New Roman" pitchFamily="18" charset="0"/>
              </a:rPr>
              <a:t> </a:t>
            </a:r>
            <a:r>
              <a:rPr lang="en-US" altLang="zh-CN" sz="2800" dirty="0">
                <a:solidFill>
                  <a:schemeClr val="tx1">
                    <a:lumMod val="95000"/>
                    <a:lumOff val="5000"/>
                  </a:schemeClr>
                </a:solidFill>
                <a:latin typeface="+mn-lt"/>
                <a:cs typeface="Calibri" pitchFamily="18" charset="0"/>
              </a:rPr>
              <a:t>(7</a:t>
            </a:r>
            <a:r>
              <a:rPr lang="en-US" altLang="zh-CN" sz="2800" dirty="0">
                <a:solidFill>
                  <a:schemeClr val="tx1">
                    <a:lumMod val="95000"/>
                    <a:lumOff val="5000"/>
                  </a:schemeClr>
                </a:solidFill>
                <a:latin typeface="+mn-lt"/>
                <a:cs typeface="Times New Roman" pitchFamily="18" charset="0"/>
              </a:rPr>
              <a:t> </a:t>
            </a:r>
            <a:r>
              <a:rPr lang="en-US" altLang="zh-CN" sz="2800" dirty="0">
                <a:solidFill>
                  <a:schemeClr val="tx1">
                    <a:lumMod val="95000"/>
                    <a:lumOff val="5000"/>
                  </a:schemeClr>
                </a:solidFill>
                <a:latin typeface="+mn-lt"/>
                <a:cs typeface="Calibri" pitchFamily="18" charset="0"/>
              </a:rPr>
              <a:t>-9</a:t>
            </a:r>
            <a:r>
              <a:rPr lang="en-US" altLang="zh-CN" sz="2800" dirty="0">
                <a:solidFill>
                  <a:schemeClr val="tx1">
                    <a:lumMod val="95000"/>
                    <a:lumOff val="5000"/>
                  </a:schemeClr>
                </a:solidFill>
                <a:latin typeface="+mn-lt"/>
                <a:cs typeface="Times New Roman" pitchFamily="18" charset="0"/>
              </a:rPr>
              <a:t> </a:t>
            </a:r>
            <a:r>
              <a:rPr lang="en-US" altLang="zh-CN" sz="2800" dirty="0">
                <a:solidFill>
                  <a:schemeClr val="tx1">
                    <a:lumMod val="95000"/>
                    <a:lumOff val="5000"/>
                  </a:schemeClr>
                </a:solidFill>
                <a:latin typeface="+mn-lt"/>
                <a:cs typeface="Calibri" pitchFamily="18" charset="0"/>
              </a:rPr>
              <a:t>años)</a:t>
            </a:r>
          </a:p>
        </p:txBody>
      </p:sp>
      <p:pic>
        <p:nvPicPr>
          <p:cNvPr id="49156" name="Picture 3"/>
          <p:cNvPicPr>
            <a:picLocks noChangeAspect="1" noChangeArrowheads="1"/>
          </p:cNvPicPr>
          <p:nvPr/>
        </p:nvPicPr>
        <p:blipFill>
          <a:blip r:embed="rId3" cstate="print"/>
          <a:srcRect l="3546" t="3174" r="2306" b="15073"/>
          <a:stretch>
            <a:fillRect/>
          </a:stretch>
        </p:blipFill>
        <p:spPr bwMode="auto">
          <a:xfrm>
            <a:off x="5076825" y="1916113"/>
            <a:ext cx="3732213" cy="3128962"/>
          </a:xfrm>
          <a:prstGeom prst="rect">
            <a:avLst/>
          </a:prstGeom>
          <a:noFill/>
          <a:ln w="9525">
            <a:noFill/>
            <a:miter lim="800000"/>
            <a:headEnd/>
            <a:tailEnd/>
          </a:ln>
        </p:spPr>
      </p:pic>
      <p:sp>
        <p:nvSpPr>
          <p:cNvPr id="49157" name="1 CuadroTexto"/>
          <p:cNvSpPr txBox="1">
            <a:spLocks noChangeArrowheads="1"/>
          </p:cNvSpPr>
          <p:nvPr/>
        </p:nvSpPr>
        <p:spPr bwMode="auto">
          <a:xfrm>
            <a:off x="395288" y="5157788"/>
            <a:ext cx="4032250" cy="860425"/>
          </a:xfrm>
          <a:prstGeom prst="rect">
            <a:avLst/>
          </a:prstGeom>
          <a:noFill/>
          <a:ln w="9525">
            <a:noFill/>
            <a:miter lim="800000"/>
            <a:headEnd/>
            <a:tailEnd/>
          </a:ln>
        </p:spPr>
        <p:txBody>
          <a:bodyPr>
            <a:spAutoFit/>
          </a:bodyPr>
          <a:lstStyle/>
          <a:p>
            <a:pPr algn="just"/>
            <a:r>
              <a:rPr lang="es-ES" altLang="es-ES" sz="1000"/>
              <a:t>Fig. 27: “Mi familia”, dibujo hecho por un niño de siete años. El esquema se repite para cada miembro de la familia. Nótese que el dibujante emplea la misma forma irregular para el cuerpo, el sistema para los dedos y los mismos símbolos para las orejas. Lowelfed, 1972.</a:t>
            </a:r>
          </a:p>
        </p:txBody>
      </p:sp>
      <p:sp>
        <p:nvSpPr>
          <p:cNvPr id="49158" name="2 CuadroTexto"/>
          <p:cNvSpPr txBox="1">
            <a:spLocks noChangeArrowheads="1"/>
          </p:cNvSpPr>
          <p:nvPr/>
        </p:nvSpPr>
        <p:spPr bwMode="auto">
          <a:xfrm>
            <a:off x="5000625" y="5229225"/>
            <a:ext cx="4179888" cy="554038"/>
          </a:xfrm>
          <a:prstGeom prst="rect">
            <a:avLst/>
          </a:prstGeom>
          <a:noFill/>
          <a:ln w="9525">
            <a:noFill/>
            <a:miter lim="800000"/>
            <a:headEnd/>
            <a:tailEnd/>
          </a:ln>
        </p:spPr>
        <p:txBody>
          <a:bodyPr>
            <a:spAutoFit/>
          </a:bodyPr>
          <a:lstStyle/>
          <a:p>
            <a:r>
              <a:rPr lang="es-ES" altLang="es-ES" sz="1000"/>
              <a:t>Fig. 28: “Jugando al ajedrez”, pintura realizada por un niño de siete años. El tablero está en posición vertical porque es muy importante que se vea su parte superior cuando se juega.</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3"/>
          <p:cNvPicPr>
            <a:picLocks noChangeAspect="1" noChangeArrowheads="1"/>
          </p:cNvPicPr>
          <p:nvPr/>
        </p:nvPicPr>
        <p:blipFill>
          <a:blip r:embed="rId2" cstate="print"/>
          <a:srcRect l="9160" t="2904" r="5743" b="5550"/>
          <a:stretch>
            <a:fillRect/>
          </a:stretch>
        </p:blipFill>
        <p:spPr bwMode="auto">
          <a:xfrm>
            <a:off x="755650" y="620713"/>
            <a:ext cx="3194050" cy="5018087"/>
          </a:xfrm>
          <a:prstGeom prst="rect">
            <a:avLst/>
          </a:prstGeom>
          <a:noFill/>
          <a:ln w="9525">
            <a:noFill/>
            <a:miter lim="800000"/>
            <a:headEnd/>
            <a:tailEnd/>
          </a:ln>
        </p:spPr>
      </p:pic>
      <p:sp>
        <p:nvSpPr>
          <p:cNvPr id="8" name="7 Rectángulo"/>
          <p:cNvSpPr/>
          <p:nvPr/>
        </p:nvSpPr>
        <p:spPr>
          <a:xfrm>
            <a:off x="1997075" y="242888"/>
            <a:ext cx="4548188" cy="233362"/>
          </a:xfrm>
          <a:prstGeom prst="rect">
            <a:avLst/>
          </a:prstGeom>
        </p:spPr>
        <p:txBody>
          <a:bodyPr wrap="none">
            <a:spAutoFit/>
          </a:bodyPr>
          <a:lstStyle/>
          <a:p>
            <a:pPr>
              <a:lnSpc>
                <a:spcPts val="1052"/>
              </a:lnSpc>
              <a:defRPr/>
            </a:pPr>
            <a:r>
              <a:rPr lang="en-US" altLang="zh-CN" sz="2400" b="1" dirty="0" err="1">
                <a:solidFill>
                  <a:schemeClr val="tx1">
                    <a:lumMod val="95000"/>
                    <a:lumOff val="5000"/>
                  </a:schemeClr>
                </a:solidFill>
                <a:cs typeface="Calibri" pitchFamily="18" charset="0"/>
              </a:rPr>
              <a:t>Etapa</a:t>
            </a:r>
            <a:r>
              <a:rPr lang="en-US" altLang="zh-CN" sz="2400" b="1" dirty="0">
                <a:solidFill>
                  <a:schemeClr val="tx1">
                    <a:lumMod val="95000"/>
                    <a:lumOff val="5000"/>
                  </a:schemeClr>
                </a:solidFill>
                <a:cs typeface="Times New Roman" pitchFamily="18" charset="0"/>
              </a:rPr>
              <a:t> </a:t>
            </a:r>
            <a:r>
              <a:rPr lang="en-US" altLang="zh-CN" sz="2400" b="1" dirty="0" err="1">
                <a:solidFill>
                  <a:schemeClr val="tx1">
                    <a:lumMod val="95000"/>
                    <a:lumOff val="5000"/>
                  </a:schemeClr>
                </a:solidFill>
                <a:cs typeface="Calibri" pitchFamily="18" charset="0"/>
              </a:rPr>
              <a:t>esquemática</a:t>
            </a:r>
            <a:r>
              <a:rPr lang="en-US" altLang="zh-CN" sz="2400" b="1" dirty="0">
                <a:solidFill>
                  <a:schemeClr val="tx1">
                    <a:lumMod val="95000"/>
                    <a:lumOff val="5000"/>
                  </a:schemeClr>
                </a:solidFill>
                <a:cs typeface="Times New Roman" pitchFamily="18" charset="0"/>
              </a:rPr>
              <a:t> </a:t>
            </a:r>
            <a:r>
              <a:rPr lang="en-US" altLang="zh-CN" sz="2400" dirty="0">
                <a:solidFill>
                  <a:schemeClr val="tx1">
                    <a:lumMod val="95000"/>
                    <a:lumOff val="5000"/>
                  </a:schemeClr>
                </a:solidFill>
                <a:cs typeface="Calibri" pitchFamily="18" charset="0"/>
              </a:rPr>
              <a:t>(7</a:t>
            </a:r>
            <a:r>
              <a:rPr lang="en-US" altLang="zh-CN" sz="2400" dirty="0">
                <a:solidFill>
                  <a:schemeClr val="tx1">
                    <a:lumMod val="95000"/>
                    <a:lumOff val="5000"/>
                  </a:schemeClr>
                </a:solidFill>
                <a:cs typeface="Times New Roman" pitchFamily="18" charset="0"/>
              </a:rPr>
              <a:t> </a:t>
            </a:r>
            <a:r>
              <a:rPr lang="en-US" altLang="zh-CN" sz="2400" dirty="0">
                <a:solidFill>
                  <a:schemeClr val="tx1">
                    <a:lumMod val="95000"/>
                    <a:lumOff val="5000"/>
                  </a:schemeClr>
                </a:solidFill>
                <a:cs typeface="Calibri" pitchFamily="18" charset="0"/>
              </a:rPr>
              <a:t>-9</a:t>
            </a:r>
            <a:r>
              <a:rPr lang="en-US" altLang="zh-CN" sz="2400" dirty="0">
                <a:solidFill>
                  <a:schemeClr val="tx1">
                    <a:lumMod val="95000"/>
                    <a:lumOff val="5000"/>
                  </a:schemeClr>
                </a:solidFill>
                <a:cs typeface="Times New Roman" pitchFamily="18" charset="0"/>
              </a:rPr>
              <a:t> </a:t>
            </a:r>
            <a:r>
              <a:rPr lang="en-US" altLang="zh-CN" sz="2400" dirty="0" err="1">
                <a:solidFill>
                  <a:schemeClr val="tx1">
                    <a:lumMod val="95000"/>
                    <a:lumOff val="5000"/>
                  </a:schemeClr>
                </a:solidFill>
                <a:cs typeface="Calibri" pitchFamily="18" charset="0"/>
              </a:rPr>
              <a:t>años</a:t>
            </a:r>
            <a:r>
              <a:rPr lang="en-US" altLang="zh-CN" sz="2400" dirty="0">
                <a:solidFill>
                  <a:schemeClr val="tx1">
                    <a:lumMod val="95000"/>
                    <a:lumOff val="5000"/>
                  </a:schemeClr>
                </a:solidFill>
                <a:cs typeface="Calibri" pitchFamily="18" charset="0"/>
              </a:rPr>
              <a:t>)</a:t>
            </a:r>
          </a:p>
        </p:txBody>
      </p:sp>
      <p:pic>
        <p:nvPicPr>
          <p:cNvPr id="50180" name="Picture 3"/>
          <p:cNvPicPr>
            <a:picLocks noChangeAspect="1" noChangeArrowheads="1"/>
          </p:cNvPicPr>
          <p:nvPr/>
        </p:nvPicPr>
        <p:blipFill>
          <a:blip r:embed="rId3" cstate="print"/>
          <a:srcRect l="6010" t="2299" r="7532" b="8232"/>
          <a:stretch>
            <a:fillRect/>
          </a:stretch>
        </p:blipFill>
        <p:spPr bwMode="auto">
          <a:xfrm>
            <a:off x="4787900" y="981075"/>
            <a:ext cx="3611563" cy="4630738"/>
          </a:xfrm>
          <a:prstGeom prst="rect">
            <a:avLst/>
          </a:prstGeom>
          <a:noFill/>
          <a:ln w="9525">
            <a:noFill/>
            <a:miter lim="800000"/>
            <a:headEnd/>
            <a:tailEnd/>
          </a:ln>
        </p:spPr>
      </p:pic>
      <p:sp>
        <p:nvSpPr>
          <p:cNvPr id="50181" name="1 CuadroTexto"/>
          <p:cNvSpPr txBox="1">
            <a:spLocks noChangeArrowheads="1"/>
          </p:cNvSpPr>
          <p:nvPr/>
        </p:nvSpPr>
        <p:spPr bwMode="auto">
          <a:xfrm>
            <a:off x="684213" y="5661025"/>
            <a:ext cx="3433762" cy="554038"/>
          </a:xfrm>
          <a:prstGeom prst="rect">
            <a:avLst/>
          </a:prstGeom>
          <a:noFill/>
          <a:ln w="9525">
            <a:noFill/>
            <a:miter lim="800000"/>
            <a:headEnd/>
            <a:tailEnd/>
          </a:ln>
        </p:spPr>
        <p:txBody>
          <a:bodyPr wrap="none">
            <a:spAutoFit/>
          </a:bodyPr>
          <a:lstStyle/>
          <a:p>
            <a:r>
              <a:rPr lang="es-ES" altLang="es-ES" sz="1000"/>
              <a:t>Fig. 29:  a. Este es un esquema infantil para  representar </a:t>
            </a:r>
          </a:p>
          <a:p>
            <a:r>
              <a:rPr lang="es-ES" altLang="es-ES" sz="1000"/>
              <a:t>a. “un hombre”. No se refleja ahí ninguna experiencia.</a:t>
            </a:r>
          </a:p>
          <a:p>
            <a:r>
              <a:rPr lang="es-ES" altLang="es-ES" sz="1000"/>
              <a:t>b. “Busco un lápiz que se me perdió. Lowelfed, 1972.</a:t>
            </a:r>
          </a:p>
        </p:txBody>
      </p:sp>
      <p:sp>
        <p:nvSpPr>
          <p:cNvPr id="50182" name="2 CuadroTexto"/>
          <p:cNvSpPr txBox="1">
            <a:spLocks noChangeArrowheads="1"/>
          </p:cNvSpPr>
          <p:nvPr/>
        </p:nvSpPr>
        <p:spPr bwMode="auto">
          <a:xfrm>
            <a:off x="4716463" y="5632450"/>
            <a:ext cx="3521075" cy="400050"/>
          </a:xfrm>
          <a:prstGeom prst="rect">
            <a:avLst/>
          </a:prstGeom>
          <a:noFill/>
          <a:ln w="9525">
            <a:noFill/>
            <a:miter lim="800000"/>
            <a:headEnd/>
            <a:tailEnd/>
          </a:ln>
        </p:spPr>
        <p:txBody>
          <a:bodyPr wrap="none">
            <a:spAutoFit/>
          </a:bodyPr>
          <a:lstStyle/>
          <a:p>
            <a:r>
              <a:rPr lang="es-ES" altLang="es-ES" sz="1000"/>
              <a:t>Fig. 30. Las flores y la figura humana son dos de los temas</a:t>
            </a:r>
          </a:p>
          <a:p>
            <a:r>
              <a:rPr lang="es-ES" altLang="es-ES" sz="1000"/>
              <a:t>preferidos por las niñas.</a:t>
            </a:r>
          </a:p>
        </p:txBody>
      </p:sp>
      <p:sp>
        <p:nvSpPr>
          <p:cNvPr id="50183" name="6 CuadroTexto"/>
          <p:cNvSpPr txBox="1">
            <a:spLocks noChangeArrowheads="1"/>
          </p:cNvSpPr>
          <p:nvPr/>
        </p:nvSpPr>
        <p:spPr bwMode="auto">
          <a:xfrm>
            <a:off x="3635375" y="2708275"/>
            <a:ext cx="288925" cy="231775"/>
          </a:xfrm>
          <a:prstGeom prst="rect">
            <a:avLst/>
          </a:prstGeom>
          <a:noFill/>
          <a:ln w="9525">
            <a:noFill/>
            <a:miter lim="800000"/>
            <a:headEnd/>
            <a:tailEnd/>
          </a:ln>
        </p:spPr>
        <p:txBody>
          <a:bodyPr>
            <a:spAutoFit/>
          </a:bodyPr>
          <a:lstStyle/>
          <a:p>
            <a:r>
              <a:rPr lang="es-ES" sz="900"/>
              <a:t>a.</a:t>
            </a:r>
          </a:p>
        </p:txBody>
      </p:sp>
      <p:sp>
        <p:nvSpPr>
          <p:cNvPr id="50184" name="9 CuadroTexto"/>
          <p:cNvSpPr txBox="1">
            <a:spLocks noChangeArrowheads="1"/>
          </p:cNvSpPr>
          <p:nvPr/>
        </p:nvSpPr>
        <p:spPr bwMode="auto">
          <a:xfrm>
            <a:off x="3563938" y="5300663"/>
            <a:ext cx="287337" cy="231775"/>
          </a:xfrm>
          <a:prstGeom prst="rect">
            <a:avLst/>
          </a:prstGeom>
          <a:noFill/>
          <a:ln w="9525">
            <a:noFill/>
            <a:miter lim="800000"/>
            <a:headEnd/>
            <a:tailEnd/>
          </a:ln>
        </p:spPr>
        <p:txBody>
          <a:bodyPr>
            <a:spAutoFit/>
          </a:bodyPr>
          <a:lstStyle/>
          <a:p>
            <a:r>
              <a:rPr lang="es-ES" sz="900"/>
              <a:t>b.</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3"/>
          <p:cNvPicPr>
            <a:picLocks noChangeAspect="1" noChangeArrowheads="1"/>
          </p:cNvPicPr>
          <p:nvPr/>
        </p:nvPicPr>
        <p:blipFill>
          <a:blip r:embed="rId2" cstate="print"/>
          <a:srcRect/>
          <a:stretch>
            <a:fillRect/>
          </a:stretch>
        </p:blipFill>
        <p:spPr bwMode="auto">
          <a:xfrm>
            <a:off x="38100" y="12700"/>
            <a:ext cx="9144000" cy="6858000"/>
          </a:xfrm>
          <a:prstGeom prst="rect">
            <a:avLst/>
          </a:prstGeom>
          <a:noFill/>
          <a:ln w="9525">
            <a:noFill/>
            <a:miter lim="800000"/>
            <a:headEnd/>
            <a:tailEnd/>
          </a:ln>
        </p:spPr>
      </p:pic>
      <p:sp>
        <p:nvSpPr>
          <p:cNvPr id="4" name="Freeform 3"/>
          <p:cNvSpPr/>
          <p:nvPr/>
        </p:nvSpPr>
        <p:spPr>
          <a:xfrm>
            <a:off x="661988" y="317500"/>
            <a:ext cx="7818437" cy="6223000"/>
          </a:xfrm>
          <a:custGeom>
            <a:avLst/>
            <a:gdLst>
              <a:gd name="connsiteX0" fmla="*/ 0 w 9144000"/>
              <a:gd name="connsiteY0" fmla="*/ 0 h 6858000"/>
              <a:gd name="connsiteX1" fmla="*/ 0 w 9144000"/>
              <a:gd name="connsiteY1" fmla="*/ 6857999 h 6858000"/>
              <a:gd name="connsiteX2" fmla="*/ 9143999 w 9144000"/>
              <a:gd name="connsiteY2" fmla="*/ 6857999 h 6858000"/>
              <a:gd name="connsiteX3" fmla="*/ 9143999 w 9144000"/>
              <a:gd name="connsiteY3" fmla="*/ 0 h 6858000"/>
              <a:gd name="connsiteX4" fmla="*/ 0 w 9144000"/>
              <a:gd name="connsiteY4" fmla="*/ 0 h 68580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58000">
                <a:moveTo>
                  <a:pt x="0" y="0"/>
                </a:moveTo>
                <a:lnTo>
                  <a:pt x="0" y="6857999"/>
                </a:lnTo>
                <a:lnTo>
                  <a:pt x="9143999" y="6857999"/>
                </a:lnTo>
                <a:lnTo>
                  <a:pt x="9143999" y="0"/>
                </a:lnTo>
                <a:lnTo>
                  <a:pt x="0" y="0"/>
                </a:lnTo>
              </a:path>
            </a:pathLst>
          </a:custGeom>
          <a:solidFill>
            <a:schemeClr val="bg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80175" tIns="40087" rIns="80175" bIns="40087" anchor="ctr"/>
          <a:lstStyle/>
          <a:p>
            <a:pPr algn="ctr">
              <a:defRPr/>
            </a:pPr>
            <a:endParaRPr lang="zh-CN" altLang="en-US"/>
          </a:p>
        </p:txBody>
      </p:sp>
      <p:sp>
        <p:nvSpPr>
          <p:cNvPr id="5" name="TextBox 1"/>
          <p:cNvSpPr txBox="1"/>
          <p:nvPr/>
        </p:nvSpPr>
        <p:spPr>
          <a:xfrm>
            <a:off x="250825" y="2133600"/>
            <a:ext cx="8547100" cy="3322638"/>
          </a:xfrm>
          <a:prstGeom prst="rect">
            <a:avLst/>
          </a:prstGeom>
          <a:noFill/>
        </p:spPr>
        <p:txBody>
          <a:bodyPr lIns="0" tIns="0" rIns="0" bIns="40087">
            <a:spAutoFit/>
          </a:bodyPr>
          <a:lstStyle/>
          <a:p>
            <a:pPr>
              <a:lnSpc>
                <a:spcPts val="2104"/>
              </a:lnSpc>
              <a:tabLst>
                <a:tab pos="66812" algn="l"/>
              </a:tabLst>
              <a:defRPr/>
            </a:pPr>
            <a:endParaRPr lang="en-US" altLang="zh-CN" dirty="0"/>
          </a:p>
          <a:p>
            <a:pPr>
              <a:lnSpc>
                <a:spcPts val="877"/>
              </a:lnSpc>
              <a:defRPr/>
            </a:pPr>
            <a:endParaRPr lang="en-US" altLang="zh-CN" dirty="0"/>
          </a:p>
          <a:p>
            <a:pPr algn="just">
              <a:lnSpc>
                <a:spcPts val="877"/>
              </a:lnSpc>
              <a:defRPr/>
            </a:pPr>
            <a:endParaRPr lang="en-US" altLang="zh-CN" dirty="0"/>
          </a:p>
          <a:p>
            <a:pPr algn="just">
              <a:lnSpc>
                <a:spcPts val="1666"/>
              </a:lnSpc>
              <a:tabLst>
                <a:tab pos="66812" algn="l"/>
              </a:tabLst>
              <a:defRPr/>
            </a:pPr>
            <a:r>
              <a:rPr lang="en-US" altLang="zh-CN" dirty="0">
                <a:solidFill>
                  <a:srgbClr val="000000"/>
                </a:solidFill>
                <a:latin typeface="+mn-lt"/>
                <a:cs typeface="Calibri" pitchFamily="18" charset="0"/>
              </a:rPr>
              <a:t>   </a:t>
            </a:r>
            <a:r>
              <a:rPr lang="en-US" altLang="zh-CN" dirty="0" err="1">
                <a:solidFill>
                  <a:srgbClr val="000000"/>
                </a:solidFill>
                <a:latin typeface="+mn-lt"/>
                <a:cs typeface="Calibri" pitchFamily="18" charset="0"/>
              </a:rPr>
              <a:t>Hacia</a:t>
            </a:r>
            <a:r>
              <a:rPr lang="en-US" altLang="zh-CN" dirty="0">
                <a:latin typeface="+mn-lt"/>
                <a:cs typeface="Times New Roman" pitchFamily="18" charset="0"/>
              </a:rPr>
              <a:t> </a:t>
            </a:r>
            <a:r>
              <a:rPr lang="en-US" altLang="zh-CN" dirty="0">
                <a:solidFill>
                  <a:srgbClr val="000000"/>
                </a:solidFill>
                <a:latin typeface="+mn-lt"/>
                <a:cs typeface="Calibri" pitchFamily="18" charset="0"/>
              </a:rPr>
              <a:t>los</a:t>
            </a:r>
            <a:r>
              <a:rPr lang="en-US" altLang="zh-CN" dirty="0">
                <a:latin typeface="+mn-lt"/>
                <a:cs typeface="Times New Roman" pitchFamily="18" charset="0"/>
              </a:rPr>
              <a:t> </a:t>
            </a:r>
            <a:r>
              <a:rPr lang="en-US" altLang="zh-CN" dirty="0">
                <a:solidFill>
                  <a:srgbClr val="000000"/>
                </a:solidFill>
                <a:latin typeface="+mn-lt"/>
                <a:cs typeface="Calibri" pitchFamily="18" charset="0"/>
              </a:rPr>
              <a:t>9</a:t>
            </a:r>
            <a:r>
              <a:rPr lang="en-US" altLang="zh-CN" dirty="0">
                <a:latin typeface="+mn-lt"/>
                <a:cs typeface="Times New Roman" pitchFamily="18" charset="0"/>
              </a:rPr>
              <a:t> </a:t>
            </a:r>
            <a:r>
              <a:rPr lang="en-US" altLang="zh-CN" dirty="0">
                <a:solidFill>
                  <a:srgbClr val="000000"/>
                </a:solidFill>
                <a:latin typeface="+mn-lt"/>
                <a:cs typeface="Calibri" pitchFamily="18" charset="0"/>
              </a:rPr>
              <a:t>años</a:t>
            </a:r>
            <a:r>
              <a:rPr lang="en-US" altLang="zh-CN" dirty="0">
                <a:latin typeface="+mn-lt"/>
                <a:cs typeface="Times New Roman" pitchFamily="18" charset="0"/>
              </a:rPr>
              <a:t> </a:t>
            </a:r>
            <a:r>
              <a:rPr lang="en-US" altLang="zh-CN" dirty="0">
                <a:solidFill>
                  <a:srgbClr val="000000"/>
                </a:solidFill>
                <a:latin typeface="+mn-lt"/>
                <a:cs typeface="Calibri" pitchFamily="18" charset="0"/>
              </a:rPr>
              <a:t>la</a:t>
            </a:r>
            <a:r>
              <a:rPr lang="en-US" altLang="zh-CN" dirty="0">
                <a:latin typeface="+mn-lt"/>
                <a:cs typeface="Times New Roman" pitchFamily="18" charset="0"/>
              </a:rPr>
              <a:t> </a:t>
            </a:r>
            <a:r>
              <a:rPr lang="en-US" altLang="zh-CN" dirty="0">
                <a:solidFill>
                  <a:srgbClr val="000000"/>
                </a:solidFill>
                <a:latin typeface="+mn-lt"/>
                <a:cs typeface="Calibri" pitchFamily="18" charset="0"/>
              </a:rPr>
              <a:t>representación</a:t>
            </a:r>
            <a:r>
              <a:rPr lang="en-US" altLang="zh-CN" dirty="0">
                <a:latin typeface="+mn-lt"/>
                <a:cs typeface="Times New Roman" pitchFamily="18" charset="0"/>
              </a:rPr>
              <a:t> </a:t>
            </a:r>
            <a:r>
              <a:rPr lang="en-US" altLang="zh-CN" dirty="0">
                <a:solidFill>
                  <a:srgbClr val="000000"/>
                </a:solidFill>
                <a:latin typeface="+mn-lt"/>
                <a:cs typeface="Calibri" pitchFamily="18" charset="0"/>
              </a:rPr>
              <a:t>esquemática</a:t>
            </a:r>
            <a:r>
              <a:rPr lang="en-US" altLang="zh-CN" dirty="0">
                <a:latin typeface="+mn-lt"/>
                <a:cs typeface="Times New Roman" pitchFamily="18" charset="0"/>
              </a:rPr>
              <a:t> </a:t>
            </a:r>
            <a:r>
              <a:rPr lang="en-US" altLang="zh-CN" dirty="0">
                <a:solidFill>
                  <a:srgbClr val="000000"/>
                </a:solidFill>
                <a:latin typeface="+mn-lt"/>
                <a:cs typeface="Calibri" pitchFamily="18" charset="0"/>
              </a:rPr>
              <a:t>y</a:t>
            </a:r>
            <a:r>
              <a:rPr lang="en-US" altLang="zh-CN" dirty="0">
                <a:latin typeface="+mn-lt"/>
                <a:cs typeface="Times New Roman" pitchFamily="18" charset="0"/>
              </a:rPr>
              <a:t> </a:t>
            </a:r>
            <a:r>
              <a:rPr lang="en-US" altLang="zh-CN" dirty="0">
                <a:solidFill>
                  <a:srgbClr val="000000"/>
                </a:solidFill>
                <a:latin typeface="+mn-lt"/>
                <a:cs typeface="Calibri" pitchFamily="18" charset="0"/>
              </a:rPr>
              <a:t>las</a:t>
            </a:r>
            <a:r>
              <a:rPr lang="en-US" altLang="zh-CN" dirty="0">
                <a:latin typeface="+mn-lt"/>
                <a:cs typeface="Times New Roman" pitchFamily="18" charset="0"/>
              </a:rPr>
              <a:t> </a:t>
            </a:r>
            <a:r>
              <a:rPr lang="en-US" altLang="zh-CN" dirty="0">
                <a:solidFill>
                  <a:srgbClr val="000000"/>
                </a:solidFill>
                <a:latin typeface="+mn-lt"/>
                <a:cs typeface="Calibri" pitchFamily="18" charset="0"/>
              </a:rPr>
              <a:t>líneas</a:t>
            </a:r>
            <a:r>
              <a:rPr lang="en-US" altLang="zh-CN" dirty="0">
                <a:latin typeface="+mn-lt"/>
                <a:cs typeface="Times New Roman" pitchFamily="18" charset="0"/>
              </a:rPr>
              <a:t> </a:t>
            </a:r>
            <a:r>
              <a:rPr lang="en-US" altLang="zh-CN" dirty="0" err="1">
                <a:solidFill>
                  <a:srgbClr val="000000"/>
                </a:solidFill>
                <a:latin typeface="+mn-lt"/>
                <a:cs typeface="Calibri" pitchFamily="18" charset="0"/>
              </a:rPr>
              <a:t>geométricas</a:t>
            </a:r>
            <a:r>
              <a:rPr lang="en-US" altLang="zh-CN" dirty="0">
                <a:latin typeface="+mn-lt"/>
                <a:cs typeface="Times New Roman" pitchFamily="18" charset="0"/>
              </a:rPr>
              <a:t> </a:t>
            </a:r>
            <a:r>
              <a:rPr lang="en-US" altLang="zh-CN" dirty="0">
                <a:solidFill>
                  <a:srgbClr val="000000"/>
                </a:solidFill>
                <a:latin typeface="+mn-lt"/>
                <a:cs typeface="Calibri" pitchFamily="18" charset="0"/>
              </a:rPr>
              <a:t>no </a:t>
            </a:r>
            <a:r>
              <a:rPr lang="en-US" altLang="zh-CN" dirty="0" err="1">
                <a:solidFill>
                  <a:srgbClr val="000000"/>
                </a:solidFill>
                <a:latin typeface="+mn-lt"/>
                <a:cs typeface="Calibri" pitchFamily="18" charset="0"/>
              </a:rPr>
              <a:t>bastarán</a:t>
            </a:r>
            <a:r>
              <a:rPr lang="en-US" altLang="zh-CN" dirty="0">
                <a:latin typeface="+mn-lt"/>
                <a:cs typeface="Times New Roman" pitchFamily="18" charset="0"/>
              </a:rPr>
              <a:t> </a:t>
            </a:r>
            <a:r>
              <a:rPr lang="en-US" altLang="zh-CN" dirty="0" err="1">
                <a:solidFill>
                  <a:srgbClr val="000000"/>
                </a:solidFill>
                <a:latin typeface="+mn-lt"/>
                <a:cs typeface="Calibri" pitchFamily="18" charset="0"/>
              </a:rPr>
              <a:t>para</a:t>
            </a:r>
            <a:r>
              <a:rPr lang="en-US" altLang="zh-CN" dirty="0">
                <a:latin typeface="+mn-lt"/>
                <a:cs typeface="Times New Roman" pitchFamily="18" charset="0"/>
              </a:rPr>
              <a:t> </a:t>
            </a:r>
            <a:r>
              <a:rPr lang="en-US" altLang="zh-CN" dirty="0">
                <a:solidFill>
                  <a:srgbClr val="000000"/>
                </a:solidFill>
                <a:latin typeface="+mn-lt"/>
                <a:cs typeface="Calibri" pitchFamily="18" charset="0"/>
              </a:rPr>
              <a:t>permitir</a:t>
            </a:r>
            <a:r>
              <a:rPr lang="en-US" altLang="zh-CN" dirty="0">
                <a:latin typeface="+mn-lt"/>
                <a:cs typeface="Times New Roman" pitchFamily="18" charset="0"/>
              </a:rPr>
              <a:t> </a:t>
            </a:r>
            <a:r>
              <a:rPr lang="en-US" altLang="zh-CN" dirty="0">
                <a:solidFill>
                  <a:srgbClr val="000000"/>
                </a:solidFill>
                <a:latin typeface="+mn-lt"/>
                <a:cs typeface="Calibri" pitchFamily="18" charset="0"/>
              </a:rPr>
              <a:t>que</a:t>
            </a:r>
            <a:r>
              <a:rPr lang="en-US" altLang="zh-CN" dirty="0">
                <a:latin typeface="+mn-lt"/>
                <a:cs typeface="Times New Roman" pitchFamily="18" charset="0"/>
              </a:rPr>
              <a:t> </a:t>
            </a:r>
            <a:r>
              <a:rPr lang="en-US" altLang="zh-CN" dirty="0">
                <a:solidFill>
                  <a:srgbClr val="000000"/>
                </a:solidFill>
                <a:latin typeface="+mn-lt"/>
                <a:cs typeface="Calibri" pitchFamily="18" charset="0"/>
              </a:rPr>
              <a:t>el</a:t>
            </a:r>
            <a:r>
              <a:rPr lang="en-US" altLang="zh-CN" dirty="0">
                <a:latin typeface="+mn-lt"/>
                <a:cs typeface="Times New Roman" pitchFamily="18" charset="0"/>
              </a:rPr>
              <a:t> </a:t>
            </a:r>
            <a:r>
              <a:rPr lang="en-US" altLang="zh-CN" dirty="0">
                <a:solidFill>
                  <a:srgbClr val="000000"/>
                </a:solidFill>
                <a:latin typeface="+mn-lt"/>
                <a:cs typeface="Calibri" pitchFamily="18" charset="0"/>
              </a:rPr>
              <a:t>niño</a:t>
            </a:r>
            <a:r>
              <a:rPr lang="en-US" altLang="zh-CN" dirty="0">
                <a:latin typeface="+mn-lt"/>
                <a:cs typeface="Times New Roman" pitchFamily="18" charset="0"/>
              </a:rPr>
              <a:t> </a:t>
            </a:r>
            <a:r>
              <a:rPr lang="en-US" altLang="zh-CN" dirty="0">
                <a:solidFill>
                  <a:srgbClr val="000000"/>
                </a:solidFill>
                <a:latin typeface="+mn-lt"/>
                <a:cs typeface="Calibri" pitchFamily="18" charset="0"/>
              </a:rPr>
              <a:t>se</a:t>
            </a:r>
            <a:r>
              <a:rPr lang="en-US" altLang="zh-CN" dirty="0">
                <a:latin typeface="+mn-lt"/>
                <a:cs typeface="Times New Roman" pitchFamily="18" charset="0"/>
              </a:rPr>
              <a:t> </a:t>
            </a:r>
            <a:r>
              <a:rPr lang="en-US" altLang="zh-CN" dirty="0">
                <a:solidFill>
                  <a:srgbClr val="000000"/>
                </a:solidFill>
                <a:latin typeface="+mn-lt"/>
                <a:cs typeface="Calibri" pitchFamily="18" charset="0"/>
              </a:rPr>
              <a:t>exprese;</a:t>
            </a:r>
            <a:r>
              <a:rPr lang="en-US" altLang="zh-CN" dirty="0">
                <a:latin typeface="+mn-lt"/>
                <a:cs typeface="Times New Roman" pitchFamily="18" charset="0"/>
              </a:rPr>
              <a:t> </a:t>
            </a:r>
            <a:r>
              <a:rPr lang="en-US" altLang="zh-CN" dirty="0">
                <a:solidFill>
                  <a:srgbClr val="000000"/>
                </a:solidFill>
                <a:latin typeface="+mn-lt"/>
                <a:cs typeface="Calibri" pitchFamily="18" charset="0"/>
              </a:rPr>
              <a:t>intenta</a:t>
            </a:r>
            <a:r>
              <a:rPr lang="en-US" altLang="zh-CN" dirty="0">
                <a:latin typeface="+mn-lt"/>
                <a:cs typeface="Times New Roman" pitchFamily="18" charset="0"/>
              </a:rPr>
              <a:t> </a:t>
            </a:r>
            <a:r>
              <a:rPr lang="en-US" altLang="zh-CN" dirty="0">
                <a:solidFill>
                  <a:srgbClr val="000000"/>
                </a:solidFill>
                <a:latin typeface="+mn-lt"/>
                <a:cs typeface="Calibri" pitchFamily="18" charset="0"/>
              </a:rPr>
              <a:t>ahora</a:t>
            </a:r>
            <a:r>
              <a:rPr lang="en-US" altLang="zh-CN" dirty="0">
                <a:latin typeface="+mn-lt"/>
                <a:cs typeface="Times New Roman" pitchFamily="18" charset="0"/>
              </a:rPr>
              <a:t> </a:t>
            </a:r>
            <a:r>
              <a:rPr lang="en-US" altLang="zh-CN" dirty="0" err="1">
                <a:solidFill>
                  <a:srgbClr val="000000"/>
                </a:solidFill>
                <a:latin typeface="+mn-lt"/>
                <a:cs typeface="Calibri" pitchFamily="18" charset="0"/>
              </a:rPr>
              <a:t>enriquecer</a:t>
            </a:r>
            <a:r>
              <a:rPr lang="en-US" altLang="zh-CN" dirty="0">
                <a:latin typeface="+mn-lt"/>
                <a:cs typeface="Times New Roman" pitchFamily="18" charset="0"/>
              </a:rPr>
              <a:t> </a:t>
            </a:r>
            <a:r>
              <a:rPr lang="en-US" altLang="zh-CN" dirty="0" err="1">
                <a:solidFill>
                  <a:srgbClr val="000000"/>
                </a:solidFill>
                <a:latin typeface="+mn-lt"/>
                <a:cs typeface="Calibri" pitchFamily="18" charset="0"/>
              </a:rPr>
              <a:t>su</a:t>
            </a:r>
            <a:r>
              <a:rPr lang="en-US" altLang="zh-CN" dirty="0">
                <a:solidFill>
                  <a:srgbClr val="000000"/>
                </a:solidFill>
                <a:latin typeface="+mn-lt"/>
                <a:cs typeface="Calibri" pitchFamily="18" charset="0"/>
              </a:rPr>
              <a:t> </a:t>
            </a:r>
            <a:r>
              <a:rPr lang="en-US" altLang="zh-CN" dirty="0" err="1">
                <a:solidFill>
                  <a:srgbClr val="000000"/>
                </a:solidFill>
                <a:latin typeface="+mn-lt"/>
                <a:cs typeface="Calibri" pitchFamily="18" charset="0"/>
              </a:rPr>
              <a:t>dibujo</a:t>
            </a:r>
            <a:r>
              <a:rPr lang="en-US" altLang="zh-CN" dirty="0">
                <a:latin typeface="+mn-lt"/>
                <a:cs typeface="Times New Roman" pitchFamily="18" charset="0"/>
              </a:rPr>
              <a:t> </a:t>
            </a:r>
            <a:r>
              <a:rPr lang="en-US" altLang="zh-CN" dirty="0">
                <a:solidFill>
                  <a:srgbClr val="000000"/>
                </a:solidFill>
                <a:latin typeface="+mn-lt"/>
                <a:cs typeface="Calibri" pitchFamily="18" charset="0"/>
              </a:rPr>
              <a:t>y</a:t>
            </a:r>
            <a:r>
              <a:rPr lang="en-US" altLang="zh-CN" dirty="0">
                <a:latin typeface="+mn-lt"/>
                <a:cs typeface="Times New Roman" pitchFamily="18" charset="0"/>
              </a:rPr>
              <a:t> </a:t>
            </a:r>
            <a:r>
              <a:rPr lang="en-US" altLang="zh-CN" dirty="0" err="1">
                <a:solidFill>
                  <a:srgbClr val="000000"/>
                </a:solidFill>
                <a:latin typeface="+mn-lt"/>
                <a:cs typeface="Calibri" pitchFamily="18" charset="0"/>
              </a:rPr>
              <a:t>adaptarlo</a:t>
            </a:r>
            <a:r>
              <a:rPr lang="en-US" altLang="zh-CN" dirty="0">
                <a:latin typeface="+mn-lt"/>
                <a:cs typeface="Times New Roman" pitchFamily="18" charset="0"/>
              </a:rPr>
              <a:t> </a:t>
            </a:r>
            <a:r>
              <a:rPr lang="en-US" altLang="zh-CN" dirty="0">
                <a:solidFill>
                  <a:srgbClr val="000000"/>
                </a:solidFill>
                <a:latin typeface="+mn-lt"/>
                <a:cs typeface="Calibri" pitchFamily="18" charset="0"/>
              </a:rPr>
              <a:t>a</a:t>
            </a:r>
            <a:r>
              <a:rPr lang="en-US" altLang="zh-CN" dirty="0">
                <a:latin typeface="+mn-lt"/>
                <a:cs typeface="Times New Roman" pitchFamily="18" charset="0"/>
              </a:rPr>
              <a:t> </a:t>
            </a:r>
            <a:r>
              <a:rPr lang="en-US" altLang="zh-CN" dirty="0">
                <a:solidFill>
                  <a:srgbClr val="000000"/>
                </a:solidFill>
                <a:latin typeface="+mn-lt"/>
                <a:cs typeface="Calibri" pitchFamily="18" charset="0"/>
              </a:rPr>
              <a:t>la</a:t>
            </a:r>
            <a:r>
              <a:rPr lang="en-US" altLang="zh-CN" dirty="0">
                <a:latin typeface="+mn-lt"/>
                <a:cs typeface="Times New Roman" pitchFamily="18" charset="0"/>
              </a:rPr>
              <a:t> </a:t>
            </a:r>
            <a:r>
              <a:rPr lang="en-US" altLang="zh-CN" dirty="0" err="1">
                <a:solidFill>
                  <a:srgbClr val="000000"/>
                </a:solidFill>
                <a:latin typeface="+mn-lt"/>
                <a:cs typeface="Calibri" pitchFamily="18" charset="0"/>
              </a:rPr>
              <a:t>realidad</a:t>
            </a:r>
            <a:r>
              <a:rPr lang="en-US" altLang="zh-CN" dirty="0">
                <a:solidFill>
                  <a:srgbClr val="000000"/>
                </a:solidFill>
                <a:latin typeface="+mn-lt"/>
                <a:cs typeface="Calibri" pitchFamily="18" charset="0"/>
              </a:rPr>
              <a:t>.</a:t>
            </a:r>
          </a:p>
          <a:p>
            <a:pPr algn="just">
              <a:lnSpc>
                <a:spcPts val="2104"/>
              </a:lnSpc>
              <a:tabLst>
                <a:tab pos="66812" algn="l"/>
              </a:tabLst>
              <a:defRPr/>
            </a:pPr>
            <a:endParaRPr lang="en-US" altLang="zh-CN" dirty="0">
              <a:solidFill>
                <a:srgbClr val="000000"/>
              </a:solidFill>
              <a:latin typeface="+mn-lt"/>
              <a:cs typeface="Calibri" pitchFamily="18" charset="0"/>
            </a:endParaRPr>
          </a:p>
          <a:p>
            <a:pPr algn="just">
              <a:lnSpc>
                <a:spcPts val="2104"/>
              </a:lnSpc>
              <a:tabLst>
                <a:tab pos="66812" algn="l"/>
              </a:tabLst>
              <a:defRPr/>
            </a:pPr>
            <a:r>
              <a:rPr lang="en-US" altLang="zh-CN" dirty="0">
                <a:latin typeface="+mn-lt"/>
              </a:rPr>
              <a:t>	  </a:t>
            </a:r>
            <a:r>
              <a:rPr lang="en-US" altLang="zh-CN" dirty="0">
                <a:solidFill>
                  <a:srgbClr val="000000"/>
                </a:solidFill>
                <a:latin typeface="+mn-lt"/>
                <a:cs typeface="Calibri" pitchFamily="18" charset="0"/>
              </a:rPr>
              <a:t>Es</a:t>
            </a:r>
            <a:r>
              <a:rPr lang="en-US" altLang="zh-CN" dirty="0">
                <a:latin typeface="+mn-lt"/>
                <a:cs typeface="Times New Roman" pitchFamily="18" charset="0"/>
              </a:rPr>
              <a:t> </a:t>
            </a:r>
            <a:r>
              <a:rPr lang="en-US" altLang="zh-CN" dirty="0">
                <a:solidFill>
                  <a:srgbClr val="000000"/>
                </a:solidFill>
                <a:latin typeface="+mn-lt"/>
                <a:cs typeface="Calibri" pitchFamily="18" charset="0"/>
              </a:rPr>
              <a:t>la</a:t>
            </a:r>
            <a:r>
              <a:rPr lang="en-US" altLang="zh-CN" dirty="0">
                <a:latin typeface="+mn-lt"/>
                <a:cs typeface="Times New Roman" pitchFamily="18" charset="0"/>
              </a:rPr>
              <a:t> </a:t>
            </a:r>
            <a:r>
              <a:rPr lang="en-US" altLang="zh-CN" dirty="0">
                <a:solidFill>
                  <a:srgbClr val="000000"/>
                </a:solidFill>
                <a:latin typeface="+mn-lt"/>
                <a:cs typeface="Calibri" pitchFamily="18" charset="0"/>
              </a:rPr>
              <a:t>edad</a:t>
            </a:r>
            <a:r>
              <a:rPr lang="en-US" altLang="zh-CN" dirty="0">
                <a:latin typeface="+mn-lt"/>
                <a:cs typeface="Times New Roman" pitchFamily="18" charset="0"/>
              </a:rPr>
              <a:t> </a:t>
            </a:r>
            <a:r>
              <a:rPr lang="en-US" altLang="zh-CN" dirty="0">
                <a:solidFill>
                  <a:srgbClr val="000000"/>
                </a:solidFill>
                <a:latin typeface="+mn-lt"/>
                <a:cs typeface="Calibri" pitchFamily="18" charset="0"/>
              </a:rPr>
              <a:t>de</a:t>
            </a:r>
            <a:r>
              <a:rPr lang="en-US" altLang="zh-CN" dirty="0">
                <a:latin typeface="+mn-lt"/>
                <a:cs typeface="Times New Roman" pitchFamily="18" charset="0"/>
              </a:rPr>
              <a:t> </a:t>
            </a:r>
            <a:r>
              <a:rPr lang="en-US" altLang="zh-CN" dirty="0">
                <a:solidFill>
                  <a:srgbClr val="000000"/>
                </a:solidFill>
                <a:latin typeface="+mn-lt"/>
                <a:cs typeface="Calibri" pitchFamily="18" charset="0"/>
              </a:rPr>
              <a:t>la</a:t>
            </a:r>
            <a:r>
              <a:rPr lang="en-US" altLang="zh-CN" dirty="0">
                <a:latin typeface="+mn-lt"/>
                <a:cs typeface="Times New Roman" pitchFamily="18" charset="0"/>
              </a:rPr>
              <a:t> </a:t>
            </a:r>
            <a:r>
              <a:rPr lang="en-US" altLang="zh-CN" dirty="0">
                <a:solidFill>
                  <a:srgbClr val="000000"/>
                </a:solidFill>
                <a:latin typeface="+mn-lt"/>
                <a:cs typeface="Calibri" pitchFamily="18" charset="0"/>
              </a:rPr>
              <a:t>pandilla,</a:t>
            </a:r>
            <a:r>
              <a:rPr lang="en-US" altLang="zh-CN" dirty="0">
                <a:latin typeface="+mn-lt"/>
                <a:cs typeface="Times New Roman" pitchFamily="18" charset="0"/>
              </a:rPr>
              <a:t> </a:t>
            </a:r>
            <a:r>
              <a:rPr lang="en-US" altLang="zh-CN" dirty="0">
                <a:solidFill>
                  <a:srgbClr val="000000"/>
                </a:solidFill>
                <a:latin typeface="+mn-lt"/>
                <a:cs typeface="Calibri" pitchFamily="18" charset="0"/>
              </a:rPr>
              <a:t>una</a:t>
            </a:r>
            <a:r>
              <a:rPr lang="en-US" altLang="zh-CN" dirty="0">
                <a:latin typeface="+mn-lt"/>
                <a:cs typeface="Times New Roman" pitchFamily="18" charset="0"/>
              </a:rPr>
              <a:t> </a:t>
            </a:r>
            <a:r>
              <a:rPr lang="en-US" altLang="zh-CN" dirty="0">
                <a:solidFill>
                  <a:srgbClr val="000000"/>
                </a:solidFill>
                <a:latin typeface="+mn-lt"/>
                <a:cs typeface="Calibri" pitchFamily="18" charset="0"/>
              </a:rPr>
              <a:t>época</a:t>
            </a:r>
            <a:r>
              <a:rPr lang="en-US" altLang="zh-CN" dirty="0">
                <a:latin typeface="+mn-lt"/>
                <a:cs typeface="Times New Roman" pitchFamily="18" charset="0"/>
              </a:rPr>
              <a:t> </a:t>
            </a:r>
            <a:r>
              <a:rPr lang="en-US" altLang="zh-CN" dirty="0">
                <a:solidFill>
                  <a:srgbClr val="000000"/>
                </a:solidFill>
                <a:latin typeface="+mn-lt"/>
                <a:cs typeface="Calibri" pitchFamily="18" charset="0"/>
              </a:rPr>
              <a:t>en</a:t>
            </a:r>
            <a:r>
              <a:rPr lang="en-US" altLang="zh-CN" dirty="0">
                <a:latin typeface="+mn-lt"/>
                <a:cs typeface="Times New Roman" pitchFamily="18" charset="0"/>
              </a:rPr>
              <a:t> </a:t>
            </a:r>
            <a:r>
              <a:rPr lang="en-US" altLang="zh-CN" dirty="0">
                <a:solidFill>
                  <a:srgbClr val="000000"/>
                </a:solidFill>
                <a:latin typeface="+mn-lt"/>
                <a:cs typeface="Calibri" pitchFamily="18" charset="0"/>
              </a:rPr>
              <a:t>que</a:t>
            </a:r>
            <a:r>
              <a:rPr lang="en-US" altLang="zh-CN" dirty="0">
                <a:latin typeface="+mn-lt"/>
                <a:cs typeface="Times New Roman" pitchFamily="18" charset="0"/>
              </a:rPr>
              <a:t> </a:t>
            </a:r>
            <a:r>
              <a:rPr lang="en-US" altLang="zh-CN" dirty="0">
                <a:solidFill>
                  <a:srgbClr val="000000"/>
                </a:solidFill>
                <a:latin typeface="+mn-lt"/>
                <a:cs typeface="Calibri" pitchFamily="18" charset="0"/>
              </a:rPr>
              <a:t>sus</a:t>
            </a:r>
            <a:r>
              <a:rPr lang="en-US" altLang="zh-CN" dirty="0">
                <a:latin typeface="+mn-lt"/>
                <a:cs typeface="Times New Roman" pitchFamily="18" charset="0"/>
              </a:rPr>
              <a:t> </a:t>
            </a:r>
            <a:r>
              <a:rPr lang="en-US" altLang="zh-CN" dirty="0">
                <a:solidFill>
                  <a:srgbClr val="000000"/>
                </a:solidFill>
                <a:latin typeface="+mn-lt"/>
                <a:cs typeface="Calibri" pitchFamily="18" charset="0"/>
              </a:rPr>
              <a:t>pares</a:t>
            </a:r>
            <a:r>
              <a:rPr lang="en-US" altLang="zh-CN" dirty="0">
                <a:latin typeface="+mn-lt"/>
                <a:cs typeface="Times New Roman" pitchFamily="18" charset="0"/>
              </a:rPr>
              <a:t> </a:t>
            </a:r>
            <a:r>
              <a:rPr lang="en-US" altLang="zh-CN" dirty="0">
                <a:solidFill>
                  <a:srgbClr val="000000"/>
                </a:solidFill>
                <a:latin typeface="+mn-lt"/>
                <a:cs typeface="Calibri" pitchFamily="18" charset="0"/>
              </a:rPr>
              <a:t>(sus</a:t>
            </a:r>
            <a:r>
              <a:rPr lang="en-US" altLang="zh-CN" dirty="0">
                <a:latin typeface="+mn-lt"/>
                <a:cs typeface="Times New Roman" pitchFamily="18" charset="0"/>
              </a:rPr>
              <a:t> </a:t>
            </a:r>
            <a:r>
              <a:rPr lang="en-US" altLang="zh-CN" dirty="0">
                <a:solidFill>
                  <a:srgbClr val="000000"/>
                </a:solidFill>
                <a:latin typeface="+mn-lt"/>
                <a:cs typeface="Calibri" pitchFamily="18" charset="0"/>
              </a:rPr>
              <a:t>iguales)</a:t>
            </a:r>
            <a:r>
              <a:rPr lang="en-US" altLang="zh-CN" dirty="0">
                <a:latin typeface="+mn-lt"/>
                <a:cs typeface="Times New Roman" pitchFamily="18" charset="0"/>
              </a:rPr>
              <a:t> </a:t>
            </a:r>
            <a:r>
              <a:rPr lang="en-US" altLang="zh-CN" dirty="0" err="1">
                <a:solidFill>
                  <a:srgbClr val="000000"/>
                </a:solidFill>
                <a:latin typeface="+mn-lt"/>
                <a:cs typeface="Calibri" pitchFamily="18" charset="0"/>
              </a:rPr>
              <a:t>adquieren</a:t>
            </a:r>
            <a:r>
              <a:rPr lang="en-US" altLang="zh-CN" dirty="0">
                <a:solidFill>
                  <a:srgbClr val="000000"/>
                </a:solidFill>
                <a:latin typeface="+mn-lt"/>
                <a:cs typeface="Calibri" pitchFamily="18" charset="0"/>
              </a:rPr>
              <a:t> </a:t>
            </a:r>
            <a:r>
              <a:rPr lang="en-US" altLang="zh-CN" dirty="0" err="1">
                <a:solidFill>
                  <a:srgbClr val="000000"/>
                </a:solidFill>
                <a:latin typeface="+mn-lt"/>
                <a:cs typeface="Calibri" pitchFamily="18" charset="0"/>
              </a:rPr>
              <a:t>una</a:t>
            </a:r>
            <a:r>
              <a:rPr lang="en-US" altLang="zh-CN" dirty="0">
                <a:latin typeface="+mn-lt"/>
                <a:cs typeface="Times New Roman" pitchFamily="18" charset="0"/>
              </a:rPr>
              <a:t> </a:t>
            </a:r>
            <a:r>
              <a:rPr lang="en-US" altLang="zh-CN" dirty="0" err="1">
                <a:solidFill>
                  <a:srgbClr val="000000"/>
                </a:solidFill>
                <a:latin typeface="+mn-lt"/>
                <a:cs typeface="Calibri" pitchFamily="18" charset="0"/>
              </a:rPr>
              <a:t>gran</a:t>
            </a:r>
            <a:r>
              <a:rPr lang="en-US" altLang="zh-CN" dirty="0">
                <a:latin typeface="+mn-lt"/>
                <a:cs typeface="Times New Roman" pitchFamily="18" charset="0"/>
              </a:rPr>
              <a:t> </a:t>
            </a:r>
            <a:r>
              <a:rPr lang="en-US" altLang="zh-CN" dirty="0">
                <a:solidFill>
                  <a:srgbClr val="000000"/>
                </a:solidFill>
                <a:latin typeface="+mn-lt"/>
                <a:cs typeface="Calibri" pitchFamily="18" charset="0"/>
              </a:rPr>
              <a:t>importancia.</a:t>
            </a:r>
            <a:r>
              <a:rPr lang="en-US" altLang="zh-CN" dirty="0">
                <a:latin typeface="+mn-lt"/>
                <a:cs typeface="Times New Roman" pitchFamily="18" charset="0"/>
              </a:rPr>
              <a:t> </a:t>
            </a:r>
            <a:r>
              <a:rPr lang="en-US" altLang="zh-CN" dirty="0">
                <a:solidFill>
                  <a:srgbClr val="000000"/>
                </a:solidFill>
                <a:latin typeface="+mn-lt"/>
                <a:cs typeface="Calibri" pitchFamily="18" charset="0"/>
              </a:rPr>
              <a:t>Descubren</a:t>
            </a:r>
            <a:r>
              <a:rPr lang="en-US" altLang="zh-CN" dirty="0">
                <a:latin typeface="+mn-lt"/>
                <a:cs typeface="Times New Roman" pitchFamily="18" charset="0"/>
              </a:rPr>
              <a:t> </a:t>
            </a:r>
            <a:r>
              <a:rPr lang="en-US" altLang="zh-CN" dirty="0">
                <a:solidFill>
                  <a:srgbClr val="000000"/>
                </a:solidFill>
                <a:latin typeface="+mn-lt"/>
                <a:cs typeface="Calibri" pitchFamily="18" charset="0"/>
              </a:rPr>
              <a:t>su</a:t>
            </a:r>
            <a:r>
              <a:rPr lang="en-US" altLang="zh-CN" dirty="0">
                <a:latin typeface="+mn-lt"/>
                <a:cs typeface="Times New Roman" pitchFamily="18" charset="0"/>
              </a:rPr>
              <a:t> </a:t>
            </a:r>
            <a:r>
              <a:rPr lang="en-US" altLang="zh-CN" dirty="0">
                <a:solidFill>
                  <a:srgbClr val="000000"/>
                </a:solidFill>
                <a:latin typeface="+mn-lt"/>
                <a:cs typeface="Calibri" pitchFamily="18" charset="0"/>
              </a:rPr>
              <a:t>independencia</a:t>
            </a:r>
            <a:r>
              <a:rPr lang="en-US" altLang="zh-CN" dirty="0">
                <a:latin typeface="+mn-lt"/>
                <a:cs typeface="Times New Roman" pitchFamily="18" charset="0"/>
              </a:rPr>
              <a:t> </a:t>
            </a:r>
            <a:r>
              <a:rPr lang="en-US" altLang="zh-CN" dirty="0">
                <a:solidFill>
                  <a:srgbClr val="000000"/>
                </a:solidFill>
                <a:latin typeface="+mn-lt"/>
                <a:cs typeface="Calibri" pitchFamily="18" charset="0"/>
              </a:rPr>
              <a:t>social.</a:t>
            </a:r>
            <a:r>
              <a:rPr lang="en-US" altLang="zh-CN" dirty="0">
                <a:latin typeface="+mn-lt"/>
                <a:cs typeface="Times New Roman" pitchFamily="18" charset="0"/>
              </a:rPr>
              <a:t> </a:t>
            </a:r>
            <a:r>
              <a:rPr lang="en-US" altLang="zh-CN" dirty="0">
                <a:solidFill>
                  <a:srgbClr val="000000"/>
                </a:solidFill>
                <a:latin typeface="+mn-lt"/>
                <a:cs typeface="Calibri" pitchFamily="18" charset="0"/>
              </a:rPr>
              <a:t>Los</a:t>
            </a:r>
            <a:r>
              <a:rPr lang="en-US" altLang="zh-CN" dirty="0">
                <a:latin typeface="+mn-lt"/>
                <a:cs typeface="Times New Roman" pitchFamily="18" charset="0"/>
              </a:rPr>
              <a:t> </a:t>
            </a:r>
            <a:r>
              <a:rPr lang="en-US" altLang="zh-CN" dirty="0" err="1">
                <a:solidFill>
                  <a:srgbClr val="000000"/>
                </a:solidFill>
                <a:latin typeface="+mn-lt"/>
                <a:cs typeface="Calibri" pitchFamily="18" charset="0"/>
              </a:rPr>
              <a:t>chicos</a:t>
            </a:r>
            <a:r>
              <a:rPr lang="en-US" altLang="zh-CN" dirty="0">
                <a:solidFill>
                  <a:srgbClr val="000000"/>
                </a:solidFill>
                <a:latin typeface="+mn-lt"/>
                <a:cs typeface="Calibri" pitchFamily="18" charset="0"/>
              </a:rPr>
              <a:t>/as</a:t>
            </a:r>
            <a:r>
              <a:rPr lang="en-US" altLang="zh-CN" dirty="0">
                <a:latin typeface="+mn-lt"/>
                <a:cs typeface="Times New Roman" pitchFamily="18" charset="0"/>
              </a:rPr>
              <a:t> </a:t>
            </a:r>
            <a:r>
              <a:rPr lang="en-US" altLang="zh-CN" dirty="0" err="1">
                <a:solidFill>
                  <a:srgbClr val="000000"/>
                </a:solidFill>
                <a:latin typeface="+mn-lt"/>
                <a:cs typeface="Calibri" pitchFamily="18" charset="0"/>
              </a:rPr>
              <a:t>disfrutan</a:t>
            </a:r>
            <a:r>
              <a:rPr lang="en-US" altLang="zh-CN" dirty="0">
                <a:solidFill>
                  <a:srgbClr val="000000"/>
                </a:solidFill>
                <a:latin typeface="+mn-lt"/>
                <a:cs typeface="Calibri" pitchFamily="18" charset="0"/>
              </a:rPr>
              <a:t> con</a:t>
            </a:r>
            <a:r>
              <a:rPr lang="en-US" altLang="zh-CN" dirty="0">
                <a:latin typeface="+mn-lt"/>
                <a:cs typeface="Times New Roman" pitchFamily="18" charset="0"/>
              </a:rPr>
              <a:t> </a:t>
            </a:r>
            <a:r>
              <a:rPr lang="en-US" altLang="zh-CN" dirty="0" err="1">
                <a:solidFill>
                  <a:srgbClr val="000000"/>
                </a:solidFill>
                <a:latin typeface="+mn-lt"/>
                <a:cs typeface="Calibri" pitchFamily="18" charset="0"/>
              </a:rPr>
              <a:t>sus</a:t>
            </a:r>
            <a:r>
              <a:rPr lang="en-US" altLang="zh-CN" dirty="0">
                <a:latin typeface="+mn-lt"/>
                <a:cs typeface="Times New Roman" pitchFamily="18" charset="0"/>
              </a:rPr>
              <a:t> </a:t>
            </a:r>
            <a:r>
              <a:rPr lang="en-US" altLang="zh-CN" dirty="0" err="1">
                <a:solidFill>
                  <a:srgbClr val="000000"/>
                </a:solidFill>
                <a:latin typeface="+mn-lt"/>
                <a:cs typeface="Calibri" pitchFamily="18" charset="0"/>
              </a:rPr>
              <a:t>reuniones</a:t>
            </a:r>
            <a:r>
              <a:rPr lang="en-US" altLang="zh-CN" dirty="0">
                <a:latin typeface="+mn-lt"/>
                <a:cs typeface="Times New Roman" pitchFamily="18" charset="0"/>
              </a:rPr>
              <a:t> </a:t>
            </a:r>
            <a:r>
              <a:rPr lang="en-US" altLang="zh-CN" dirty="0">
                <a:solidFill>
                  <a:srgbClr val="000000"/>
                </a:solidFill>
                <a:latin typeface="+mn-lt"/>
                <a:cs typeface="Calibri" pitchFamily="18" charset="0"/>
              </a:rPr>
              <a:t>y</a:t>
            </a:r>
            <a:r>
              <a:rPr lang="en-US" altLang="zh-CN" dirty="0">
                <a:latin typeface="+mn-lt"/>
                <a:cs typeface="Times New Roman" pitchFamily="18" charset="0"/>
              </a:rPr>
              <a:t> </a:t>
            </a:r>
            <a:r>
              <a:rPr lang="en-US" altLang="zh-CN" dirty="0">
                <a:solidFill>
                  <a:srgbClr val="000000"/>
                </a:solidFill>
                <a:latin typeface="+mn-lt"/>
                <a:cs typeface="Calibri" pitchFamily="18" charset="0"/>
              </a:rPr>
              <a:t>códigos</a:t>
            </a:r>
            <a:r>
              <a:rPr lang="en-US" altLang="zh-CN" dirty="0">
                <a:latin typeface="+mn-lt"/>
                <a:cs typeface="Times New Roman" pitchFamily="18" charset="0"/>
              </a:rPr>
              <a:t> </a:t>
            </a:r>
            <a:r>
              <a:rPr lang="en-US" altLang="zh-CN" dirty="0">
                <a:solidFill>
                  <a:srgbClr val="000000"/>
                </a:solidFill>
                <a:latin typeface="+mn-lt"/>
                <a:cs typeface="Calibri" pitchFamily="18" charset="0"/>
              </a:rPr>
              <a:t>propios,</a:t>
            </a:r>
            <a:r>
              <a:rPr lang="en-US" altLang="zh-CN" dirty="0">
                <a:latin typeface="+mn-lt"/>
                <a:cs typeface="Times New Roman" pitchFamily="18" charset="0"/>
              </a:rPr>
              <a:t> </a:t>
            </a:r>
            <a:r>
              <a:rPr lang="en-US" altLang="zh-CN" dirty="0">
                <a:solidFill>
                  <a:srgbClr val="000000"/>
                </a:solidFill>
                <a:latin typeface="+mn-lt"/>
                <a:cs typeface="Calibri" pitchFamily="18" charset="0"/>
              </a:rPr>
              <a:t>en</a:t>
            </a:r>
            <a:r>
              <a:rPr lang="en-US" altLang="zh-CN" dirty="0">
                <a:latin typeface="+mn-lt"/>
                <a:cs typeface="Times New Roman" pitchFamily="18" charset="0"/>
              </a:rPr>
              <a:t> </a:t>
            </a:r>
            <a:r>
              <a:rPr lang="en-US" altLang="zh-CN" dirty="0">
                <a:solidFill>
                  <a:srgbClr val="000000"/>
                </a:solidFill>
                <a:latin typeface="+mn-lt"/>
                <a:cs typeface="Calibri" pitchFamily="18" charset="0"/>
              </a:rPr>
              <a:t>ese</a:t>
            </a:r>
            <a:r>
              <a:rPr lang="en-US" altLang="zh-CN" dirty="0">
                <a:latin typeface="+mn-lt"/>
                <a:cs typeface="Times New Roman" pitchFamily="18" charset="0"/>
              </a:rPr>
              <a:t> </a:t>
            </a:r>
            <a:r>
              <a:rPr lang="en-US" altLang="zh-CN" dirty="0">
                <a:solidFill>
                  <a:srgbClr val="000000"/>
                </a:solidFill>
                <a:latin typeface="+mn-lt"/>
                <a:cs typeface="Calibri" pitchFamily="18" charset="0"/>
              </a:rPr>
              <a:t>mundo</a:t>
            </a:r>
            <a:r>
              <a:rPr lang="en-US" altLang="zh-CN" dirty="0">
                <a:latin typeface="+mn-lt"/>
                <a:cs typeface="Times New Roman" pitchFamily="18" charset="0"/>
              </a:rPr>
              <a:t> </a:t>
            </a:r>
            <a:r>
              <a:rPr lang="en-US" altLang="zh-CN" dirty="0">
                <a:solidFill>
                  <a:srgbClr val="000000"/>
                </a:solidFill>
                <a:latin typeface="+mn-lt"/>
                <a:cs typeface="Calibri" pitchFamily="18" charset="0"/>
              </a:rPr>
              <a:t>lleno</a:t>
            </a:r>
            <a:r>
              <a:rPr lang="en-US" altLang="zh-CN" dirty="0">
                <a:latin typeface="+mn-lt"/>
                <a:cs typeface="Times New Roman" pitchFamily="18" charset="0"/>
              </a:rPr>
              <a:t> </a:t>
            </a:r>
            <a:r>
              <a:rPr lang="en-US" altLang="zh-CN" dirty="0">
                <a:solidFill>
                  <a:srgbClr val="000000"/>
                </a:solidFill>
                <a:latin typeface="+mn-lt"/>
                <a:cs typeface="Calibri" pitchFamily="18" charset="0"/>
              </a:rPr>
              <a:t>de</a:t>
            </a:r>
            <a:r>
              <a:rPr lang="en-US" altLang="zh-CN" dirty="0">
                <a:latin typeface="+mn-lt"/>
                <a:cs typeface="Times New Roman" pitchFamily="18" charset="0"/>
              </a:rPr>
              <a:t> </a:t>
            </a:r>
            <a:r>
              <a:rPr lang="en-US" altLang="zh-CN" dirty="0" err="1">
                <a:solidFill>
                  <a:srgbClr val="000000"/>
                </a:solidFill>
                <a:latin typeface="+mn-lt"/>
                <a:cs typeface="Calibri" pitchFamily="18" charset="0"/>
              </a:rPr>
              <a:t>emociones</a:t>
            </a:r>
            <a:r>
              <a:rPr lang="en-US" altLang="zh-CN" dirty="0">
                <a:latin typeface="+mn-lt"/>
                <a:cs typeface="Times New Roman" pitchFamily="18" charset="0"/>
              </a:rPr>
              <a:t> </a:t>
            </a:r>
            <a:r>
              <a:rPr lang="en-US" altLang="zh-CN" dirty="0" err="1">
                <a:solidFill>
                  <a:srgbClr val="000000"/>
                </a:solidFill>
                <a:latin typeface="+mn-lt"/>
                <a:cs typeface="Calibri" pitchFamily="18" charset="0"/>
              </a:rPr>
              <a:t>que</a:t>
            </a:r>
            <a:r>
              <a:rPr lang="en-US" altLang="zh-CN" dirty="0">
                <a:solidFill>
                  <a:srgbClr val="000000"/>
                </a:solidFill>
                <a:latin typeface="+mn-lt"/>
                <a:cs typeface="Calibri" pitchFamily="18" charset="0"/>
              </a:rPr>
              <a:t> los</a:t>
            </a:r>
            <a:r>
              <a:rPr lang="en-US" altLang="zh-CN" dirty="0">
                <a:latin typeface="+mn-lt"/>
                <a:cs typeface="Times New Roman" pitchFamily="18" charset="0"/>
              </a:rPr>
              <a:t> </a:t>
            </a:r>
            <a:r>
              <a:rPr lang="en-US" altLang="zh-CN" dirty="0">
                <a:solidFill>
                  <a:srgbClr val="000000"/>
                </a:solidFill>
                <a:latin typeface="+mn-lt"/>
                <a:cs typeface="Calibri" pitchFamily="18" charset="0"/>
              </a:rPr>
              <a:t>mayores</a:t>
            </a:r>
            <a:r>
              <a:rPr lang="en-US" altLang="zh-CN" dirty="0">
                <a:latin typeface="+mn-lt"/>
                <a:cs typeface="Times New Roman" pitchFamily="18" charset="0"/>
              </a:rPr>
              <a:t> </a:t>
            </a:r>
            <a:r>
              <a:rPr lang="en-US" altLang="zh-CN" dirty="0">
                <a:solidFill>
                  <a:srgbClr val="000000"/>
                </a:solidFill>
                <a:latin typeface="+mn-lt"/>
                <a:cs typeface="Calibri" pitchFamily="18" charset="0"/>
              </a:rPr>
              <a:t>no</a:t>
            </a:r>
            <a:r>
              <a:rPr lang="en-US" altLang="zh-CN" dirty="0">
                <a:latin typeface="+mn-lt"/>
                <a:cs typeface="Times New Roman" pitchFamily="18" charset="0"/>
              </a:rPr>
              <a:t> </a:t>
            </a:r>
            <a:r>
              <a:rPr lang="en-US" altLang="zh-CN" dirty="0" err="1">
                <a:solidFill>
                  <a:srgbClr val="000000"/>
                </a:solidFill>
                <a:latin typeface="+mn-lt"/>
                <a:cs typeface="Calibri" pitchFamily="18" charset="0"/>
              </a:rPr>
              <a:t>comprenden</a:t>
            </a:r>
            <a:r>
              <a:rPr lang="en-US" altLang="zh-CN" dirty="0">
                <a:solidFill>
                  <a:srgbClr val="000000"/>
                </a:solidFill>
                <a:latin typeface="+mn-lt"/>
                <a:cs typeface="Calibri" pitchFamily="18" charset="0"/>
              </a:rPr>
              <a:t>.</a:t>
            </a:r>
          </a:p>
          <a:p>
            <a:pPr algn="just">
              <a:lnSpc>
                <a:spcPts val="2104"/>
              </a:lnSpc>
              <a:tabLst>
                <a:tab pos="66812" algn="l"/>
              </a:tabLst>
              <a:defRPr/>
            </a:pPr>
            <a:endParaRPr lang="en-US" altLang="zh-CN" dirty="0">
              <a:solidFill>
                <a:srgbClr val="000000"/>
              </a:solidFill>
              <a:latin typeface="+mn-lt"/>
              <a:cs typeface="Calibri" pitchFamily="18" charset="0"/>
            </a:endParaRPr>
          </a:p>
          <a:p>
            <a:pPr algn="just">
              <a:lnSpc>
                <a:spcPts val="2017"/>
              </a:lnSpc>
              <a:tabLst>
                <a:tab pos="66812" algn="l"/>
              </a:tabLst>
              <a:defRPr/>
            </a:pPr>
            <a:r>
              <a:rPr lang="en-US" altLang="zh-CN" dirty="0">
                <a:latin typeface="+mn-lt"/>
              </a:rPr>
              <a:t>	  </a:t>
            </a:r>
            <a:r>
              <a:rPr lang="en-US" altLang="zh-CN" dirty="0" err="1">
                <a:solidFill>
                  <a:srgbClr val="000000"/>
                </a:solidFill>
                <a:latin typeface="+mn-lt"/>
                <a:cs typeface="Calibri" pitchFamily="18" charset="0"/>
              </a:rPr>
              <a:t>Buscan</a:t>
            </a:r>
            <a:r>
              <a:rPr lang="en-US" altLang="zh-CN" dirty="0">
                <a:latin typeface="+mn-lt"/>
                <a:cs typeface="Times New Roman" pitchFamily="18" charset="0"/>
              </a:rPr>
              <a:t> </a:t>
            </a:r>
            <a:r>
              <a:rPr lang="en-US" altLang="zh-CN" dirty="0">
                <a:solidFill>
                  <a:srgbClr val="000000"/>
                </a:solidFill>
                <a:latin typeface="+mn-lt"/>
                <a:cs typeface="Calibri" pitchFamily="18" charset="0"/>
              </a:rPr>
              <a:t>señas</a:t>
            </a:r>
            <a:r>
              <a:rPr lang="en-US" altLang="zh-CN" dirty="0">
                <a:latin typeface="+mn-lt"/>
                <a:cs typeface="Times New Roman" pitchFamily="18" charset="0"/>
              </a:rPr>
              <a:t> </a:t>
            </a:r>
            <a:r>
              <a:rPr lang="en-US" altLang="zh-CN" dirty="0">
                <a:solidFill>
                  <a:srgbClr val="000000"/>
                </a:solidFill>
                <a:latin typeface="+mn-lt"/>
                <a:cs typeface="Calibri" pitchFamily="18" charset="0"/>
              </a:rPr>
              <a:t>de</a:t>
            </a:r>
            <a:r>
              <a:rPr lang="en-US" altLang="zh-CN" dirty="0">
                <a:latin typeface="+mn-lt"/>
                <a:cs typeface="Times New Roman" pitchFamily="18" charset="0"/>
              </a:rPr>
              <a:t> </a:t>
            </a:r>
            <a:r>
              <a:rPr lang="en-US" altLang="zh-CN" dirty="0">
                <a:solidFill>
                  <a:srgbClr val="000000"/>
                </a:solidFill>
                <a:latin typeface="+mn-lt"/>
                <a:cs typeface="Calibri" pitchFamily="18" charset="0"/>
              </a:rPr>
              <a:t>identidad:</a:t>
            </a:r>
            <a:r>
              <a:rPr lang="en-US" altLang="zh-CN" dirty="0">
                <a:latin typeface="+mn-lt"/>
                <a:cs typeface="Times New Roman" pitchFamily="18" charset="0"/>
              </a:rPr>
              <a:t> </a:t>
            </a:r>
            <a:r>
              <a:rPr lang="en-US" altLang="zh-CN" dirty="0">
                <a:solidFill>
                  <a:srgbClr val="000000"/>
                </a:solidFill>
                <a:latin typeface="+mn-lt"/>
                <a:cs typeface="Calibri" pitchFamily="18" charset="0"/>
              </a:rPr>
              <a:t>los</a:t>
            </a:r>
            <a:r>
              <a:rPr lang="en-US" altLang="zh-CN" dirty="0">
                <a:latin typeface="+mn-lt"/>
                <a:cs typeface="Times New Roman" pitchFamily="18" charset="0"/>
              </a:rPr>
              <a:t> </a:t>
            </a:r>
            <a:r>
              <a:rPr lang="en-US" altLang="zh-CN" dirty="0">
                <a:solidFill>
                  <a:srgbClr val="000000"/>
                </a:solidFill>
                <a:latin typeface="+mn-lt"/>
                <a:cs typeface="Calibri" pitchFamily="18" charset="0"/>
              </a:rPr>
              <a:t>monigotes</a:t>
            </a:r>
            <a:r>
              <a:rPr lang="en-US" altLang="zh-CN" dirty="0">
                <a:latin typeface="+mn-lt"/>
                <a:cs typeface="Times New Roman" pitchFamily="18" charset="0"/>
              </a:rPr>
              <a:t> </a:t>
            </a:r>
            <a:r>
              <a:rPr lang="en-US" altLang="zh-CN" dirty="0">
                <a:solidFill>
                  <a:srgbClr val="000000"/>
                </a:solidFill>
                <a:latin typeface="+mn-lt"/>
                <a:cs typeface="Calibri" pitchFamily="18" charset="0"/>
              </a:rPr>
              <a:t>van</a:t>
            </a:r>
            <a:r>
              <a:rPr lang="en-US" altLang="zh-CN" dirty="0">
                <a:latin typeface="+mn-lt"/>
                <a:cs typeface="Times New Roman" pitchFamily="18" charset="0"/>
              </a:rPr>
              <a:t> </a:t>
            </a:r>
            <a:r>
              <a:rPr lang="en-US" altLang="zh-CN" dirty="0">
                <a:solidFill>
                  <a:srgbClr val="000000"/>
                </a:solidFill>
                <a:latin typeface="+mn-lt"/>
                <a:cs typeface="Calibri" pitchFamily="18" charset="0"/>
              </a:rPr>
              <a:t>vestidos</a:t>
            </a:r>
            <a:r>
              <a:rPr lang="en-US" altLang="zh-CN" dirty="0">
                <a:latin typeface="+mn-lt"/>
                <a:cs typeface="Times New Roman" pitchFamily="18" charset="0"/>
              </a:rPr>
              <a:t> </a:t>
            </a:r>
            <a:r>
              <a:rPr lang="en-US" altLang="zh-CN" dirty="0">
                <a:solidFill>
                  <a:srgbClr val="000000"/>
                </a:solidFill>
                <a:latin typeface="+mn-lt"/>
                <a:cs typeface="Calibri" pitchFamily="18" charset="0"/>
              </a:rPr>
              <a:t>con</a:t>
            </a:r>
            <a:r>
              <a:rPr lang="en-US" altLang="zh-CN" dirty="0">
                <a:latin typeface="+mn-lt"/>
                <a:cs typeface="Times New Roman" pitchFamily="18" charset="0"/>
              </a:rPr>
              <a:t> </a:t>
            </a:r>
            <a:r>
              <a:rPr lang="en-US" altLang="zh-CN" dirty="0" err="1">
                <a:solidFill>
                  <a:srgbClr val="000000"/>
                </a:solidFill>
                <a:latin typeface="+mn-lt"/>
                <a:cs typeface="Calibri" pitchFamily="18" charset="0"/>
              </a:rPr>
              <a:t>prendas</a:t>
            </a:r>
            <a:r>
              <a:rPr lang="en-US" altLang="zh-CN" dirty="0">
                <a:solidFill>
                  <a:srgbClr val="000000"/>
                </a:solidFill>
                <a:latin typeface="+mn-lt"/>
                <a:cs typeface="Calibri" pitchFamily="18" charset="0"/>
              </a:rPr>
              <a:t> </a:t>
            </a:r>
            <a:r>
              <a:rPr lang="en-US" altLang="zh-CN" dirty="0" err="1">
                <a:solidFill>
                  <a:srgbClr val="000000"/>
                </a:solidFill>
                <a:latin typeface="+mn-lt"/>
                <a:cs typeface="Calibri" pitchFamily="18" charset="0"/>
              </a:rPr>
              <a:t>características</a:t>
            </a:r>
            <a:r>
              <a:rPr lang="en-US" altLang="zh-CN" dirty="0">
                <a:solidFill>
                  <a:srgbClr val="000000"/>
                </a:solidFill>
                <a:latin typeface="+mn-lt"/>
                <a:cs typeface="Calibri" pitchFamily="18" charset="0"/>
              </a:rPr>
              <a:t>,</a:t>
            </a:r>
            <a:r>
              <a:rPr lang="en-US" altLang="zh-CN" dirty="0">
                <a:latin typeface="+mn-lt"/>
                <a:cs typeface="Times New Roman" pitchFamily="18" charset="0"/>
              </a:rPr>
              <a:t> </a:t>
            </a:r>
            <a:r>
              <a:rPr lang="en-US" altLang="zh-CN" dirty="0" err="1">
                <a:solidFill>
                  <a:srgbClr val="000000"/>
                </a:solidFill>
                <a:latin typeface="+mn-lt"/>
                <a:cs typeface="Calibri" pitchFamily="18" charset="0"/>
              </a:rPr>
              <a:t>aunque</a:t>
            </a:r>
            <a:r>
              <a:rPr lang="en-US" altLang="zh-CN" dirty="0">
                <a:latin typeface="+mn-lt"/>
                <a:cs typeface="Times New Roman" pitchFamily="18" charset="0"/>
              </a:rPr>
              <a:t> </a:t>
            </a:r>
            <a:r>
              <a:rPr lang="en-US" altLang="zh-CN" dirty="0">
                <a:solidFill>
                  <a:srgbClr val="000000"/>
                </a:solidFill>
                <a:latin typeface="+mn-lt"/>
                <a:cs typeface="Calibri" pitchFamily="18" charset="0"/>
              </a:rPr>
              <a:t>estos</a:t>
            </a:r>
            <a:r>
              <a:rPr lang="en-US" altLang="zh-CN" dirty="0">
                <a:latin typeface="+mn-lt"/>
                <a:cs typeface="Times New Roman" pitchFamily="18" charset="0"/>
              </a:rPr>
              <a:t> </a:t>
            </a:r>
            <a:r>
              <a:rPr lang="en-US" altLang="zh-CN" dirty="0">
                <a:solidFill>
                  <a:srgbClr val="000000"/>
                </a:solidFill>
                <a:latin typeface="+mn-lt"/>
                <a:cs typeface="Calibri" pitchFamily="18" charset="0"/>
              </a:rPr>
              <a:t>elementos</a:t>
            </a:r>
            <a:r>
              <a:rPr lang="en-US" altLang="zh-CN" dirty="0">
                <a:latin typeface="+mn-lt"/>
                <a:cs typeface="Times New Roman" pitchFamily="18" charset="0"/>
              </a:rPr>
              <a:t> </a:t>
            </a:r>
            <a:r>
              <a:rPr lang="en-US" altLang="zh-CN" dirty="0">
                <a:solidFill>
                  <a:srgbClr val="000000"/>
                </a:solidFill>
                <a:latin typeface="+mn-lt"/>
                <a:cs typeface="Calibri" pitchFamily="18" charset="0"/>
              </a:rPr>
              <a:t>siguen</a:t>
            </a:r>
            <a:r>
              <a:rPr lang="en-US" altLang="zh-CN" dirty="0">
                <a:latin typeface="+mn-lt"/>
                <a:cs typeface="Times New Roman" pitchFamily="18" charset="0"/>
              </a:rPr>
              <a:t> </a:t>
            </a:r>
            <a:r>
              <a:rPr lang="en-US" altLang="zh-CN" dirty="0">
                <a:solidFill>
                  <a:srgbClr val="000000"/>
                </a:solidFill>
                <a:latin typeface="+mn-lt"/>
                <a:cs typeface="Calibri" pitchFamily="18" charset="0"/>
              </a:rPr>
              <a:t>siendo</a:t>
            </a:r>
            <a:r>
              <a:rPr lang="en-US" altLang="zh-CN" dirty="0">
                <a:latin typeface="+mn-lt"/>
                <a:cs typeface="Times New Roman" pitchFamily="18" charset="0"/>
              </a:rPr>
              <a:t> </a:t>
            </a:r>
            <a:r>
              <a:rPr lang="en-US" altLang="zh-CN" dirty="0" err="1">
                <a:solidFill>
                  <a:srgbClr val="000000"/>
                </a:solidFill>
                <a:latin typeface="+mn-lt"/>
                <a:cs typeface="Calibri" pitchFamily="18" charset="0"/>
              </a:rPr>
              <a:t>esquemáticos</a:t>
            </a:r>
            <a:r>
              <a:rPr lang="en-US" altLang="zh-CN" dirty="0">
                <a:solidFill>
                  <a:srgbClr val="000000"/>
                </a:solidFill>
                <a:latin typeface="+mn-lt"/>
                <a:cs typeface="Calibri" pitchFamily="18" charset="0"/>
              </a:rPr>
              <a:t>. </a:t>
            </a:r>
          </a:p>
        </p:txBody>
      </p:sp>
      <p:sp>
        <p:nvSpPr>
          <p:cNvPr id="8" name="7 Rectángulo"/>
          <p:cNvSpPr/>
          <p:nvPr/>
        </p:nvSpPr>
        <p:spPr>
          <a:xfrm>
            <a:off x="0" y="0"/>
            <a:ext cx="9144000" cy="1071563"/>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2400" b="1" dirty="0">
                <a:solidFill>
                  <a:srgbClr val="FFCC66"/>
                </a:solidFill>
              </a:rPr>
              <a:t>           </a:t>
            </a:r>
          </a:p>
          <a:p>
            <a:pPr>
              <a:defRPr/>
            </a:pPr>
            <a:r>
              <a:rPr lang="es-ES" sz="2400" b="1" dirty="0">
                <a:solidFill>
                  <a:srgbClr val="FFCC66"/>
                </a:solidFill>
              </a:rPr>
              <a:t>	</a:t>
            </a:r>
            <a:endParaRPr lang="es-ES" sz="2800" b="1" dirty="0">
              <a:solidFill>
                <a:srgbClr val="FFCC66"/>
              </a:solidFill>
            </a:endParaRPr>
          </a:p>
          <a:p>
            <a:pPr>
              <a:defRPr/>
            </a:pPr>
            <a:r>
              <a:rPr lang="es-ES" sz="2800" b="1" dirty="0">
                <a:solidFill>
                  <a:schemeClr val="tx1"/>
                </a:solidFill>
              </a:rPr>
              <a:t>       </a:t>
            </a:r>
            <a:r>
              <a:rPr lang="en-US" altLang="zh-CN" sz="2800" dirty="0"/>
              <a:t>	</a:t>
            </a:r>
            <a:r>
              <a:rPr lang="es-ES" sz="3200" dirty="0"/>
              <a:t>Comienzos del realismo (de los 9 a los 12 </a:t>
            </a:r>
            <a:r>
              <a:rPr lang="es-ES" sz="2800" dirty="0"/>
              <a:t>años)</a:t>
            </a:r>
          </a:p>
          <a:p>
            <a:pPr>
              <a:defRPr/>
            </a:pPr>
            <a:endParaRPr lang="es-ES" sz="3200" b="1" dirty="0">
              <a:solidFill>
                <a:schemeClr val="tx1"/>
              </a:solidFill>
            </a:endParaRPr>
          </a:p>
          <a:p>
            <a:pPr>
              <a:defRPr/>
            </a:pPr>
            <a:endParaRPr lang="es-ES" sz="2400" b="1" dirty="0">
              <a:solidFill>
                <a:schemeClr val="tx1"/>
              </a:solidFill>
            </a:endParaRPr>
          </a:p>
        </p:txBody>
      </p:sp>
      <p:sp>
        <p:nvSpPr>
          <p:cNvPr id="51206" name="8 Rectángulo"/>
          <p:cNvSpPr>
            <a:spLocks noChangeArrowheads="1"/>
          </p:cNvSpPr>
          <p:nvPr/>
        </p:nvSpPr>
        <p:spPr bwMode="auto">
          <a:xfrm>
            <a:off x="1331913" y="317500"/>
            <a:ext cx="7148512" cy="460375"/>
          </a:xfrm>
          <a:prstGeom prst="rect">
            <a:avLst/>
          </a:prstGeom>
          <a:noFill/>
          <a:ln w="9525">
            <a:noFill/>
            <a:miter lim="800000"/>
            <a:headEnd/>
            <a:tailEnd/>
          </a:ln>
        </p:spPr>
        <p:txBody>
          <a:bodyPr>
            <a:spAutoFit/>
          </a:bodyPr>
          <a:lstStyle/>
          <a:p>
            <a:r>
              <a:rPr lang="es-ES" altLang="es-ES" sz="2400" b="1"/>
              <a:t>Comienzos del realismo </a:t>
            </a:r>
            <a:r>
              <a:rPr lang="es-ES" altLang="es-ES" sz="2000"/>
              <a:t>(de los 9 a los 12 años)</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3"/>
          <p:cNvPicPr>
            <a:picLocks noChangeAspect="1" noChangeArrowheads="1"/>
          </p:cNvPicPr>
          <p:nvPr/>
        </p:nvPicPr>
        <p:blipFill>
          <a:blip r:embed="rId2" cstate="print"/>
          <a:srcRect l="4692" t="4140" r="2159" b="17509"/>
          <a:stretch>
            <a:fillRect/>
          </a:stretch>
        </p:blipFill>
        <p:spPr bwMode="auto">
          <a:xfrm>
            <a:off x="1619250" y="1268413"/>
            <a:ext cx="5708650" cy="3997325"/>
          </a:xfrm>
          <a:prstGeom prst="rect">
            <a:avLst/>
          </a:prstGeom>
          <a:noFill/>
          <a:ln w="9525">
            <a:noFill/>
            <a:miter lim="800000"/>
            <a:headEnd/>
            <a:tailEnd/>
          </a:ln>
        </p:spPr>
      </p:pic>
      <p:sp>
        <p:nvSpPr>
          <p:cNvPr id="52227" name="7 Rectángulo"/>
          <p:cNvSpPr>
            <a:spLocks noChangeArrowheads="1"/>
          </p:cNvSpPr>
          <p:nvPr/>
        </p:nvSpPr>
        <p:spPr bwMode="auto">
          <a:xfrm>
            <a:off x="827088" y="295275"/>
            <a:ext cx="7150100" cy="461963"/>
          </a:xfrm>
          <a:prstGeom prst="rect">
            <a:avLst/>
          </a:prstGeom>
          <a:noFill/>
          <a:ln w="9525">
            <a:noFill/>
            <a:miter lim="800000"/>
            <a:headEnd/>
            <a:tailEnd/>
          </a:ln>
        </p:spPr>
        <p:txBody>
          <a:bodyPr>
            <a:spAutoFit/>
          </a:bodyPr>
          <a:lstStyle/>
          <a:p>
            <a:r>
              <a:rPr lang="es-ES" altLang="es-ES" sz="2400" b="1"/>
              <a:t>Comienzos del realismo </a:t>
            </a:r>
            <a:r>
              <a:rPr lang="es-ES" altLang="es-ES" sz="2000"/>
              <a:t>(de los 9 a los 12 años)</a:t>
            </a:r>
          </a:p>
        </p:txBody>
      </p:sp>
      <p:sp>
        <p:nvSpPr>
          <p:cNvPr id="52228" name="1 CuadroTexto"/>
          <p:cNvSpPr txBox="1">
            <a:spLocks noChangeArrowheads="1"/>
          </p:cNvSpPr>
          <p:nvPr/>
        </p:nvSpPr>
        <p:spPr bwMode="auto">
          <a:xfrm>
            <a:off x="1619250" y="5516563"/>
            <a:ext cx="5689600" cy="554037"/>
          </a:xfrm>
          <a:prstGeom prst="rect">
            <a:avLst/>
          </a:prstGeom>
          <a:noFill/>
          <a:ln w="9525">
            <a:noFill/>
            <a:miter lim="800000"/>
            <a:headEnd/>
            <a:tailEnd/>
          </a:ln>
        </p:spPr>
        <p:txBody>
          <a:bodyPr>
            <a:spAutoFit/>
          </a:bodyPr>
          <a:lstStyle/>
          <a:p>
            <a:pPr algn="just"/>
            <a:r>
              <a:rPr lang="es-ES" altLang="es-ES" sz="1000"/>
              <a:t>Fig. 31: Edad: 9 años. Masculino. Tema: El pueblo. Representación de la profundidad utilizando el desplazamiento hacia arriba de las figuras  bidimensionales de las casas. Multiplicidad de la línea base, que el autor traza para cada casa.</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p:nvPr/>
        </p:nvSpPr>
        <p:spPr>
          <a:xfrm>
            <a:off x="650875" y="554038"/>
            <a:ext cx="7820025" cy="5272087"/>
          </a:xfrm>
          <a:custGeom>
            <a:avLst/>
            <a:gdLst>
              <a:gd name="connsiteX0" fmla="*/ 0 w 9144000"/>
              <a:gd name="connsiteY0" fmla="*/ 0 h 6858000"/>
              <a:gd name="connsiteX1" fmla="*/ 0 w 9144000"/>
              <a:gd name="connsiteY1" fmla="*/ 6857999 h 6858000"/>
              <a:gd name="connsiteX2" fmla="*/ 9143999 w 9144000"/>
              <a:gd name="connsiteY2" fmla="*/ 6857999 h 6858000"/>
              <a:gd name="connsiteX3" fmla="*/ 9143999 w 9144000"/>
              <a:gd name="connsiteY3" fmla="*/ 0 h 6858000"/>
              <a:gd name="connsiteX4" fmla="*/ 0 w 9144000"/>
              <a:gd name="connsiteY4" fmla="*/ 0 h 6858000"/>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9144000" h="6858000">
                <a:moveTo>
                  <a:pt x="0" y="0"/>
                </a:moveTo>
                <a:lnTo>
                  <a:pt x="0" y="6857999"/>
                </a:lnTo>
                <a:lnTo>
                  <a:pt x="9143999" y="6857999"/>
                </a:lnTo>
                <a:lnTo>
                  <a:pt x="9143999" y="0"/>
                </a:lnTo>
                <a:lnTo>
                  <a:pt x="0" y="0"/>
                </a:lnTo>
              </a:path>
            </a:pathLst>
          </a:custGeom>
          <a:solidFill>
            <a:schemeClr val="bg1"/>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80175" tIns="40087" rIns="80175" bIns="40087" anchor="ctr"/>
          <a:lstStyle/>
          <a:p>
            <a:pPr algn="ctr">
              <a:defRPr/>
            </a:pPr>
            <a:endParaRPr lang="zh-CN" altLang="en-US"/>
          </a:p>
        </p:txBody>
      </p:sp>
      <p:sp>
        <p:nvSpPr>
          <p:cNvPr id="5" name="TextBox 1"/>
          <p:cNvSpPr txBox="1"/>
          <p:nvPr/>
        </p:nvSpPr>
        <p:spPr>
          <a:xfrm>
            <a:off x="523875" y="1227138"/>
            <a:ext cx="8015288" cy="5208587"/>
          </a:xfrm>
          <a:prstGeom prst="rect">
            <a:avLst/>
          </a:prstGeom>
          <a:noFill/>
        </p:spPr>
        <p:txBody>
          <a:bodyPr lIns="0" tIns="0" rIns="0" bIns="40087">
            <a:spAutoFit/>
          </a:bodyPr>
          <a:lstStyle/>
          <a:p>
            <a:pPr>
              <a:lnSpc>
                <a:spcPts val="877"/>
              </a:lnSpc>
              <a:defRPr/>
            </a:pPr>
            <a:endParaRPr lang="en-US" altLang="zh-CN" dirty="0"/>
          </a:p>
          <a:p>
            <a:pPr>
              <a:lnSpc>
                <a:spcPts val="877"/>
              </a:lnSpc>
              <a:defRPr/>
            </a:pPr>
            <a:endParaRPr lang="en-US" altLang="zh-CN" dirty="0"/>
          </a:p>
          <a:p>
            <a:pPr>
              <a:lnSpc>
                <a:spcPts val="877"/>
              </a:lnSpc>
              <a:defRPr/>
            </a:pPr>
            <a:endParaRPr lang="en-US" altLang="zh-CN" dirty="0"/>
          </a:p>
          <a:p>
            <a:pPr>
              <a:lnSpc>
                <a:spcPts val="877"/>
              </a:lnSpc>
              <a:defRPr/>
            </a:pPr>
            <a:endParaRPr lang="en-US" altLang="zh-CN" dirty="0"/>
          </a:p>
          <a:p>
            <a:pPr>
              <a:lnSpc>
                <a:spcPts val="877"/>
              </a:lnSpc>
              <a:defRPr/>
            </a:pPr>
            <a:endParaRPr lang="en-US" altLang="zh-CN" dirty="0">
              <a:latin typeface="+mn-lt"/>
            </a:endParaRPr>
          </a:p>
          <a:p>
            <a:pPr>
              <a:lnSpc>
                <a:spcPts val="877"/>
              </a:lnSpc>
              <a:defRPr/>
            </a:pPr>
            <a:endParaRPr lang="en-US" altLang="zh-CN" dirty="0">
              <a:latin typeface="+mn-lt"/>
            </a:endParaRPr>
          </a:p>
          <a:p>
            <a:pPr algn="just">
              <a:lnSpc>
                <a:spcPts val="2367"/>
              </a:lnSpc>
              <a:tabLst>
                <a:tab pos="66812" algn="l"/>
              </a:tabLst>
              <a:defRPr/>
            </a:pPr>
            <a:r>
              <a:rPr lang="en-US" altLang="zh-CN" dirty="0">
                <a:latin typeface="+mn-lt"/>
              </a:rPr>
              <a:t>	</a:t>
            </a:r>
            <a:r>
              <a:rPr lang="en-US" altLang="zh-CN" sz="2100" dirty="0">
                <a:solidFill>
                  <a:srgbClr val="000000"/>
                </a:solidFill>
                <a:latin typeface="+mn-lt"/>
                <a:cs typeface="Calibri" pitchFamily="18" charset="0"/>
              </a:rPr>
              <a:t>-</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La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extravagancia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de</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la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etapa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esquemática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y</a:t>
            </a:r>
            <a:r>
              <a:rPr lang="en-US" altLang="zh-CN" sz="2100" dirty="0">
                <a:latin typeface="+mn-lt"/>
                <a:cs typeface="Times New Roman" pitchFamily="18" charset="0"/>
              </a:rPr>
              <a:t> </a:t>
            </a:r>
            <a:r>
              <a:rPr lang="en-US" altLang="zh-CN" sz="2100" dirty="0" err="1">
                <a:solidFill>
                  <a:srgbClr val="000000"/>
                </a:solidFill>
                <a:latin typeface="+mn-lt"/>
                <a:cs typeface="Calibri" pitchFamily="18" charset="0"/>
              </a:rPr>
              <a:t>anteriores</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ha </a:t>
            </a:r>
            <a:r>
              <a:rPr lang="en-US" altLang="zh-CN" sz="2100" dirty="0" err="1">
                <a:solidFill>
                  <a:srgbClr val="000000"/>
                </a:solidFill>
                <a:latin typeface="+mn-lt"/>
                <a:cs typeface="Calibri" pitchFamily="18" charset="0"/>
              </a:rPr>
              <a:t>desaparecido</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ya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casi</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por</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completo:</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el</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niño</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está</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atento</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a</a:t>
            </a:r>
            <a:r>
              <a:rPr lang="en-US" altLang="zh-CN" sz="2100" dirty="0">
                <a:latin typeface="+mn-lt"/>
                <a:cs typeface="Times New Roman" pitchFamily="18" charset="0"/>
              </a:rPr>
              <a:t> </a:t>
            </a:r>
            <a:r>
              <a:rPr lang="en-US" altLang="zh-CN" sz="2100" dirty="0" err="1">
                <a:solidFill>
                  <a:srgbClr val="000000"/>
                </a:solidFill>
                <a:latin typeface="+mn-lt"/>
                <a:cs typeface="Calibri" pitchFamily="18" charset="0"/>
              </a:rPr>
              <a:t>su</a:t>
            </a:r>
            <a:r>
              <a:rPr lang="en-US" altLang="zh-CN" sz="2100" dirty="0">
                <a:solidFill>
                  <a:srgbClr val="000000"/>
                </a:solidFill>
                <a:latin typeface="+mn-lt"/>
                <a:cs typeface="Calibri" pitchFamily="18" charset="0"/>
              </a:rPr>
              <a:t> </a:t>
            </a:r>
            <a:r>
              <a:rPr lang="en-US" altLang="zh-CN" sz="2100" dirty="0" err="1">
                <a:solidFill>
                  <a:srgbClr val="000000"/>
                </a:solidFill>
                <a:latin typeface="+mn-lt"/>
                <a:cs typeface="Calibri" pitchFamily="18" charset="0"/>
              </a:rPr>
              <a:t>medio</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social</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y</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desea</a:t>
            </a:r>
            <a:r>
              <a:rPr lang="en-US" altLang="zh-CN" sz="2100" dirty="0">
                <a:latin typeface="+mn-lt"/>
                <a:cs typeface="Times New Roman" pitchFamily="18" charset="0"/>
              </a:rPr>
              <a:t> </a:t>
            </a:r>
            <a:r>
              <a:rPr lang="en-US" altLang="zh-CN" sz="2100" i="1" dirty="0">
                <a:solidFill>
                  <a:srgbClr val="000000"/>
                </a:solidFill>
                <a:latin typeface="+mn-lt"/>
                <a:cs typeface="Calibri" pitchFamily="18" charset="0"/>
              </a:rPr>
              <a:t>parecerse,</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pertenecer</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al</a:t>
            </a:r>
            <a:r>
              <a:rPr lang="en-US" altLang="zh-CN" sz="2100" dirty="0">
                <a:latin typeface="+mn-lt"/>
                <a:cs typeface="Times New Roman" pitchFamily="18" charset="0"/>
              </a:rPr>
              <a:t> </a:t>
            </a:r>
            <a:r>
              <a:rPr lang="en-US" altLang="zh-CN" sz="2100" dirty="0" err="1">
                <a:solidFill>
                  <a:srgbClr val="000000"/>
                </a:solidFill>
                <a:latin typeface="+mn-lt"/>
                <a:cs typeface="Calibri" pitchFamily="18" charset="0"/>
              </a:rPr>
              <a:t>grupo</a:t>
            </a:r>
            <a:r>
              <a:rPr lang="en-US" altLang="zh-CN" sz="2100" dirty="0">
                <a:solidFill>
                  <a:srgbClr val="000000"/>
                </a:solidFill>
                <a:latin typeface="+mn-lt"/>
                <a:cs typeface="Calibri" pitchFamily="18" charset="0"/>
              </a:rPr>
              <a:t>.</a:t>
            </a:r>
          </a:p>
          <a:p>
            <a:pPr algn="just">
              <a:lnSpc>
                <a:spcPts val="2455"/>
              </a:lnSpc>
              <a:tabLst>
                <a:tab pos="66812" algn="l"/>
              </a:tabLst>
              <a:defRPr/>
            </a:pPr>
            <a:endParaRPr lang="en-US" altLang="zh-CN" sz="2100" dirty="0">
              <a:solidFill>
                <a:srgbClr val="000000"/>
              </a:solidFill>
              <a:latin typeface="+mn-lt"/>
              <a:cs typeface="Calibri" pitchFamily="18" charset="0"/>
            </a:endParaRPr>
          </a:p>
          <a:p>
            <a:pPr algn="just">
              <a:lnSpc>
                <a:spcPts val="2455"/>
              </a:lnSpc>
              <a:tabLst>
                <a:tab pos="66812" algn="l"/>
              </a:tabLst>
              <a:defRPr/>
            </a:pPr>
            <a:r>
              <a:rPr lang="en-US" altLang="zh-CN" dirty="0">
                <a:latin typeface="+mn-lt"/>
              </a:rPr>
              <a:t>	</a:t>
            </a:r>
            <a:r>
              <a:rPr lang="en-US" altLang="zh-CN" sz="2100" dirty="0">
                <a:solidFill>
                  <a:srgbClr val="000000"/>
                </a:solidFill>
                <a:latin typeface="+mn-lt"/>
                <a:cs typeface="Calibri" pitchFamily="18" charset="0"/>
              </a:rPr>
              <a:t>-</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El</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producto</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final</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adquiere</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cada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vez</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más</a:t>
            </a:r>
            <a:r>
              <a:rPr lang="en-US" altLang="zh-CN" sz="2100" dirty="0">
                <a:latin typeface="+mn-lt"/>
                <a:cs typeface="Times New Roman" pitchFamily="18" charset="0"/>
              </a:rPr>
              <a:t> </a:t>
            </a:r>
            <a:r>
              <a:rPr lang="en-US" altLang="zh-CN" sz="2100" dirty="0" err="1">
                <a:solidFill>
                  <a:srgbClr val="000000"/>
                </a:solidFill>
                <a:latin typeface="+mn-lt"/>
                <a:cs typeface="Calibri" pitchFamily="18" charset="0"/>
              </a:rPr>
              <a:t>importancia</a:t>
            </a:r>
            <a:r>
              <a:rPr lang="en-US" altLang="zh-CN" sz="2100" dirty="0">
                <a:solidFill>
                  <a:srgbClr val="000000"/>
                </a:solidFill>
                <a:latin typeface="+mn-lt"/>
                <a:cs typeface="Calibri" pitchFamily="18" charset="0"/>
              </a:rPr>
              <a:t>.</a:t>
            </a:r>
          </a:p>
          <a:p>
            <a:pPr algn="just">
              <a:lnSpc>
                <a:spcPts val="2455"/>
              </a:lnSpc>
              <a:tabLst>
                <a:tab pos="66812" algn="l"/>
              </a:tabLst>
              <a:defRPr/>
            </a:pPr>
            <a:endParaRPr lang="en-US" altLang="zh-CN" sz="2100" dirty="0">
              <a:solidFill>
                <a:srgbClr val="000000"/>
              </a:solidFill>
              <a:latin typeface="+mn-lt"/>
              <a:cs typeface="Calibri" pitchFamily="18" charset="0"/>
            </a:endParaRPr>
          </a:p>
          <a:p>
            <a:pPr algn="just">
              <a:lnSpc>
                <a:spcPts val="2455"/>
              </a:lnSpc>
              <a:tabLst>
                <a:tab pos="66812" algn="l"/>
              </a:tabLst>
              <a:defRPr/>
            </a:pPr>
            <a:r>
              <a:rPr lang="en-US" altLang="zh-CN" dirty="0">
                <a:latin typeface="+mn-lt"/>
              </a:rPr>
              <a:t>	</a:t>
            </a:r>
            <a:r>
              <a:rPr lang="en-US" altLang="zh-CN" sz="2100" dirty="0">
                <a:solidFill>
                  <a:srgbClr val="000000"/>
                </a:solidFill>
                <a:latin typeface="+mn-lt"/>
                <a:cs typeface="Calibri" pitchFamily="18" charset="0"/>
              </a:rPr>
              <a:t>-</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El</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dibujo</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ya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tiene</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una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perspectiva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espacial,</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y</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el</a:t>
            </a:r>
            <a:r>
              <a:rPr lang="en-US" altLang="zh-CN" sz="2100" dirty="0">
                <a:latin typeface="+mn-lt"/>
                <a:cs typeface="Times New Roman" pitchFamily="18" charset="0"/>
              </a:rPr>
              <a:t> </a:t>
            </a:r>
            <a:r>
              <a:rPr lang="en-US" altLang="zh-CN" sz="2100" dirty="0" err="1">
                <a:solidFill>
                  <a:srgbClr val="000000"/>
                </a:solidFill>
                <a:latin typeface="+mn-lt"/>
                <a:cs typeface="Calibri" pitchFamily="18" charset="0"/>
              </a:rPr>
              <a:t>dibujo</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del </a:t>
            </a:r>
            <a:r>
              <a:rPr lang="en-US" altLang="zh-CN" sz="2100" dirty="0" err="1">
                <a:solidFill>
                  <a:srgbClr val="000000"/>
                </a:solidFill>
                <a:latin typeface="+mn-lt"/>
                <a:cs typeface="Calibri" pitchFamily="18" charset="0"/>
              </a:rPr>
              <a:t>cuerpo</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adquiere</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un</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mayor</a:t>
            </a:r>
            <a:r>
              <a:rPr lang="en-US" altLang="zh-CN" sz="2100" dirty="0">
                <a:latin typeface="+mn-lt"/>
                <a:cs typeface="Times New Roman" pitchFamily="18" charset="0"/>
              </a:rPr>
              <a:t> </a:t>
            </a:r>
            <a:r>
              <a:rPr lang="en-US" altLang="zh-CN" sz="2100" dirty="0" err="1">
                <a:solidFill>
                  <a:srgbClr val="000000"/>
                </a:solidFill>
                <a:latin typeface="+mn-lt"/>
                <a:cs typeface="Calibri" pitchFamily="18" charset="0"/>
              </a:rPr>
              <a:t>significado</a:t>
            </a:r>
            <a:r>
              <a:rPr lang="en-US" altLang="zh-CN" sz="2100" dirty="0">
                <a:solidFill>
                  <a:srgbClr val="000000"/>
                </a:solidFill>
                <a:latin typeface="+mn-lt"/>
                <a:cs typeface="Calibri" pitchFamily="18" charset="0"/>
              </a:rPr>
              <a:t>.</a:t>
            </a:r>
          </a:p>
          <a:p>
            <a:pPr algn="just">
              <a:lnSpc>
                <a:spcPts val="2455"/>
              </a:lnSpc>
              <a:tabLst>
                <a:tab pos="66812" algn="l"/>
              </a:tabLst>
              <a:defRPr/>
            </a:pPr>
            <a:endParaRPr lang="en-US" altLang="zh-CN" sz="2100" dirty="0">
              <a:solidFill>
                <a:srgbClr val="000000"/>
              </a:solidFill>
              <a:latin typeface="+mn-lt"/>
              <a:cs typeface="Calibri" pitchFamily="18" charset="0"/>
            </a:endParaRPr>
          </a:p>
          <a:p>
            <a:pPr algn="just">
              <a:lnSpc>
                <a:spcPts val="2455"/>
              </a:lnSpc>
              <a:tabLst>
                <a:tab pos="66812" algn="l"/>
              </a:tabLst>
              <a:defRPr/>
            </a:pPr>
            <a:r>
              <a:rPr lang="en-US" altLang="zh-CN" dirty="0">
                <a:latin typeface="+mn-lt"/>
              </a:rPr>
              <a:t>	</a:t>
            </a:r>
            <a:r>
              <a:rPr lang="en-US" altLang="zh-CN" sz="2100" dirty="0">
                <a:solidFill>
                  <a:srgbClr val="000000"/>
                </a:solidFill>
                <a:latin typeface="+mn-lt"/>
                <a:cs typeface="Calibri" pitchFamily="18" charset="0"/>
              </a:rPr>
              <a:t>-</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El</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niño</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analiza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de</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forma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crítica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lo</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que</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hace</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y</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valora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sus</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aspectos</a:t>
            </a:r>
          </a:p>
          <a:p>
            <a:pPr algn="just">
              <a:lnSpc>
                <a:spcPts val="2455"/>
              </a:lnSpc>
              <a:tabLst>
                <a:tab pos="66812" algn="l"/>
              </a:tabLst>
              <a:defRPr/>
            </a:pPr>
            <a:r>
              <a:rPr lang="en-US" altLang="zh-CN" dirty="0">
                <a:latin typeface="+mn-lt"/>
              </a:rPr>
              <a:t>	</a:t>
            </a:r>
            <a:r>
              <a:rPr lang="en-US" altLang="zh-CN" sz="2100" dirty="0">
                <a:solidFill>
                  <a:srgbClr val="000000"/>
                </a:solidFill>
                <a:latin typeface="+mn-lt"/>
                <a:cs typeface="Calibri" pitchFamily="18" charset="0"/>
              </a:rPr>
              <a:t>propiamente</a:t>
            </a:r>
            <a:r>
              <a:rPr lang="en-US" altLang="zh-CN" sz="2100" dirty="0">
                <a:latin typeface="+mn-lt"/>
                <a:cs typeface="Times New Roman" pitchFamily="18" charset="0"/>
              </a:rPr>
              <a:t> </a:t>
            </a:r>
            <a:r>
              <a:rPr lang="en-US" altLang="zh-CN" sz="2100" dirty="0" err="1">
                <a:solidFill>
                  <a:srgbClr val="000000"/>
                </a:solidFill>
                <a:latin typeface="+mn-lt"/>
                <a:cs typeface="Calibri" pitchFamily="18" charset="0"/>
              </a:rPr>
              <a:t>gráfico-plásticos</a:t>
            </a:r>
            <a:r>
              <a:rPr lang="en-US" altLang="zh-CN" sz="2100" dirty="0">
                <a:solidFill>
                  <a:srgbClr val="000000"/>
                </a:solidFill>
                <a:latin typeface="+mn-lt"/>
                <a:cs typeface="Calibri" pitchFamily="18" charset="0"/>
              </a:rPr>
              <a:t>.</a:t>
            </a:r>
          </a:p>
          <a:p>
            <a:pPr algn="just">
              <a:lnSpc>
                <a:spcPts val="2455"/>
              </a:lnSpc>
              <a:tabLst>
                <a:tab pos="66812" algn="l"/>
              </a:tabLst>
              <a:defRPr/>
            </a:pPr>
            <a:endParaRPr lang="en-US" altLang="zh-CN" sz="2100" dirty="0">
              <a:solidFill>
                <a:srgbClr val="000000"/>
              </a:solidFill>
              <a:latin typeface="+mn-lt"/>
              <a:cs typeface="Calibri" pitchFamily="18" charset="0"/>
            </a:endParaRPr>
          </a:p>
          <a:p>
            <a:pPr algn="just">
              <a:lnSpc>
                <a:spcPts val="2455"/>
              </a:lnSpc>
              <a:tabLst>
                <a:tab pos="66812" algn="l"/>
              </a:tabLst>
              <a:defRPr/>
            </a:pPr>
            <a:r>
              <a:rPr lang="en-US" altLang="zh-CN" dirty="0">
                <a:latin typeface="+mn-lt"/>
              </a:rPr>
              <a:t>	</a:t>
            </a:r>
            <a:r>
              <a:rPr lang="en-US" altLang="zh-CN" sz="2100" dirty="0">
                <a:solidFill>
                  <a:srgbClr val="000000"/>
                </a:solidFill>
                <a:latin typeface="+mn-lt"/>
                <a:cs typeface="Calibri" pitchFamily="18" charset="0"/>
              </a:rPr>
              <a:t>-</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La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autoexpresión</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da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paso</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la</a:t>
            </a:r>
            <a:r>
              <a:rPr lang="en-US" altLang="zh-CN" sz="2100" dirty="0">
                <a:latin typeface="+mn-lt"/>
                <a:cs typeface="Times New Roman" pitchFamily="18" charset="0"/>
              </a:rPr>
              <a:t> </a:t>
            </a:r>
            <a:r>
              <a:rPr lang="en-US" altLang="zh-CN" sz="2100" i="1" dirty="0">
                <a:solidFill>
                  <a:srgbClr val="000000"/>
                </a:solidFill>
                <a:latin typeface="+mn-lt"/>
                <a:cs typeface="Calibri" pitchFamily="18" charset="0"/>
              </a:rPr>
              <a:t>literalidad</a:t>
            </a:r>
            <a:r>
              <a:rPr lang="en-US" altLang="zh-CN" sz="2100" dirty="0">
                <a:solidFill>
                  <a:srgbClr val="000000"/>
                </a:solidFill>
                <a:latin typeface="+mn-lt"/>
                <a:cs typeface="Calibri" pitchFamily="18" charset="0"/>
              </a:rPr>
              <a:t>,</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la</a:t>
            </a:r>
            <a:r>
              <a:rPr lang="en-US" altLang="zh-CN" sz="2100" dirty="0">
                <a:latin typeface="+mn-lt"/>
                <a:cs typeface="Times New Roman" pitchFamily="18" charset="0"/>
              </a:rPr>
              <a:t> </a:t>
            </a:r>
            <a:r>
              <a:rPr lang="en-US" altLang="zh-CN" sz="2100" dirty="0" err="1">
                <a:solidFill>
                  <a:srgbClr val="000000"/>
                </a:solidFill>
                <a:latin typeface="+mn-lt"/>
                <a:cs typeface="Calibri" pitchFamily="18" charset="0"/>
              </a:rPr>
              <a:t>búsqueda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de </a:t>
            </a:r>
            <a:r>
              <a:rPr lang="en-US" altLang="zh-CN" sz="2100" dirty="0" err="1">
                <a:solidFill>
                  <a:srgbClr val="000000"/>
                </a:solidFill>
                <a:latin typeface="+mn-lt"/>
                <a:cs typeface="Calibri" pitchFamily="18" charset="0"/>
              </a:rPr>
              <a:t>fidelidad</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hacia</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el</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modelo</a:t>
            </a:r>
            <a:r>
              <a:rPr lang="en-US" altLang="zh-CN" sz="2100" dirty="0">
                <a:latin typeface="+mn-lt"/>
                <a:cs typeface="Times New Roman" pitchFamily="18" charset="0"/>
              </a:rPr>
              <a:t> </a:t>
            </a:r>
            <a:r>
              <a:rPr lang="en-US" altLang="zh-CN" sz="2100" dirty="0">
                <a:solidFill>
                  <a:srgbClr val="000000"/>
                </a:solidFill>
                <a:latin typeface="+mn-lt"/>
                <a:cs typeface="Calibri" pitchFamily="18" charset="0"/>
              </a:rPr>
              <a:t>visual.</a:t>
            </a:r>
          </a:p>
        </p:txBody>
      </p:sp>
      <p:sp>
        <p:nvSpPr>
          <p:cNvPr id="8" name="7 Rectángulo"/>
          <p:cNvSpPr/>
          <p:nvPr/>
        </p:nvSpPr>
        <p:spPr>
          <a:xfrm>
            <a:off x="0" y="19050"/>
            <a:ext cx="9144000" cy="1071563"/>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2400" b="1" dirty="0">
                <a:solidFill>
                  <a:srgbClr val="FFCC66"/>
                </a:solidFill>
              </a:rPr>
              <a:t>           </a:t>
            </a:r>
          </a:p>
          <a:p>
            <a:pPr>
              <a:defRPr/>
            </a:pPr>
            <a:r>
              <a:rPr lang="es-ES" sz="2400" b="1" dirty="0">
                <a:solidFill>
                  <a:srgbClr val="FFCC66"/>
                </a:solidFill>
              </a:rPr>
              <a:t>	</a:t>
            </a:r>
            <a:endParaRPr lang="es-ES" sz="2800" b="1" dirty="0">
              <a:solidFill>
                <a:srgbClr val="FFCC66"/>
              </a:solidFill>
            </a:endParaRPr>
          </a:p>
          <a:p>
            <a:pPr>
              <a:defRPr/>
            </a:pPr>
            <a:r>
              <a:rPr lang="es-ES" sz="2800" b="1" dirty="0">
                <a:solidFill>
                  <a:schemeClr val="tx1"/>
                </a:solidFill>
              </a:rPr>
              <a:t>       </a:t>
            </a:r>
            <a:endParaRPr lang="es-ES" sz="3200" b="1" dirty="0">
              <a:solidFill>
                <a:schemeClr val="tx1"/>
              </a:solidFill>
            </a:endParaRPr>
          </a:p>
          <a:p>
            <a:pPr>
              <a:defRPr/>
            </a:pPr>
            <a:endParaRPr lang="es-ES" sz="2400" b="1" dirty="0">
              <a:solidFill>
                <a:schemeClr val="tx1"/>
              </a:solidFill>
            </a:endParaRPr>
          </a:p>
        </p:txBody>
      </p:sp>
      <p:sp>
        <p:nvSpPr>
          <p:cNvPr id="53253" name="8 Rectángulo"/>
          <p:cNvSpPr>
            <a:spLocks noChangeArrowheads="1"/>
          </p:cNvSpPr>
          <p:nvPr/>
        </p:nvSpPr>
        <p:spPr bwMode="auto">
          <a:xfrm>
            <a:off x="709613" y="403225"/>
            <a:ext cx="7848600" cy="461963"/>
          </a:xfrm>
          <a:prstGeom prst="rect">
            <a:avLst/>
          </a:prstGeom>
          <a:noFill/>
          <a:ln w="9525">
            <a:noFill/>
            <a:miter lim="800000"/>
            <a:headEnd/>
            <a:tailEnd/>
          </a:ln>
        </p:spPr>
        <p:txBody>
          <a:bodyPr>
            <a:spAutoFit/>
          </a:bodyPr>
          <a:lstStyle/>
          <a:p>
            <a:r>
              <a:rPr lang="es-ES" altLang="es-ES" sz="2400" b="1"/>
              <a:t>Etapa del pseudonaturalismo </a:t>
            </a:r>
            <a:r>
              <a:rPr lang="es-ES" altLang="es-ES" sz="2000"/>
              <a:t>(de los 12 a los 13 años)</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3"/>
          <p:cNvPicPr>
            <a:picLocks noChangeAspect="1" noChangeArrowheads="1"/>
          </p:cNvPicPr>
          <p:nvPr/>
        </p:nvPicPr>
        <p:blipFill>
          <a:blip r:embed="rId2" cstate="print"/>
          <a:srcRect/>
          <a:stretch>
            <a:fillRect/>
          </a:stretch>
        </p:blipFill>
        <p:spPr bwMode="auto">
          <a:xfrm>
            <a:off x="1403350" y="1484313"/>
            <a:ext cx="5849938" cy="4286250"/>
          </a:xfrm>
          <a:prstGeom prst="rect">
            <a:avLst/>
          </a:prstGeom>
          <a:noFill/>
          <a:ln w="9525">
            <a:noFill/>
            <a:miter lim="800000"/>
            <a:headEnd/>
            <a:tailEnd/>
          </a:ln>
        </p:spPr>
      </p:pic>
      <p:sp>
        <p:nvSpPr>
          <p:cNvPr id="54275" name="TextBox 1"/>
          <p:cNvSpPr txBox="1">
            <a:spLocks noChangeArrowheads="1"/>
          </p:cNvSpPr>
          <p:nvPr/>
        </p:nvSpPr>
        <p:spPr bwMode="auto">
          <a:xfrm>
            <a:off x="611188" y="795338"/>
            <a:ext cx="7848600" cy="244475"/>
          </a:xfrm>
          <a:prstGeom prst="rect">
            <a:avLst/>
          </a:prstGeom>
          <a:noFill/>
          <a:ln w="9525">
            <a:noFill/>
            <a:miter lim="800000"/>
            <a:headEnd/>
            <a:tailEnd/>
          </a:ln>
        </p:spPr>
        <p:txBody>
          <a:bodyPr lIns="0" tIns="0" rIns="0" bIns="40087">
            <a:spAutoFit/>
          </a:bodyPr>
          <a:lstStyle/>
          <a:p>
            <a:pPr>
              <a:lnSpc>
                <a:spcPts val="1400"/>
              </a:lnSpc>
            </a:pPr>
            <a:r>
              <a:rPr lang="es-ES" altLang="es-ES" sz="2400" b="1"/>
              <a:t>Etapa del pseudonaturalismo </a:t>
            </a:r>
            <a:r>
              <a:rPr lang="es-ES" altLang="es-ES" sz="2000"/>
              <a:t>(de los 12 a los 13 años</a:t>
            </a:r>
            <a:endParaRPr lang="en-US" altLang="zh-CN" sz="2000" b="1">
              <a:latin typeface="Calibri" pitchFamily="34" charset="0"/>
              <a:ea typeface="SimSun" pitchFamily="2" charset="-122"/>
            </a:endParaRPr>
          </a:p>
        </p:txBody>
      </p:sp>
      <p:sp>
        <p:nvSpPr>
          <p:cNvPr id="54276" name="1 CuadroTexto"/>
          <p:cNvSpPr txBox="1">
            <a:spLocks noChangeArrowheads="1"/>
          </p:cNvSpPr>
          <p:nvPr/>
        </p:nvSpPr>
        <p:spPr bwMode="auto">
          <a:xfrm>
            <a:off x="3265488" y="5832475"/>
            <a:ext cx="2117725" cy="246063"/>
          </a:xfrm>
          <a:prstGeom prst="rect">
            <a:avLst/>
          </a:prstGeom>
          <a:noFill/>
          <a:ln w="9525">
            <a:noFill/>
            <a:miter lim="800000"/>
            <a:headEnd/>
            <a:tailEnd/>
          </a:ln>
        </p:spPr>
        <p:txBody>
          <a:bodyPr wrap="none">
            <a:spAutoFit/>
          </a:bodyPr>
          <a:lstStyle/>
          <a:p>
            <a:r>
              <a:rPr lang="es-ES" altLang="es-ES" sz="1000"/>
              <a:t>Fig. 32: Dibujo pseudonaturalista. </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6" name="TextBox 1"/>
          <p:cNvSpPr txBox="1">
            <a:spLocks noChangeArrowheads="1"/>
          </p:cNvSpPr>
          <p:nvPr/>
        </p:nvSpPr>
        <p:spPr bwMode="auto">
          <a:xfrm>
            <a:off x="468313" y="1557338"/>
            <a:ext cx="8351837" cy="3900487"/>
          </a:xfrm>
          <a:prstGeom prst="rect">
            <a:avLst/>
          </a:prstGeom>
          <a:noFill/>
          <a:ln>
            <a:noFill/>
          </a:ln>
          <a:extLst/>
        </p:spPr>
        <p:txBody>
          <a:bodyPr lIns="0" tIns="0" rIns="0" bIns="40087">
            <a:spAutoFit/>
          </a:bodyPr>
          <a:lstStyle>
            <a:lvl1pPr eaLnBrk="0" hangingPunct="0">
              <a:tabLst>
                <a:tab pos="66675" algn="l"/>
                <a:tab pos="466725" algn="l"/>
                <a:tab pos="511175" algn="l"/>
              </a:tabLst>
              <a:defRPr>
                <a:solidFill>
                  <a:schemeClr val="tx1"/>
                </a:solidFill>
                <a:latin typeface="Arial" charset="0"/>
                <a:cs typeface="Arial" charset="0"/>
              </a:defRPr>
            </a:lvl1pPr>
            <a:lvl2pPr marL="742950" indent="-285750" eaLnBrk="0" hangingPunct="0">
              <a:tabLst>
                <a:tab pos="66675" algn="l"/>
                <a:tab pos="466725" algn="l"/>
                <a:tab pos="511175" algn="l"/>
              </a:tabLst>
              <a:defRPr>
                <a:solidFill>
                  <a:schemeClr val="tx1"/>
                </a:solidFill>
                <a:latin typeface="Arial" charset="0"/>
                <a:cs typeface="Arial" charset="0"/>
              </a:defRPr>
            </a:lvl2pPr>
            <a:lvl3pPr marL="1143000" indent="-228600" eaLnBrk="0" hangingPunct="0">
              <a:tabLst>
                <a:tab pos="66675" algn="l"/>
                <a:tab pos="466725" algn="l"/>
                <a:tab pos="511175" algn="l"/>
              </a:tabLst>
              <a:defRPr>
                <a:solidFill>
                  <a:schemeClr val="tx1"/>
                </a:solidFill>
                <a:latin typeface="Arial" charset="0"/>
                <a:cs typeface="Arial" charset="0"/>
              </a:defRPr>
            </a:lvl3pPr>
            <a:lvl4pPr marL="1600200" indent="-228600" eaLnBrk="0" hangingPunct="0">
              <a:tabLst>
                <a:tab pos="66675" algn="l"/>
                <a:tab pos="466725" algn="l"/>
                <a:tab pos="511175" algn="l"/>
              </a:tabLst>
              <a:defRPr>
                <a:solidFill>
                  <a:schemeClr val="tx1"/>
                </a:solidFill>
                <a:latin typeface="Arial" charset="0"/>
                <a:cs typeface="Arial" charset="0"/>
              </a:defRPr>
            </a:lvl4pPr>
            <a:lvl5pPr marL="2057400" indent="-228600" eaLnBrk="0" hangingPunct="0">
              <a:tabLst>
                <a:tab pos="66675" algn="l"/>
                <a:tab pos="466725" algn="l"/>
                <a:tab pos="511175"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66675" algn="l"/>
                <a:tab pos="466725" algn="l"/>
                <a:tab pos="511175"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66675" algn="l"/>
                <a:tab pos="466725" algn="l"/>
                <a:tab pos="511175"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66675" algn="l"/>
                <a:tab pos="466725" algn="l"/>
                <a:tab pos="511175"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66675" algn="l"/>
                <a:tab pos="466725" algn="l"/>
                <a:tab pos="511175" algn="l"/>
              </a:tabLst>
              <a:defRPr>
                <a:solidFill>
                  <a:schemeClr val="tx1"/>
                </a:solidFill>
                <a:latin typeface="Arial" charset="0"/>
                <a:cs typeface="Arial" charset="0"/>
              </a:defRPr>
            </a:lvl9pPr>
          </a:lstStyle>
          <a:p>
            <a:pPr eaLnBrk="1" hangingPunct="1">
              <a:lnSpc>
                <a:spcPts val="875"/>
              </a:lnSpc>
              <a:defRPr/>
            </a:pPr>
            <a:endParaRPr lang="en-US" altLang="zh-CN" dirty="0" smtClean="0">
              <a:ea typeface="宋体" charset="-122"/>
            </a:endParaRPr>
          </a:p>
          <a:p>
            <a:pPr eaLnBrk="1" hangingPunct="1">
              <a:lnSpc>
                <a:spcPts val="875"/>
              </a:lnSpc>
              <a:defRPr/>
            </a:pPr>
            <a:endParaRPr lang="en-US" altLang="zh-CN" dirty="0" smtClean="0">
              <a:ea typeface="宋体" charset="-122"/>
            </a:endParaRPr>
          </a:p>
          <a:p>
            <a:pPr eaLnBrk="1" hangingPunct="1">
              <a:lnSpc>
                <a:spcPts val="2363"/>
              </a:lnSpc>
              <a:defRPr/>
            </a:pPr>
            <a:endParaRPr lang="en-US" altLang="zh-CN" sz="2000" dirty="0" smtClean="0"/>
          </a:p>
          <a:p>
            <a:pPr eaLnBrk="1" hangingPunct="1">
              <a:lnSpc>
                <a:spcPts val="875"/>
              </a:lnSpc>
              <a:tabLst>
                <a:tab pos="66812" algn="l"/>
              </a:tabLst>
              <a:defRPr/>
            </a:pPr>
            <a:endParaRPr lang="en-US" altLang="zh-CN" dirty="0">
              <a:latin typeface="+mn-lt"/>
            </a:endParaRPr>
          </a:p>
          <a:p>
            <a:pPr eaLnBrk="1" hangingPunct="1">
              <a:lnSpc>
                <a:spcPts val="2188"/>
              </a:lnSpc>
              <a:tabLst>
                <a:tab pos="66812" algn="l"/>
              </a:tabLst>
              <a:defRPr/>
            </a:pPr>
            <a:r>
              <a:rPr lang="en-US" altLang="zh-CN" dirty="0">
                <a:latin typeface="+mn-lt"/>
              </a:rPr>
              <a:t>	</a:t>
            </a:r>
            <a:r>
              <a:rPr lang="en-US" altLang="zh-CN" dirty="0" smtClean="0">
                <a:latin typeface="+mn-lt"/>
              </a:rPr>
              <a:t>• El </a:t>
            </a:r>
            <a:r>
              <a:rPr lang="en-US" altLang="zh-CN" dirty="0" err="1">
                <a:latin typeface="+mn-lt"/>
              </a:rPr>
              <a:t>niño</a:t>
            </a:r>
            <a:r>
              <a:rPr lang="en-US" altLang="zh-CN" dirty="0">
                <a:latin typeface="+mn-lt"/>
              </a:rPr>
              <a:t> decide </a:t>
            </a:r>
            <a:r>
              <a:rPr lang="en-US" altLang="zh-CN" dirty="0" err="1">
                <a:latin typeface="+mn-lt"/>
              </a:rPr>
              <a:t>cuál</a:t>
            </a:r>
            <a:r>
              <a:rPr lang="en-US" altLang="zh-CN" dirty="0">
                <a:latin typeface="+mn-lt"/>
              </a:rPr>
              <a:t> </a:t>
            </a:r>
            <a:r>
              <a:rPr lang="en-US" altLang="zh-CN" dirty="0" err="1">
                <a:latin typeface="+mn-lt"/>
              </a:rPr>
              <a:t>técnica</a:t>
            </a:r>
            <a:r>
              <a:rPr lang="en-US" altLang="zh-CN" dirty="0">
                <a:latin typeface="+mn-lt"/>
              </a:rPr>
              <a:t> </a:t>
            </a:r>
            <a:r>
              <a:rPr lang="en-US" altLang="zh-CN" dirty="0" err="1">
                <a:latin typeface="+mn-lt"/>
              </a:rPr>
              <a:t>desea</a:t>
            </a:r>
            <a:r>
              <a:rPr lang="en-US" altLang="zh-CN" dirty="0">
                <a:latin typeface="+mn-lt"/>
              </a:rPr>
              <a:t> </a:t>
            </a:r>
            <a:r>
              <a:rPr lang="en-US" altLang="zh-CN" dirty="0" err="1">
                <a:latin typeface="+mn-lt"/>
              </a:rPr>
              <a:t>perfeccionar</a:t>
            </a:r>
            <a:r>
              <a:rPr lang="en-US" altLang="zh-CN" dirty="0">
                <a:latin typeface="+mn-lt"/>
              </a:rPr>
              <a:t> y </a:t>
            </a:r>
            <a:r>
              <a:rPr lang="en-US" altLang="zh-CN" dirty="0" err="1">
                <a:latin typeface="+mn-lt"/>
              </a:rPr>
              <a:t>elige</a:t>
            </a:r>
            <a:r>
              <a:rPr lang="en-US" altLang="zh-CN" dirty="0">
                <a:latin typeface="+mn-lt"/>
              </a:rPr>
              <a:t> </a:t>
            </a:r>
            <a:r>
              <a:rPr lang="en-US" altLang="zh-CN" dirty="0" err="1">
                <a:latin typeface="+mn-lt"/>
              </a:rPr>
              <a:t>una</a:t>
            </a:r>
            <a:r>
              <a:rPr lang="en-US" altLang="zh-CN" dirty="0">
                <a:latin typeface="+mn-lt"/>
              </a:rPr>
              <a:t>, </a:t>
            </a:r>
            <a:r>
              <a:rPr lang="en-US" altLang="zh-CN" dirty="0" err="1">
                <a:latin typeface="+mn-lt"/>
              </a:rPr>
              <a:t>según</a:t>
            </a:r>
            <a:r>
              <a:rPr lang="en-US" altLang="zh-CN" dirty="0">
                <a:latin typeface="+mn-lt"/>
              </a:rPr>
              <a:t> el </a:t>
            </a:r>
            <a:r>
              <a:rPr lang="en-US" altLang="zh-CN" dirty="0" err="1">
                <a:latin typeface="+mn-lt"/>
              </a:rPr>
              <a:t>producto</a:t>
            </a:r>
            <a:endParaRPr lang="en-US" altLang="zh-CN" dirty="0">
              <a:latin typeface="+mn-lt"/>
            </a:endParaRPr>
          </a:p>
          <a:p>
            <a:pPr eaLnBrk="1" hangingPunct="1">
              <a:lnSpc>
                <a:spcPts val="2013"/>
              </a:lnSpc>
              <a:tabLst>
                <a:tab pos="66812" algn="l"/>
              </a:tabLst>
              <a:defRPr/>
            </a:pPr>
            <a:r>
              <a:rPr lang="en-US" altLang="zh-CN" dirty="0">
                <a:latin typeface="+mn-lt"/>
              </a:rPr>
              <a:t>	</a:t>
            </a:r>
            <a:r>
              <a:rPr lang="en-US" altLang="zh-CN" dirty="0" smtClean="0">
                <a:latin typeface="+mn-lt"/>
              </a:rPr>
              <a:t>  </a:t>
            </a:r>
            <a:r>
              <a:rPr lang="en-US" altLang="zh-CN" dirty="0" err="1" smtClean="0">
                <a:latin typeface="+mn-lt"/>
              </a:rPr>
              <a:t>que</a:t>
            </a:r>
            <a:r>
              <a:rPr lang="en-US" altLang="zh-CN" dirty="0" smtClean="0">
                <a:latin typeface="+mn-lt"/>
              </a:rPr>
              <a:t> </a:t>
            </a:r>
            <a:r>
              <a:rPr lang="en-US" altLang="zh-CN" dirty="0" err="1">
                <a:latin typeface="+mn-lt"/>
              </a:rPr>
              <a:t>desea</a:t>
            </a:r>
            <a:r>
              <a:rPr lang="en-US" altLang="zh-CN" dirty="0">
                <a:latin typeface="+mn-lt"/>
              </a:rPr>
              <a:t> </a:t>
            </a:r>
            <a:r>
              <a:rPr lang="en-US" altLang="zh-CN" dirty="0" err="1">
                <a:latin typeface="+mn-lt"/>
              </a:rPr>
              <a:t>obtener</a:t>
            </a:r>
            <a:r>
              <a:rPr lang="en-US" altLang="zh-CN" dirty="0">
                <a:latin typeface="+mn-lt"/>
              </a:rPr>
              <a:t>. Lo </a:t>
            </a:r>
            <a:r>
              <a:rPr lang="en-US" altLang="zh-CN" dirty="0" err="1">
                <a:latin typeface="+mn-lt"/>
              </a:rPr>
              <a:t>dibujado</a:t>
            </a:r>
            <a:r>
              <a:rPr lang="en-US" altLang="zh-CN" dirty="0">
                <a:latin typeface="+mn-lt"/>
              </a:rPr>
              <a:t> </a:t>
            </a:r>
            <a:r>
              <a:rPr lang="en-US" altLang="zh-CN" dirty="0" err="1">
                <a:latin typeface="+mn-lt"/>
              </a:rPr>
              <a:t>demuestra</a:t>
            </a:r>
            <a:r>
              <a:rPr lang="en-US" altLang="zh-CN" dirty="0">
                <a:latin typeface="+mn-lt"/>
              </a:rPr>
              <a:t> </a:t>
            </a:r>
            <a:r>
              <a:rPr lang="en-US" altLang="zh-CN" dirty="0" err="1">
                <a:latin typeface="+mn-lt"/>
              </a:rPr>
              <a:t>sentimientos</a:t>
            </a:r>
            <a:r>
              <a:rPr lang="en-US" altLang="zh-CN" dirty="0">
                <a:latin typeface="+mn-lt"/>
              </a:rPr>
              <a:t> (</a:t>
            </a:r>
            <a:r>
              <a:rPr lang="en-US" altLang="zh-CN" dirty="0" err="1">
                <a:latin typeface="+mn-lt"/>
              </a:rPr>
              <a:t>impresionismo</a:t>
            </a:r>
            <a:endParaRPr lang="en-US" altLang="zh-CN" dirty="0">
              <a:latin typeface="+mn-lt"/>
            </a:endParaRPr>
          </a:p>
          <a:p>
            <a:pPr eaLnBrk="1" hangingPunct="1">
              <a:lnSpc>
                <a:spcPts val="2100"/>
              </a:lnSpc>
              <a:tabLst>
                <a:tab pos="66812" algn="l"/>
              </a:tabLst>
              <a:defRPr/>
            </a:pPr>
            <a:r>
              <a:rPr lang="en-US" altLang="zh-CN" dirty="0" smtClean="0">
                <a:latin typeface="+mn-lt"/>
              </a:rPr>
              <a:t>   sensorial</a:t>
            </a:r>
            <a:r>
              <a:rPr lang="en-US" altLang="zh-CN" dirty="0">
                <a:latin typeface="+mn-lt"/>
              </a:rPr>
              <a:t>).</a:t>
            </a:r>
          </a:p>
          <a:p>
            <a:pPr eaLnBrk="1" hangingPunct="1">
              <a:lnSpc>
                <a:spcPts val="875"/>
              </a:lnSpc>
              <a:tabLst>
                <a:tab pos="66812" algn="l"/>
              </a:tabLst>
              <a:defRPr/>
            </a:pPr>
            <a:endParaRPr lang="en-US" altLang="zh-CN" dirty="0">
              <a:latin typeface="+mn-lt"/>
            </a:endParaRPr>
          </a:p>
          <a:p>
            <a:pPr eaLnBrk="1" hangingPunct="1">
              <a:lnSpc>
                <a:spcPts val="875"/>
              </a:lnSpc>
              <a:tabLst>
                <a:tab pos="66812" algn="l"/>
              </a:tabLst>
              <a:defRPr/>
            </a:pPr>
            <a:endParaRPr lang="en-US" altLang="zh-CN" dirty="0">
              <a:latin typeface="+mn-lt"/>
            </a:endParaRPr>
          </a:p>
          <a:p>
            <a:pPr eaLnBrk="1" hangingPunct="1">
              <a:lnSpc>
                <a:spcPts val="875"/>
              </a:lnSpc>
              <a:tabLst>
                <a:tab pos="66812" algn="l"/>
              </a:tabLst>
              <a:defRPr/>
            </a:pPr>
            <a:endParaRPr lang="en-US" altLang="zh-CN" dirty="0">
              <a:latin typeface="+mn-lt"/>
            </a:endParaRPr>
          </a:p>
          <a:p>
            <a:pPr eaLnBrk="1" hangingPunct="1">
              <a:lnSpc>
                <a:spcPts val="1575"/>
              </a:lnSpc>
              <a:tabLst>
                <a:tab pos="66812" algn="l"/>
              </a:tabLst>
              <a:defRPr/>
            </a:pPr>
            <a:r>
              <a:rPr lang="en-US" altLang="zh-CN" dirty="0">
                <a:latin typeface="+mn-lt"/>
              </a:rPr>
              <a:t>	</a:t>
            </a:r>
            <a:r>
              <a:rPr lang="en-US" altLang="zh-CN" dirty="0" smtClean="0">
                <a:latin typeface="+mn-lt"/>
              </a:rPr>
              <a:t>• En </a:t>
            </a:r>
            <a:r>
              <a:rPr lang="en-US" altLang="zh-CN" dirty="0" err="1">
                <a:latin typeface="+mn-lt"/>
              </a:rPr>
              <a:t>esta</a:t>
            </a:r>
            <a:r>
              <a:rPr lang="en-US" altLang="zh-CN" dirty="0">
                <a:latin typeface="+mn-lt"/>
              </a:rPr>
              <a:t> </a:t>
            </a:r>
            <a:r>
              <a:rPr lang="en-US" altLang="zh-CN" dirty="0" err="1">
                <a:latin typeface="+mn-lt"/>
              </a:rPr>
              <a:t>etapa</a:t>
            </a:r>
            <a:r>
              <a:rPr lang="en-US" altLang="zh-CN" dirty="0">
                <a:latin typeface="+mn-lt"/>
              </a:rPr>
              <a:t> se </a:t>
            </a:r>
            <a:r>
              <a:rPr lang="en-US" altLang="zh-CN" dirty="0" err="1">
                <a:latin typeface="+mn-lt"/>
              </a:rPr>
              <a:t>diferencian</a:t>
            </a:r>
            <a:r>
              <a:rPr lang="en-US" altLang="zh-CN" dirty="0">
                <a:latin typeface="+mn-lt"/>
              </a:rPr>
              <a:t> </a:t>
            </a:r>
            <a:r>
              <a:rPr lang="en-US" altLang="zh-CN" dirty="0" err="1">
                <a:latin typeface="+mn-lt"/>
              </a:rPr>
              <a:t>claramente</a:t>
            </a:r>
            <a:r>
              <a:rPr lang="en-US" altLang="zh-CN" dirty="0">
                <a:latin typeface="+mn-lt"/>
              </a:rPr>
              <a:t> dos </a:t>
            </a:r>
            <a:r>
              <a:rPr lang="en-US" altLang="zh-CN" dirty="0" err="1">
                <a:latin typeface="+mn-lt"/>
              </a:rPr>
              <a:t>tipos</a:t>
            </a:r>
            <a:r>
              <a:rPr lang="en-US" altLang="zh-CN" dirty="0">
                <a:latin typeface="+mn-lt"/>
              </a:rPr>
              <a:t> </a:t>
            </a:r>
            <a:r>
              <a:rPr lang="en-US" altLang="zh-CN" dirty="0" err="1">
                <a:latin typeface="+mn-lt"/>
              </a:rPr>
              <a:t>creativos</a:t>
            </a:r>
            <a:r>
              <a:rPr lang="en-US" altLang="zh-CN" dirty="0">
                <a:latin typeface="+mn-lt"/>
              </a:rPr>
              <a:t>:</a:t>
            </a:r>
          </a:p>
          <a:p>
            <a:pPr eaLnBrk="1" hangingPunct="1">
              <a:lnSpc>
                <a:spcPts val="2013"/>
              </a:lnSpc>
              <a:tabLst>
                <a:tab pos="66812" algn="l"/>
              </a:tabLst>
              <a:defRPr/>
            </a:pPr>
            <a:r>
              <a:rPr lang="en-US" altLang="zh-CN" dirty="0">
                <a:latin typeface="+mn-lt"/>
              </a:rPr>
              <a:t>		</a:t>
            </a:r>
            <a:endParaRPr lang="en-US" altLang="zh-CN" dirty="0" smtClean="0">
              <a:latin typeface="+mn-lt"/>
            </a:endParaRPr>
          </a:p>
          <a:p>
            <a:pPr eaLnBrk="1" hangingPunct="1">
              <a:lnSpc>
                <a:spcPts val="2013"/>
              </a:lnSpc>
              <a:tabLst>
                <a:tab pos="66812" algn="l"/>
              </a:tabLst>
              <a:defRPr/>
            </a:pPr>
            <a:r>
              <a:rPr lang="en-US" altLang="zh-CN" dirty="0" smtClean="0">
                <a:latin typeface="+mn-lt"/>
              </a:rPr>
              <a:t>          </a:t>
            </a:r>
            <a:r>
              <a:rPr lang="en-US" altLang="zh-CN" b="1" dirty="0" err="1" smtClean="0">
                <a:latin typeface="+mn-lt"/>
              </a:rPr>
              <a:t>Háptico</a:t>
            </a:r>
            <a:r>
              <a:rPr lang="en-US" altLang="zh-CN" dirty="0">
                <a:latin typeface="+mn-lt"/>
              </a:rPr>
              <a:t>: </a:t>
            </a:r>
            <a:r>
              <a:rPr lang="en-US" altLang="zh-CN" dirty="0" err="1">
                <a:latin typeface="+mn-lt"/>
              </a:rPr>
              <a:t>esencialmente</a:t>
            </a:r>
            <a:r>
              <a:rPr lang="en-US" altLang="zh-CN" dirty="0">
                <a:latin typeface="+mn-lt"/>
              </a:rPr>
              <a:t> </a:t>
            </a:r>
            <a:r>
              <a:rPr lang="en-US" altLang="zh-CN" dirty="0" err="1">
                <a:latin typeface="+mn-lt"/>
              </a:rPr>
              <a:t>emocional</a:t>
            </a:r>
            <a:r>
              <a:rPr lang="en-US" altLang="zh-CN" dirty="0">
                <a:latin typeface="+mn-lt"/>
              </a:rPr>
              <a:t>, la imagen visual </a:t>
            </a:r>
            <a:r>
              <a:rPr lang="en-US" altLang="zh-CN" dirty="0" err="1">
                <a:latin typeface="+mn-lt"/>
              </a:rPr>
              <a:t>es</a:t>
            </a:r>
            <a:r>
              <a:rPr lang="en-US" altLang="zh-CN" dirty="0">
                <a:latin typeface="+mn-lt"/>
              </a:rPr>
              <a:t> </a:t>
            </a:r>
            <a:r>
              <a:rPr lang="en-US" altLang="zh-CN" dirty="0" err="1">
                <a:latin typeface="+mn-lt"/>
              </a:rPr>
              <a:t>corregida</a:t>
            </a:r>
            <a:r>
              <a:rPr lang="en-US" altLang="zh-CN" dirty="0">
                <a:latin typeface="+mn-lt"/>
              </a:rPr>
              <a:t> en</a:t>
            </a:r>
          </a:p>
          <a:p>
            <a:pPr eaLnBrk="1" hangingPunct="1">
              <a:lnSpc>
                <a:spcPts val="2100"/>
              </a:lnSpc>
              <a:tabLst>
                <a:tab pos="66812" algn="l"/>
              </a:tabLst>
              <a:defRPr/>
            </a:pPr>
            <a:r>
              <a:rPr lang="en-US" altLang="zh-CN" dirty="0" smtClean="0">
                <a:latin typeface="+mn-lt"/>
              </a:rPr>
              <a:t>          </a:t>
            </a:r>
            <a:r>
              <a:rPr lang="en-US" altLang="zh-CN" dirty="0" err="1" smtClean="0">
                <a:latin typeface="+mn-lt"/>
              </a:rPr>
              <a:t>función</a:t>
            </a:r>
            <a:r>
              <a:rPr lang="en-US" altLang="zh-CN" dirty="0" smtClean="0">
                <a:latin typeface="+mn-lt"/>
              </a:rPr>
              <a:t> </a:t>
            </a:r>
            <a:r>
              <a:rPr lang="en-US" altLang="zh-CN" dirty="0">
                <a:latin typeface="+mn-lt"/>
              </a:rPr>
              <a:t>de </a:t>
            </a:r>
            <a:r>
              <a:rPr lang="en-US" altLang="zh-CN" dirty="0" err="1">
                <a:latin typeface="+mn-lt"/>
              </a:rPr>
              <a:t>factores</a:t>
            </a:r>
            <a:r>
              <a:rPr lang="en-US" altLang="zh-CN" dirty="0">
                <a:latin typeface="+mn-lt"/>
              </a:rPr>
              <a:t> </a:t>
            </a:r>
            <a:r>
              <a:rPr lang="en-US" altLang="zh-CN" dirty="0" err="1">
                <a:latin typeface="+mn-lt"/>
              </a:rPr>
              <a:t>personales</a:t>
            </a:r>
            <a:r>
              <a:rPr lang="en-US" altLang="zh-CN" dirty="0">
                <a:latin typeface="+mn-lt"/>
              </a:rPr>
              <a:t>, y las </a:t>
            </a:r>
            <a:r>
              <a:rPr lang="en-US" altLang="zh-CN" dirty="0" err="1">
                <a:latin typeface="+mn-lt"/>
              </a:rPr>
              <a:t>proporciones</a:t>
            </a:r>
            <a:r>
              <a:rPr lang="en-US" altLang="zh-CN" dirty="0">
                <a:latin typeface="+mn-lt"/>
              </a:rPr>
              <a:t> del </a:t>
            </a:r>
            <a:r>
              <a:rPr lang="en-US" altLang="zh-CN" dirty="0" err="1">
                <a:latin typeface="+mn-lt"/>
              </a:rPr>
              <a:t>dibujo</a:t>
            </a:r>
            <a:r>
              <a:rPr lang="en-US" altLang="zh-CN" dirty="0">
                <a:latin typeface="+mn-lt"/>
              </a:rPr>
              <a:t>, </a:t>
            </a:r>
            <a:r>
              <a:rPr lang="en-US" altLang="zh-CN" dirty="0" err="1">
                <a:latin typeface="+mn-lt"/>
              </a:rPr>
              <a:t>por</a:t>
            </a:r>
            <a:endParaRPr lang="en-US" altLang="zh-CN" dirty="0">
              <a:latin typeface="+mn-lt"/>
            </a:endParaRPr>
          </a:p>
          <a:p>
            <a:pPr eaLnBrk="1" hangingPunct="1">
              <a:lnSpc>
                <a:spcPts val="2100"/>
              </a:lnSpc>
              <a:tabLst>
                <a:tab pos="66812" algn="l"/>
              </a:tabLst>
              <a:defRPr/>
            </a:pPr>
            <a:r>
              <a:rPr lang="en-US" altLang="zh-CN" dirty="0">
                <a:latin typeface="+mn-lt"/>
              </a:rPr>
              <a:t>	</a:t>
            </a:r>
            <a:r>
              <a:rPr lang="en-US" altLang="zh-CN" dirty="0" smtClean="0">
                <a:latin typeface="+mn-lt"/>
              </a:rPr>
              <a:t>         </a:t>
            </a:r>
            <a:r>
              <a:rPr lang="en-US" altLang="zh-CN" dirty="0" err="1" smtClean="0">
                <a:latin typeface="+mn-lt"/>
              </a:rPr>
              <a:t>ejemplo</a:t>
            </a:r>
            <a:r>
              <a:rPr lang="en-US" altLang="zh-CN" dirty="0">
                <a:latin typeface="+mn-lt"/>
              </a:rPr>
              <a:t>, </a:t>
            </a:r>
            <a:r>
              <a:rPr lang="en-US" altLang="zh-CN" dirty="0" err="1">
                <a:latin typeface="+mn-lt"/>
              </a:rPr>
              <a:t>pueden</a:t>
            </a:r>
            <a:r>
              <a:rPr lang="en-US" altLang="zh-CN" dirty="0">
                <a:latin typeface="+mn-lt"/>
              </a:rPr>
              <a:t> </a:t>
            </a:r>
            <a:r>
              <a:rPr lang="en-US" altLang="zh-CN" dirty="0" err="1">
                <a:latin typeface="+mn-lt"/>
              </a:rPr>
              <a:t>estar</a:t>
            </a:r>
            <a:r>
              <a:rPr lang="en-US" altLang="zh-CN" dirty="0">
                <a:latin typeface="+mn-lt"/>
              </a:rPr>
              <a:t> </a:t>
            </a:r>
            <a:r>
              <a:rPr lang="en-US" altLang="zh-CN" dirty="0" err="1">
                <a:latin typeface="+mn-lt"/>
              </a:rPr>
              <a:t>determinadas</a:t>
            </a:r>
            <a:r>
              <a:rPr lang="en-US" altLang="zh-CN" dirty="0">
                <a:latin typeface="+mn-lt"/>
              </a:rPr>
              <a:t> </a:t>
            </a:r>
            <a:r>
              <a:rPr lang="en-US" altLang="zh-CN" dirty="0" err="1">
                <a:latin typeface="+mn-lt"/>
              </a:rPr>
              <a:t>por</a:t>
            </a:r>
            <a:r>
              <a:rPr lang="en-US" altLang="zh-CN" dirty="0">
                <a:latin typeface="+mn-lt"/>
              </a:rPr>
              <a:t> el valor </a:t>
            </a:r>
            <a:r>
              <a:rPr lang="en-US" altLang="zh-CN" dirty="0" err="1">
                <a:latin typeface="+mn-lt"/>
              </a:rPr>
              <a:t>emocional</a:t>
            </a:r>
            <a:r>
              <a:rPr lang="en-US" altLang="zh-CN" dirty="0">
                <a:latin typeface="+mn-lt"/>
              </a:rPr>
              <a:t> de </a:t>
            </a:r>
            <a:r>
              <a:rPr lang="en-US" altLang="zh-CN" dirty="0" smtClean="0">
                <a:latin typeface="+mn-lt"/>
              </a:rPr>
              <a:t>los </a:t>
            </a:r>
            <a:r>
              <a:rPr lang="en-US" altLang="zh-CN" dirty="0" err="1" smtClean="0">
                <a:latin typeface="+mn-lt"/>
              </a:rPr>
              <a:t>objetos</a:t>
            </a:r>
            <a:r>
              <a:rPr lang="en-US" altLang="zh-CN" dirty="0" smtClean="0">
                <a:latin typeface="+mn-lt"/>
              </a:rPr>
              <a:t>.</a:t>
            </a:r>
          </a:p>
          <a:p>
            <a:pPr eaLnBrk="1" hangingPunct="1">
              <a:lnSpc>
                <a:spcPts val="2013"/>
              </a:lnSpc>
              <a:tabLst>
                <a:tab pos="66812" algn="l"/>
              </a:tabLst>
              <a:defRPr/>
            </a:pPr>
            <a:endParaRPr lang="en-US" altLang="zh-CN" dirty="0">
              <a:latin typeface="+mn-lt"/>
            </a:endParaRPr>
          </a:p>
          <a:p>
            <a:pPr eaLnBrk="1" hangingPunct="1">
              <a:lnSpc>
                <a:spcPts val="2100"/>
              </a:lnSpc>
              <a:tabLst>
                <a:tab pos="66812" algn="l"/>
              </a:tabLst>
              <a:defRPr/>
            </a:pPr>
            <a:r>
              <a:rPr lang="en-US" altLang="zh-CN" dirty="0">
                <a:latin typeface="+mn-lt"/>
              </a:rPr>
              <a:t>	</a:t>
            </a:r>
            <a:r>
              <a:rPr lang="en-US" altLang="zh-CN" dirty="0" smtClean="0">
                <a:latin typeface="+mn-lt"/>
              </a:rPr>
              <a:t>         </a:t>
            </a:r>
            <a:r>
              <a:rPr lang="en-US" altLang="zh-CN" b="1" dirty="0" smtClean="0">
                <a:latin typeface="+mn-lt"/>
              </a:rPr>
              <a:t>Visual</a:t>
            </a:r>
            <a:r>
              <a:rPr lang="en-US" altLang="zh-CN" dirty="0">
                <a:latin typeface="+mn-lt"/>
              </a:rPr>
              <a:t>:  </a:t>
            </a:r>
            <a:r>
              <a:rPr lang="en-US" altLang="zh-CN" dirty="0" err="1">
                <a:latin typeface="+mn-lt"/>
              </a:rPr>
              <a:t>es</a:t>
            </a:r>
            <a:r>
              <a:rPr lang="en-US" altLang="zh-CN" dirty="0">
                <a:latin typeface="+mn-lt"/>
              </a:rPr>
              <a:t> el </a:t>
            </a:r>
            <a:r>
              <a:rPr lang="en-US" altLang="zh-CN" dirty="0" err="1">
                <a:latin typeface="+mn-lt"/>
              </a:rPr>
              <a:t>tipo</a:t>
            </a:r>
            <a:r>
              <a:rPr lang="en-US" altLang="zh-CN" dirty="0">
                <a:latin typeface="+mn-lt"/>
              </a:rPr>
              <a:t> </a:t>
            </a:r>
            <a:r>
              <a:rPr lang="en-US" altLang="zh-CN" dirty="0" err="1">
                <a:latin typeface="+mn-lt"/>
              </a:rPr>
              <a:t>más</a:t>
            </a:r>
            <a:r>
              <a:rPr lang="en-US" altLang="zh-CN" dirty="0">
                <a:latin typeface="+mn-lt"/>
              </a:rPr>
              <a:t> </a:t>
            </a:r>
            <a:r>
              <a:rPr lang="en-US" altLang="zh-CN" dirty="0" err="1">
                <a:latin typeface="+mn-lt"/>
              </a:rPr>
              <a:t>atento</a:t>
            </a:r>
            <a:r>
              <a:rPr lang="en-US" altLang="zh-CN" dirty="0">
                <a:latin typeface="+mn-lt"/>
              </a:rPr>
              <a:t> a la </a:t>
            </a:r>
            <a:r>
              <a:rPr lang="en-US" altLang="zh-CN" dirty="0" err="1">
                <a:latin typeface="+mn-lt"/>
              </a:rPr>
              <a:t>observación</a:t>
            </a:r>
            <a:r>
              <a:rPr lang="en-US" altLang="zh-CN" dirty="0">
                <a:latin typeface="+mn-lt"/>
              </a:rPr>
              <a:t> de los </a:t>
            </a:r>
            <a:r>
              <a:rPr lang="en-US" altLang="zh-CN" dirty="0" err="1">
                <a:latin typeface="+mn-lt"/>
              </a:rPr>
              <a:t>objetos</a:t>
            </a:r>
            <a:r>
              <a:rPr lang="en-US" altLang="zh-CN" dirty="0">
                <a:latin typeface="+mn-lt"/>
              </a:rPr>
              <a:t>. </a:t>
            </a:r>
            <a:r>
              <a:rPr lang="en-US" altLang="zh-CN" dirty="0" err="1">
                <a:latin typeface="+mn-lt"/>
              </a:rPr>
              <a:t>Comienza</a:t>
            </a:r>
            <a:endParaRPr lang="en-US" altLang="zh-CN" dirty="0">
              <a:latin typeface="+mn-lt"/>
            </a:endParaRPr>
          </a:p>
          <a:p>
            <a:pPr eaLnBrk="1" hangingPunct="1">
              <a:lnSpc>
                <a:spcPts val="2100"/>
              </a:lnSpc>
              <a:tabLst>
                <a:tab pos="66812" algn="l"/>
              </a:tabLst>
              <a:defRPr/>
            </a:pPr>
            <a:r>
              <a:rPr lang="en-US" altLang="zh-CN" dirty="0">
                <a:latin typeface="+mn-lt"/>
              </a:rPr>
              <a:t>	</a:t>
            </a:r>
            <a:r>
              <a:rPr lang="en-US" altLang="zh-CN" dirty="0" smtClean="0">
                <a:latin typeface="+mn-lt"/>
              </a:rPr>
              <a:t>         </a:t>
            </a:r>
            <a:r>
              <a:rPr lang="en-US" altLang="zh-CN" dirty="0" err="1" smtClean="0">
                <a:latin typeface="+mn-lt"/>
              </a:rPr>
              <a:t>su</a:t>
            </a:r>
            <a:r>
              <a:rPr lang="en-US" altLang="zh-CN" dirty="0" smtClean="0">
                <a:latin typeface="+mn-lt"/>
              </a:rPr>
              <a:t> </a:t>
            </a:r>
            <a:r>
              <a:rPr lang="en-US" altLang="zh-CN" dirty="0" err="1">
                <a:latin typeface="+mn-lt"/>
              </a:rPr>
              <a:t>dibujo</a:t>
            </a:r>
            <a:r>
              <a:rPr lang="en-US" altLang="zh-CN" dirty="0">
                <a:latin typeface="+mn-lt"/>
              </a:rPr>
              <a:t> </a:t>
            </a:r>
            <a:r>
              <a:rPr lang="en-US" altLang="zh-CN" dirty="0" err="1">
                <a:latin typeface="+mn-lt"/>
              </a:rPr>
              <a:t>por</a:t>
            </a:r>
            <a:r>
              <a:rPr lang="en-US" altLang="zh-CN" dirty="0">
                <a:latin typeface="+mn-lt"/>
              </a:rPr>
              <a:t> un </a:t>
            </a:r>
            <a:r>
              <a:rPr lang="en-US" altLang="zh-CN" dirty="0" err="1">
                <a:latin typeface="+mn-lt"/>
              </a:rPr>
              <a:t>contorno</a:t>
            </a:r>
            <a:r>
              <a:rPr lang="en-US" altLang="zh-CN" dirty="0">
                <a:latin typeface="+mn-lt"/>
              </a:rPr>
              <a:t> del </a:t>
            </a:r>
            <a:r>
              <a:rPr lang="en-US" altLang="zh-CN" dirty="0" err="1">
                <a:latin typeface="+mn-lt"/>
              </a:rPr>
              <a:t>objeto</a:t>
            </a:r>
            <a:r>
              <a:rPr lang="en-US" altLang="zh-CN" dirty="0">
                <a:latin typeface="+mn-lt"/>
              </a:rPr>
              <a:t> a </a:t>
            </a:r>
            <a:r>
              <a:rPr lang="en-US" altLang="zh-CN" dirty="0" err="1">
                <a:latin typeface="+mn-lt"/>
              </a:rPr>
              <a:t>representar</a:t>
            </a:r>
            <a:r>
              <a:rPr lang="en-US" altLang="zh-CN" dirty="0">
                <a:latin typeface="+mn-lt"/>
              </a:rPr>
              <a:t> y </a:t>
            </a:r>
            <a:r>
              <a:rPr lang="en-US" altLang="zh-CN" dirty="0" err="1">
                <a:latin typeface="+mn-lt"/>
              </a:rPr>
              <a:t>después</a:t>
            </a:r>
            <a:r>
              <a:rPr lang="en-US" altLang="zh-CN" dirty="0">
                <a:latin typeface="+mn-lt"/>
              </a:rPr>
              <a:t> </a:t>
            </a:r>
            <a:r>
              <a:rPr lang="en-US" altLang="zh-CN" dirty="0" smtClean="0">
                <a:latin typeface="+mn-lt"/>
              </a:rPr>
              <a:t>lo </a:t>
            </a:r>
            <a:r>
              <a:rPr lang="en-US" altLang="zh-CN" dirty="0" err="1" smtClean="0">
                <a:latin typeface="+mn-lt"/>
              </a:rPr>
              <a:t>enriquece</a:t>
            </a:r>
            <a:r>
              <a:rPr lang="en-US" altLang="zh-CN" dirty="0">
                <a:latin typeface="+mn-lt"/>
              </a:rPr>
              <a:t>.</a:t>
            </a:r>
          </a:p>
        </p:txBody>
      </p:sp>
      <p:sp>
        <p:nvSpPr>
          <p:cNvPr id="55299" name="1 CuadroTexto"/>
          <p:cNvSpPr txBox="1">
            <a:spLocks noChangeArrowheads="1"/>
          </p:cNvSpPr>
          <p:nvPr/>
        </p:nvSpPr>
        <p:spPr bwMode="auto">
          <a:xfrm>
            <a:off x="900113" y="352425"/>
            <a:ext cx="6675437" cy="738188"/>
          </a:xfrm>
          <a:prstGeom prst="rect">
            <a:avLst/>
          </a:prstGeom>
          <a:noFill/>
          <a:ln w="9525">
            <a:noFill/>
            <a:miter lim="800000"/>
            <a:headEnd/>
            <a:tailEnd/>
          </a:ln>
        </p:spPr>
        <p:txBody>
          <a:bodyPr wrap="none">
            <a:spAutoFit/>
          </a:bodyPr>
          <a:lstStyle/>
          <a:p>
            <a:r>
              <a:rPr lang="en-US" altLang="zh-CN" sz="2400">
                <a:ea typeface="SimSun" pitchFamily="2" charset="-122"/>
              </a:rPr>
              <a:t>	</a:t>
            </a:r>
            <a:r>
              <a:rPr lang="en-US" altLang="zh-CN" sz="2400" b="1">
                <a:ea typeface="SimSun" pitchFamily="2" charset="-122"/>
              </a:rPr>
              <a:t>Etapa de la decisión </a:t>
            </a:r>
            <a:r>
              <a:rPr lang="en-US" altLang="zh-CN">
                <a:ea typeface="SimSun" pitchFamily="2" charset="-122"/>
              </a:rPr>
              <a:t>(de los 14 a los 17 años)</a:t>
            </a:r>
          </a:p>
          <a:p>
            <a:endParaRPr lang="es-ES" altLang="es-ES"/>
          </a:p>
        </p:txBody>
      </p:sp>
      <p:sp>
        <p:nvSpPr>
          <p:cNvPr id="8" name="7 Rectángulo"/>
          <p:cNvSpPr/>
          <p:nvPr/>
        </p:nvSpPr>
        <p:spPr>
          <a:xfrm>
            <a:off x="0" y="19050"/>
            <a:ext cx="9144000" cy="1071563"/>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2400" b="1" dirty="0">
                <a:solidFill>
                  <a:srgbClr val="FFCC66"/>
                </a:solidFill>
              </a:rPr>
              <a:t>           </a:t>
            </a:r>
          </a:p>
          <a:p>
            <a:pPr>
              <a:defRPr/>
            </a:pPr>
            <a:r>
              <a:rPr lang="es-ES" sz="2400" b="1" dirty="0">
                <a:solidFill>
                  <a:srgbClr val="FFCC66"/>
                </a:solidFill>
              </a:rPr>
              <a:t>	</a:t>
            </a:r>
            <a:endParaRPr lang="es-ES" sz="2800" b="1" dirty="0">
              <a:solidFill>
                <a:srgbClr val="FFCC66"/>
              </a:solidFill>
            </a:endParaRPr>
          </a:p>
          <a:p>
            <a:pPr>
              <a:defRPr/>
            </a:pPr>
            <a:r>
              <a:rPr lang="es-ES" sz="2800" b="1" dirty="0">
                <a:solidFill>
                  <a:schemeClr val="tx1"/>
                </a:solidFill>
              </a:rPr>
              <a:t>       </a:t>
            </a:r>
            <a:endParaRPr lang="es-ES" sz="3200" b="1" dirty="0">
              <a:solidFill>
                <a:schemeClr val="tx1"/>
              </a:solidFill>
            </a:endParaRPr>
          </a:p>
          <a:p>
            <a:pPr>
              <a:defRPr/>
            </a:pPr>
            <a:endParaRPr lang="es-ES" sz="2400" b="1" dirty="0">
              <a:solidFill>
                <a:schemeClr val="tx1"/>
              </a:solidFill>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3"/>
          <p:cNvPicPr>
            <a:picLocks noChangeAspect="1" noChangeArrowheads="1"/>
          </p:cNvPicPr>
          <p:nvPr/>
        </p:nvPicPr>
        <p:blipFill>
          <a:blip r:embed="rId2" cstate="print"/>
          <a:srcRect l="3581" t="5080" r="3075" b="15508"/>
          <a:stretch>
            <a:fillRect/>
          </a:stretch>
        </p:blipFill>
        <p:spPr bwMode="auto">
          <a:xfrm>
            <a:off x="893763" y="847725"/>
            <a:ext cx="4183062" cy="2889250"/>
          </a:xfrm>
          <a:prstGeom prst="rect">
            <a:avLst/>
          </a:prstGeom>
          <a:noFill/>
          <a:ln w="9525">
            <a:noFill/>
            <a:miter lim="800000"/>
            <a:headEnd/>
            <a:tailEnd/>
          </a:ln>
        </p:spPr>
      </p:pic>
      <p:pic>
        <p:nvPicPr>
          <p:cNvPr id="56323" name="Picture 3"/>
          <p:cNvPicPr>
            <a:picLocks noChangeAspect="1" noChangeArrowheads="1"/>
          </p:cNvPicPr>
          <p:nvPr/>
        </p:nvPicPr>
        <p:blipFill>
          <a:blip r:embed="rId3" cstate="print"/>
          <a:srcRect r="50000" b="47057"/>
          <a:stretch>
            <a:fillRect/>
          </a:stretch>
        </p:blipFill>
        <p:spPr bwMode="auto">
          <a:xfrm>
            <a:off x="5724525" y="836613"/>
            <a:ext cx="1762125" cy="2952750"/>
          </a:xfrm>
          <a:prstGeom prst="rect">
            <a:avLst/>
          </a:prstGeom>
          <a:noFill/>
          <a:ln w="9525">
            <a:noFill/>
            <a:miter lim="800000"/>
            <a:headEnd/>
            <a:tailEnd/>
          </a:ln>
        </p:spPr>
      </p:pic>
      <p:sp>
        <p:nvSpPr>
          <p:cNvPr id="56324" name="8 CuadroTexto"/>
          <p:cNvSpPr txBox="1">
            <a:spLocks noChangeArrowheads="1"/>
          </p:cNvSpPr>
          <p:nvPr/>
        </p:nvSpPr>
        <p:spPr bwMode="auto">
          <a:xfrm>
            <a:off x="900113" y="352425"/>
            <a:ext cx="6675437" cy="738188"/>
          </a:xfrm>
          <a:prstGeom prst="rect">
            <a:avLst/>
          </a:prstGeom>
          <a:noFill/>
          <a:ln w="9525">
            <a:noFill/>
            <a:miter lim="800000"/>
            <a:headEnd/>
            <a:tailEnd/>
          </a:ln>
        </p:spPr>
        <p:txBody>
          <a:bodyPr wrap="none">
            <a:spAutoFit/>
          </a:bodyPr>
          <a:lstStyle/>
          <a:p>
            <a:r>
              <a:rPr lang="en-US" altLang="zh-CN" sz="2400">
                <a:ea typeface="SimSun" pitchFamily="2" charset="-122"/>
              </a:rPr>
              <a:t>	</a:t>
            </a:r>
            <a:r>
              <a:rPr lang="en-US" altLang="zh-CN" sz="2400" b="1">
                <a:ea typeface="SimSun" pitchFamily="2" charset="-122"/>
              </a:rPr>
              <a:t>Etapa de la decisión </a:t>
            </a:r>
            <a:r>
              <a:rPr lang="en-US" altLang="zh-CN">
                <a:ea typeface="SimSun" pitchFamily="2" charset="-122"/>
              </a:rPr>
              <a:t>(de los 14 a los 17 años)</a:t>
            </a:r>
          </a:p>
          <a:p>
            <a:endParaRPr lang="es-ES" altLang="es-ES"/>
          </a:p>
        </p:txBody>
      </p:sp>
      <p:sp>
        <p:nvSpPr>
          <p:cNvPr id="56325" name="1 CuadroTexto"/>
          <p:cNvSpPr txBox="1">
            <a:spLocks noChangeArrowheads="1"/>
          </p:cNvSpPr>
          <p:nvPr/>
        </p:nvSpPr>
        <p:spPr bwMode="auto">
          <a:xfrm>
            <a:off x="827088" y="3778250"/>
            <a:ext cx="4392612" cy="708025"/>
          </a:xfrm>
          <a:prstGeom prst="rect">
            <a:avLst/>
          </a:prstGeom>
          <a:noFill/>
          <a:ln w="9525">
            <a:noFill/>
            <a:miter lim="800000"/>
            <a:headEnd/>
            <a:tailEnd/>
          </a:ln>
        </p:spPr>
        <p:txBody>
          <a:bodyPr>
            <a:spAutoFit/>
          </a:bodyPr>
          <a:lstStyle/>
          <a:p>
            <a:pPr algn="just"/>
            <a:r>
              <a:rPr lang="es-ES" altLang="es-ES" sz="1000"/>
              <a:t>Fig. 33: Edad: 14 años. Masculino. Tema: </a:t>
            </a:r>
            <a:r>
              <a:rPr lang="es-ES" altLang="es-ES" sz="1000" i="1"/>
              <a:t>Las vacaciones</a:t>
            </a:r>
            <a:r>
              <a:rPr lang="es-ES" altLang="es-ES" sz="1000"/>
              <a:t>. Avanzado realismo, que se expresa en las matizaciones cromáticas y en la obtención de volumen y profundidad mediante el sombreado de los árboles y en el trazado de sombras proyectadas en el agua y en el suelo.</a:t>
            </a:r>
          </a:p>
        </p:txBody>
      </p:sp>
      <p:sp>
        <p:nvSpPr>
          <p:cNvPr id="56326" name="2 CuadroTexto"/>
          <p:cNvSpPr txBox="1">
            <a:spLocks noChangeArrowheads="1"/>
          </p:cNvSpPr>
          <p:nvPr/>
        </p:nvSpPr>
        <p:spPr bwMode="auto">
          <a:xfrm>
            <a:off x="5651500" y="3860800"/>
            <a:ext cx="2967038" cy="862013"/>
          </a:xfrm>
          <a:prstGeom prst="rect">
            <a:avLst/>
          </a:prstGeom>
          <a:noFill/>
          <a:ln w="9525">
            <a:noFill/>
            <a:miter lim="800000"/>
            <a:headEnd/>
            <a:tailEnd/>
          </a:ln>
        </p:spPr>
        <p:txBody>
          <a:bodyPr>
            <a:spAutoFit/>
          </a:bodyPr>
          <a:lstStyle/>
          <a:p>
            <a:pPr algn="just"/>
            <a:r>
              <a:rPr lang="es-ES" altLang="es-ES" sz="1000"/>
              <a:t>Fig. 34: </a:t>
            </a:r>
            <a:r>
              <a:rPr lang="es-ES" altLang="es-ES" sz="1000" i="1"/>
              <a:t>Una escena en la estación de policía</a:t>
            </a:r>
            <a:r>
              <a:rPr lang="es-ES" altLang="es-ES" sz="1000"/>
              <a:t>.</a:t>
            </a:r>
          </a:p>
          <a:p>
            <a:pPr algn="just"/>
            <a:r>
              <a:rPr lang="es-ES" altLang="es-ES" sz="1000"/>
              <a:t>Dibujada por un adolescente de mente visual.</a:t>
            </a:r>
          </a:p>
          <a:p>
            <a:pPr algn="just"/>
            <a:r>
              <a:rPr lang="es-ES" altLang="es-ES" sz="1000"/>
              <a:t>Las proporciones correctas, las luces y las</a:t>
            </a:r>
          </a:p>
          <a:p>
            <a:pPr algn="just"/>
            <a:r>
              <a:rPr lang="es-ES" altLang="es-ES" sz="1000"/>
              <a:t>sombras y las cualidades tridimensionales son</a:t>
            </a:r>
          </a:p>
          <a:p>
            <a:pPr algn="just"/>
            <a:r>
              <a:rPr lang="es-ES" altLang="es-ES" sz="1000"/>
              <a:t>Importantes para este artista.</a:t>
            </a:r>
          </a:p>
        </p:txBody>
      </p:sp>
      <p:pic>
        <p:nvPicPr>
          <p:cNvPr id="56327" name="Picture 3"/>
          <p:cNvPicPr>
            <a:picLocks noChangeAspect="1" noChangeArrowheads="1"/>
          </p:cNvPicPr>
          <p:nvPr/>
        </p:nvPicPr>
        <p:blipFill>
          <a:blip r:embed="rId3" cstate="print"/>
          <a:srcRect l="14134" t="63396" r="5823"/>
          <a:stretch>
            <a:fillRect/>
          </a:stretch>
        </p:blipFill>
        <p:spPr bwMode="auto">
          <a:xfrm>
            <a:off x="898525" y="4632325"/>
            <a:ext cx="2593975" cy="2022475"/>
          </a:xfrm>
          <a:prstGeom prst="rect">
            <a:avLst/>
          </a:prstGeom>
          <a:noFill/>
          <a:ln w="9525">
            <a:noFill/>
            <a:miter lim="800000"/>
            <a:headEnd/>
            <a:tailEnd/>
          </a:ln>
        </p:spPr>
      </p:pic>
      <p:sp>
        <p:nvSpPr>
          <p:cNvPr id="56328" name="3 CuadroTexto"/>
          <p:cNvSpPr txBox="1">
            <a:spLocks noChangeArrowheads="1"/>
          </p:cNvSpPr>
          <p:nvPr/>
        </p:nvSpPr>
        <p:spPr bwMode="auto">
          <a:xfrm>
            <a:off x="6011863" y="5516563"/>
            <a:ext cx="185737" cy="261937"/>
          </a:xfrm>
          <a:prstGeom prst="rect">
            <a:avLst/>
          </a:prstGeom>
          <a:noFill/>
          <a:ln w="9525">
            <a:noFill/>
            <a:miter lim="800000"/>
            <a:headEnd/>
            <a:tailEnd/>
          </a:ln>
        </p:spPr>
        <p:txBody>
          <a:bodyPr wrap="none">
            <a:spAutoFit/>
          </a:bodyPr>
          <a:lstStyle/>
          <a:p>
            <a:endParaRPr lang="es-ES" altLang="es-ES" sz="1100"/>
          </a:p>
        </p:txBody>
      </p:sp>
      <p:sp>
        <p:nvSpPr>
          <p:cNvPr id="56329" name="4 CuadroTexto"/>
          <p:cNvSpPr txBox="1">
            <a:spLocks noChangeArrowheads="1"/>
          </p:cNvSpPr>
          <p:nvPr/>
        </p:nvSpPr>
        <p:spPr bwMode="auto">
          <a:xfrm>
            <a:off x="3492500" y="6115050"/>
            <a:ext cx="5400675" cy="554038"/>
          </a:xfrm>
          <a:prstGeom prst="rect">
            <a:avLst/>
          </a:prstGeom>
          <a:noFill/>
          <a:ln w="9525">
            <a:noFill/>
            <a:miter lim="800000"/>
            <a:headEnd/>
            <a:tailEnd/>
          </a:ln>
        </p:spPr>
        <p:txBody>
          <a:bodyPr>
            <a:spAutoFit/>
          </a:bodyPr>
          <a:lstStyle/>
          <a:p>
            <a:pPr algn="just"/>
            <a:r>
              <a:rPr lang="es-ES" altLang="es-ES" sz="1000"/>
              <a:t>Fig. 35: </a:t>
            </a:r>
            <a:r>
              <a:rPr lang="es-ES" altLang="es-ES" sz="1000" i="1"/>
              <a:t>Una escena en la estación de policía</a:t>
            </a:r>
            <a:r>
              <a:rPr lang="es-ES" altLang="es-ES" sz="1000"/>
              <a:t>, dibujada por un adolescente de mente háptica. Los elemento, de esta composición son determinados subjetivamente, tano las proporciones como las luces, sombras y el espacio tienen una importancia emocional.</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3"/>
          <p:cNvPicPr>
            <a:picLocks noChangeAspect="1" noChangeArrowheads="1"/>
          </p:cNvPicPr>
          <p:nvPr/>
        </p:nvPicPr>
        <p:blipFill>
          <a:blip r:embed="rId2" cstate="print"/>
          <a:srcRect l="2145" t="2780" r="2390" b="15047"/>
          <a:stretch>
            <a:fillRect/>
          </a:stretch>
        </p:blipFill>
        <p:spPr bwMode="auto">
          <a:xfrm>
            <a:off x="1547813" y="1268413"/>
            <a:ext cx="6049962" cy="4133850"/>
          </a:xfrm>
          <a:prstGeom prst="rect">
            <a:avLst/>
          </a:prstGeom>
          <a:noFill/>
          <a:ln w="9525">
            <a:noFill/>
            <a:miter lim="800000"/>
            <a:headEnd/>
            <a:tailEnd/>
          </a:ln>
        </p:spPr>
      </p:pic>
      <p:sp>
        <p:nvSpPr>
          <p:cNvPr id="57347" name="2 CuadroTexto"/>
          <p:cNvSpPr txBox="1">
            <a:spLocks noChangeArrowheads="1"/>
          </p:cNvSpPr>
          <p:nvPr/>
        </p:nvSpPr>
        <p:spPr bwMode="auto">
          <a:xfrm>
            <a:off x="1547813" y="5516563"/>
            <a:ext cx="3143250" cy="246062"/>
          </a:xfrm>
          <a:prstGeom prst="rect">
            <a:avLst/>
          </a:prstGeom>
          <a:noFill/>
          <a:ln w="9525">
            <a:noFill/>
            <a:miter lim="800000"/>
            <a:headEnd/>
            <a:tailEnd/>
          </a:ln>
        </p:spPr>
        <p:txBody>
          <a:bodyPr wrap="none">
            <a:spAutoFit/>
          </a:bodyPr>
          <a:lstStyle/>
          <a:p>
            <a:r>
              <a:rPr lang="es-ES" altLang="es-ES" sz="1000"/>
              <a:t>Fig. 36: Edad: 14 años. Masculino. Tema: El pueblo.</a:t>
            </a:r>
          </a:p>
        </p:txBody>
      </p:sp>
      <p:sp>
        <p:nvSpPr>
          <p:cNvPr id="56324" name="3 CuadroTexto"/>
          <p:cNvSpPr txBox="1">
            <a:spLocks noChangeArrowheads="1"/>
          </p:cNvSpPr>
          <p:nvPr/>
        </p:nvSpPr>
        <p:spPr bwMode="auto">
          <a:xfrm>
            <a:off x="1547813" y="6165850"/>
            <a:ext cx="7056437" cy="246063"/>
          </a:xfrm>
          <a:prstGeom prst="rect">
            <a:avLst/>
          </a:prstGeom>
          <a:noFill/>
          <a:ln w="9525">
            <a:noFill/>
            <a:miter lim="800000"/>
            <a:headEnd/>
            <a:tailEnd/>
          </a:ln>
        </p:spPr>
        <p:txBody>
          <a:bodyPr>
            <a:spAutoFit/>
          </a:bodyPr>
          <a:lstStyle/>
          <a:p>
            <a:pPr>
              <a:defRPr/>
            </a:pPr>
            <a:r>
              <a:rPr lang="es-ES" sz="1000" b="1" dirty="0">
                <a:latin typeface="+mn-lt"/>
              </a:rPr>
              <a:t>Enlace análisis del dibujo, “Museo virtual"  : </a:t>
            </a:r>
            <a:r>
              <a:rPr lang="es-ES" sz="1000" dirty="0">
                <a:latin typeface="+mn-lt"/>
                <a:hlinkClick r:id="rId3"/>
              </a:rPr>
              <a:t>http://arteinfantil.tripod.com/id271.html</a:t>
            </a:r>
            <a:endParaRPr lang="es-ES" sz="1000" dirty="0">
              <a:latin typeface="+mn-lt"/>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6 Tabla"/>
          <p:cNvGraphicFramePr>
            <a:graphicFrameLocks noGrp="1"/>
          </p:cNvGraphicFramePr>
          <p:nvPr/>
        </p:nvGraphicFramePr>
        <p:xfrm>
          <a:off x="611188" y="908050"/>
          <a:ext cx="7921625" cy="5287963"/>
        </p:xfrm>
        <a:graphic>
          <a:graphicData uri="http://schemas.openxmlformats.org/drawingml/2006/table">
            <a:tbl>
              <a:tblPr/>
              <a:tblGrid>
                <a:gridCol w="2443222"/>
                <a:gridCol w="3325844"/>
                <a:gridCol w="2151814"/>
              </a:tblGrid>
              <a:tr h="326177">
                <a:tc>
                  <a:txBody>
                    <a:bodyPr/>
                    <a:lstStyle/>
                    <a:p>
                      <a:pPr algn="ctr">
                        <a:lnSpc>
                          <a:spcPct val="100000"/>
                        </a:lnSpc>
                        <a:spcAft>
                          <a:spcPts val="600"/>
                        </a:spcAft>
                      </a:pPr>
                      <a:r>
                        <a:rPr lang="es-ES" sz="900" b="1" dirty="0" smtClean="0">
                          <a:latin typeface="+mn-lt"/>
                          <a:ea typeface="Times New Roman"/>
                          <a:cs typeface="Times New Roman"/>
                        </a:rPr>
                        <a:t>PIAGET</a:t>
                      </a:r>
                      <a:endParaRPr lang="es-ES" sz="900" dirty="0" smtClean="0">
                        <a:latin typeface="+mn-lt"/>
                        <a:ea typeface="Times New Roman"/>
                        <a:cs typeface="Times New Roman"/>
                      </a:endParaRPr>
                    </a:p>
                    <a:p>
                      <a:pPr algn="ctr">
                        <a:lnSpc>
                          <a:spcPct val="100000"/>
                        </a:lnSpc>
                        <a:spcAft>
                          <a:spcPts val="600"/>
                        </a:spcAft>
                      </a:pPr>
                      <a:r>
                        <a:rPr lang="es-ES" sz="900" b="1" dirty="0" smtClean="0">
                          <a:latin typeface="+mn-lt"/>
                          <a:ea typeface="Times New Roman"/>
                          <a:cs typeface="Times New Roman"/>
                        </a:rPr>
                        <a:t>DESARROLLO INTELECTUAL</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a:lnSpc>
                          <a:spcPct val="100000"/>
                        </a:lnSpc>
                        <a:spcAft>
                          <a:spcPts val="600"/>
                        </a:spcAft>
                      </a:pPr>
                      <a:r>
                        <a:rPr lang="es-ES" sz="900" b="1" dirty="0" smtClean="0">
                          <a:latin typeface="+mn-lt"/>
                          <a:ea typeface="Times New Roman"/>
                          <a:cs typeface="Times New Roman"/>
                        </a:rPr>
                        <a:t>LUQUET</a:t>
                      </a:r>
                      <a:endParaRPr lang="es-ES" sz="900" dirty="0" smtClean="0">
                        <a:latin typeface="+mn-lt"/>
                        <a:ea typeface="Times New Roman"/>
                        <a:cs typeface="Times New Roman"/>
                      </a:endParaRPr>
                    </a:p>
                    <a:p>
                      <a:pPr algn="ctr">
                        <a:lnSpc>
                          <a:spcPct val="100000"/>
                        </a:lnSpc>
                        <a:spcAft>
                          <a:spcPts val="600"/>
                        </a:spcAft>
                      </a:pPr>
                      <a:r>
                        <a:rPr lang="es-ES" sz="900" b="1" dirty="0" smtClean="0">
                          <a:latin typeface="+mn-lt"/>
                          <a:ea typeface="Times New Roman"/>
                          <a:cs typeface="Times New Roman"/>
                        </a:rPr>
                        <a:t>DESARROLLO DE LA EXPRESIÓN PLÁSTICA</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9900"/>
                    </a:solidFill>
                  </a:tcPr>
                </a:tc>
                <a:tc>
                  <a:txBody>
                    <a:bodyPr/>
                    <a:lstStyle/>
                    <a:p>
                      <a:pPr algn="ctr">
                        <a:lnSpc>
                          <a:spcPct val="100000"/>
                        </a:lnSpc>
                        <a:spcAft>
                          <a:spcPts val="0"/>
                        </a:spcAft>
                      </a:pPr>
                      <a:r>
                        <a:rPr lang="es-ES" sz="900" b="1" dirty="0" smtClean="0">
                          <a:latin typeface="+mn-lt"/>
                          <a:ea typeface="Times New Roman"/>
                          <a:cs typeface="Times New Roman"/>
                        </a:rPr>
                        <a:t>LOWENFELD</a:t>
                      </a:r>
                    </a:p>
                    <a:p>
                      <a:pPr algn="ctr">
                        <a:lnSpc>
                          <a:spcPct val="100000"/>
                        </a:lnSpc>
                        <a:spcAft>
                          <a:spcPts val="0"/>
                        </a:spcAft>
                      </a:pPr>
                      <a:endParaRPr lang="es-ES" sz="900" b="0" dirty="0" smtClean="0">
                        <a:latin typeface="+mn-lt"/>
                        <a:ea typeface="Times New Roman"/>
                        <a:cs typeface="Times New Roman"/>
                      </a:endParaRPr>
                    </a:p>
                    <a:p>
                      <a:pPr algn="ctr">
                        <a:lnSpc>
                          <a:spcPct val="100000"/>
                        </a:lnSpc>
                        <a:spcAft>
                          <a:spcPts val="0"/>
                        </a:spcAft>
                      </a:pPr>
                      <a:r>
                        <a:rPr lang="es-ES" sz="900" b="1" dirty="0" smtClean="0">
                          <a:latin typeface="+mn-lt"/>
                          <a:ea typeface="Times New Roman"/>
                          <a:cs typeface="Times New Roman"/>
                        </a:rPr>
                        <a:t>DESARROLLO DE LA EXPRESIÓN PLÁSTICA</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r>
              <a:tr h="178727">
                <a:tc>
                  <a:txBody>
                    <a:bodyPr/>
                    <a:lstStyle/>
                    <a:p>
                      <a:pPr algn="ctr">
                        <a:lnSpc>
                          <a:spcPct val="100000"/>
                        </a:lnSpc>
                        <a:spcAft>
                          <a:spcPts val="0"/>
                        </a:spcAft>
                      </a:pPr>
                      <a:r>
                        <a:rPr lang="es-ES" sz="900" b="1" dirty="0">
                          <a:latin typeface="+mn-lt"/>
                          <a:ea typeface="Times New Roman"/>
                          <a:cs typeface="Times New Roman"/>
                        </a:rPr>
                        <a:t>Periodo sensomotor  (0-2 años)</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lnSpc>
                          <a:spcPct val="100000"/>
                        </a:lnSpc>
                        <a:spcAft>
                          <a:spcPts val="0"/>
                        </a:spcAft>
                      </a:pPr>
                      <a:r>
                        <a:rPr lang="es-ES" sz="900" b="1" dirty="0">
                          <a:latin typeface="+mn-lt"/>
                          <a:ea typeface="Times New Roman"/>
                          <a:cs typeface="Times New Roman"/>
                        </a:rPr>
                        <a:t>Periodo del garabateo  (1/ 2-3 años)</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lnSpc>
                          <a:spcPct val="100000"/>
                        </a:lnSpc>
                        <a:spcAft>
                          <a:spcPts val="0"/>
                        </a:spcAft>
                      </a:pPr>
                      <a:r>
                        <a:rPr lang="es-ES" sz="900" b="1" dirty="0">
                          <a:latin typeface="+mn-lt"/>
                          <a:ea typeface="Times New Roman"/>
                          <a:cs typeface="Times New Roman"/>
                        </a:rPr>
                        <a:t>Periodo del garabateo (18 meses-4 años)</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48C3E"/>
                    </a:solidFill>
                  </a:tcPr>
                </a:tc>
              </a:tr>
              <a:tr h="290432">
                <a:tc>
                  <a:txBody>
                    <a:bodyPr/>
                    <a:lstStyle/>
                    <a:p>
                      <a:pPr algn="ctr">
                        <a:lnSpc>
                          <a:spcPct val="100000"/>
                        </a:lnSpc>
                        <a:spcBef>
                          <a:spcPts val="0"/>
                        </a:spcBef>
                        <a:spcAft>
                          <a:spcPts val="0"/>
                        </a:spcAft>
                      </a:pPr>
                      <a:r>
                        <a:rPr lang="es-ES" sz="900" dirty="0">
                          <a:latin typeface="+mn-lt"/>
                          <a:ea typeface="Times New Roman"/>
                          <a:cs typeface="Times New Roman"/>
                        </a:rPr>
                        <a:t>Acciones cognitivas exteriorizadas.</a:t>
                      </a:r>
                    </a:p>
                    <a:p>
                      <a:pPr algn="ctr">
                        <a:lnSpc>
                          <a:spcPct val="100000"/>
                        </a:lnSpc>
                        <a:spcBef>
                          <a:spcPts val="0"/>
                        </a:spcBef>
                        <a:spcAft>
                          <a:spcPts val="0"/>
                        </a:spcAft>
                      </a:pPr>
                      <a:r>
                        <a:rPr lang="es-ES" sz="900" dirty="0">
                          <a:latin typeface="+mn-lt"/>
                          <a:ea typeface="Times New Roman"/>
                          <a:cs typeface="Times New Roman"/>
                        </a:rPr>
                        <a:t>Respuestas psicosomáticas.</a:t>
                      </a: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00000"/>
                        </a:lnSpc>
                        <a:spcBef>
                          <a:spcPts val="0"/>
                        </a:spcBef>
                        <a:spcAft>
                          <a:spcPts val="0"/>
                        </a:spcAft>
                      </a:pPr>
                      <a:r>
                        <a:rPr lang="es-ES" sz="900" dirty="0">
                          <a:latin typeface="+mn-lt"/>
                          <a:ea typeface="Times New Roman"/>
                          <a:cs typeface="Times New Roman"/>
                        </a:rPr>
                        <a:t>Pura expresión plástico-gestual.</a:t>
                      </a:r>
                    </a:p>
                    <a:p>
                      <a:pPr algn="ctr">
                        <a:lnSpc>
                          <a:spcPct val="100000"/>
                        </a:lnSpc>
                        <a:spcBef>
                          <a:spcPts val="0"/>
                        </a:spcBef>
                        <a:spcAft>
                          <a:spcPts val="0"/>
                        </a:spcAft>
                      </a:pPr>
                      <a:r>
                        <a:rPr lang="es-ES" sz="900" dirty="0">
                          <a:latin typeface="+mn-lt"/>
                          <a:ea typeface="Times New Roman"/>
                          <a:cs typeface="Times New Roman"/>
                        </a:rPr>
                        <a:t>Elaboración de esquemas </a:t>
                      </a:r>
                      <a:r>
                        <a:rPr lang="es-ES" sz="900" dirty="0" err="1">
                          <a:latin typeface="+mn-lt"/>
                          <a:ea typeface="Times New Roman"/>
                          <a:cs typeface="Times New Roman"/>
                        </a:rPr>
                        <a:t>gráficomotores</a:t>
                      </a:r>
                      <a:r>
                        <a:rPr lang="es-ES" sz="900" dirty="0">
                          <a:latin typeface="+mn-lt"/>
                          <a:ea typeface="Times New Roman"/>
                          <a:cs typeface="Times New Roman"/>
                        </a:rPr>
                        <a:t> con resonancias sonoras y </a:t>
                      </a:r>
                      <a:r>
                        <a:rPr lang="es-ES" sz="900" dirty="0" err="1">
                          <a:latin typeface="+mn-lt"/>
                          <a:ea typeface="Times New Roman"/>
                          <a:cs typeface="Times New Roman"/>
                        </a:rPr>
                        <a:t>tactilocinestésicas</a:t>
                      </a:r>
                      <a:r>
                        <a:rPr lang="es-ES" sz="900" dirty="0">
                          <a:latin typeface="+mn-lt"/>
                          <a:ea typeface="Times New Roman"/>
                          <a:cs typeface="Times New Roman"/>
                        </a:rPr>
                        <a:t>.</a:t>
                      </a: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4">
                  <a:txBody>
                    <a:bodyPr/>
                    <a:lstStyle/>
                    <a:p>
                      <a:pPr algn="ctr">
                        <a:lnSpc>
                          <a:spcPct val="100000"/>
                        </a:lnSpc>
                        <a:spcBef>
                          <a:spcPts val="0"/>
                        </a:spcBef>
                        <a:spcAft>
                          <a:spcPts val="0"/>
                        </a:spcAft>
                      </a:pPr>
                      <a:r>
                        <a:rPr lang="es-ES" sz="900" dirty="0">
                          <a:latin typeface="+mn-lt"/>
                          <a:ea typeface="Times New Roman"/>
                          <a:cs typeface="Times New Roman"/>
                        </a:rPr>
                        <a:t>Comienzos de la autoexpresión.</a:t>
                      </a:r>
                    </a:p>
                    <a:p>
                      <a:pPr algn="ctr">
                        <a:lnSpc>
                          <a:spcPct val="100000"/>
                        </a:lnSpc>
                        <a:spcBef>
                          <a:spcPts val="0"/>
                        </a:spcBef>
                        <a:spcAft>
                          <a:spcPts val="0"/>
                        </a:spcAft>
                      </a:pPr>
                      <a:r>
                        <a:rPr lang="es-ES" sz="900" dirty="0">
                          <a:latin typeface="+mn-lt"/>
                          <a:ea typeface="Times New Roman"/>
                          <a:cs typeface="Times New Roman"/>
                        </a:rPr>
                        <a:t>Experiencias de tipo motriz o </a:t>
                      </a:r>
                      <a:r>
                        <a:rPr lang="es-ES" sz="900" dirty="0" err="1">
                          <a:latin typeface="+mn-lt"/>
                          <a:ea typeface="Times New Roman"/>
                          <a:cs typeface="Times New Roman"/>
                        </a:rPr>
                        <a:t>kinestésico</a:t>
                      </a:r>
                      <a:r>
                        <a:rPr lang="es-ES" sz="900" dirty="0">
                          <a:latin typeface="+mn-lt"/>
                          <a:ea typeface="Times New Roman"/>
                          <a:cs typeface="Times New Roman"/>
                        </a:rPr>
                        <a:t>.</a:t>
                      </a:r>
                    </a:p>
                    <a:p>
                      <a:pPr algn="ctr">
                        <a:lnSpc>
                          <a:spcPct val="100000"/>
                        </a:lnSpc>
                        <a:spcBef>
                          <a:spcPts val="0"/>
                        </a:spcBef>
                        <a:spcAft>
                          <a:spcPts val="0"/>
                        </a:spcAft>
                      </a:pPr>
                      <a:r>
                        <a:rPr lang="es-ES" sz="900" dirty="0">
                          <a:latin typeface="+mn-lt"/>
                          <a:ea typeface="Times New Roman"/>
                          <a:cs typeface="Times New Roman"/>
                        </a:rPr>
                        <a:t>Huellas de los movimientos de los brazos</a:t>
                      </a: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0720">
                <a:tc>
                  <a:txBody>
                    <a:bodyPr/>
                    <a:lstStyle/>
                    <a:p>
                      <a:pPr algn="ctr">
                        <a:lnSpc>
                          <a:spcPct val="100000"/>
                        </a:lnSpc>
                        <a:spcBef>
                          <a:spcPts val="0"/>
                        </a:spcBef>
                        <a:spcAft>
                          <a:spcPts val="0"/>
                        </a:spcAft>
                      </a:pPr>
                      <a:r>
                        <a:rPr lang="es-ES" sz="900" b="1" dirty="0">
                          <a:latin typeface="+mn-lt"/>
                          <a:ea typeface="Times New Roman"/>
                          <a:cs typeface="Times New Roman"/>
                        </a:rPr>
                        <a:t>Periodo </a:t>
                      </a:r>
                      <a:r>
                        <a:rPr lang="es-ES" sz="900" b="1" dirty="0" err="1">
                          <a:latin typeface="+mn-lt"/>
                          <a:ea typeface="Times New Roman"/>
                          <a:cs typeface="Times New Roman"/>
                        </a:rPr>
                        <a:t>preoperacional</a:t>
                      </a:r>
                      <a:r>
                        <a:rPr lang="es-ES" sz="900" b="1" dirty="0">
                          <a:latin typeface="+mn-lt"/>
                          <a:ea typeface="Times New Roman"/>
                          <a:cs typeface="Times New Roman"/>
                        </a:rPr>
                        <a:t> (2-7 años)</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vMerge="1">
                  <a:txBody>
                    <a:bodyPr/>
                    <a:lstStyle/>
                    <a:p>
                      <a:endParaRPr lang="es-ES"/>
                    </a:p>
                  </a:txBody>
                  <a:tcPr/>
                </a:tc>
                <a:tc vMerge="1">
                  <a:txBody>
                    <a:bodyPr/>
                    <a:lstStyle/>
                    <a:p>
                      <a:endParaRPr lang="es-ES"/>
                    </a:p>
                  </a:txBody>
                  <a:tcPr/>
                </a:tc>
              </a:tr>
              <a:tr h="241282">
                <a:tc>
                  <a:txBody>
                    <a:bodyPr/>
                    <a:lstStyle/>
                    <a:p>
                      <a:pPr algn="ctr">
                        <a:lnSpc>
                          <a:spcPct val="100000"/>
                        </a:lnSpc>
                        <a:spcBef>
                          <a:spcPts val="0"/>
                        </a:spcBef>
                        <a:spcAft>
                          <a:spcPts val="0"/>
                        </a:spcAft>
                      </a:pPr>
                      <a:r>
                        <a:rPr lang="es-ES" sz="900" b="1" dirty="0">
                          <a:latin typeface="+mn-lt"/>
                          <a:ea typeface="Times New Roman"/>
                          <a:cs typeface="Times New Roman"/>
                        </a:rPr>
                        <a:t>Etapa </a:t>
                      </a:r>
                      <a:r>
                        <a:rPr lang="es-ES" sz="900" b="1" dirty="0" err="1">
                          <a:latin typeface="+mn-lt"/>
                          <a:ea typeface="Times New Roman"/>
                          <a:cs typeface="Times New Roman"/>
                        </a:rPr>
                        <a:t>preconceptual</a:t>
                      </a:r>
                      <a:r>
                        <a:rPr lang="es-ES" sz="900" b="1" dirty="0">
                          <a:latin typeface="+mn-lt"/>
                          <a:ea typeface="Times New Roman"/>
                          <a:cs typeface="Times New Roman"/>
                        </a:rPr>
                        <a:t> o </a:t>
                      </a:r>
                      <a:r>
                        <a:rPr lang="es-ES" sz="900" b="1" dirty="0" err="1">
                          <a:latin typeface="+mn-lt"/>
                          <a:ea typeface="Times New Roman"/>
                          <a:cs typeface="Times New Roman"/>
                        </a:rPr>
                        <a:t>prelógica</a:t>
                      </a:r>
                      <a:r>
                        <a:rPr lang="es-ES" sz="900" b="1" dirty="0">
                          <a:latin typeface="+mn-lt"/>
                          <a:ea typeface="Times New Roman"/>
                          <a:cs typeface="Times New Roman"/>
                        </a:rPr>
                        <a:t> (2-4 años)</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lnSpc>
                          <a:spcPct val="100000"/>
                        </a:lnSpc>
                        <a:spcBef>
                          <a:spcPts val="0"/>
                        </a:spcBef>
                        <a:spcAft>
                          <a:spcPts val="0"/>
                        </a:spcAft>
                      </a:pPr>
                      <a:r>
                        <a:rPr lang="es-ES" sz="900" b="1" dirty="0">
                          <a:latin typeface="+mn-lt"/>
                          <a:ea typeface="Times New Roman"/>
                          <a:cs typeface="Times New Roman"/>
                        </a:rPr>
                        <a:t>Periodo de transición del garabateo a la figuración. </a:t>
                      </a:r>
                      <a:r>
                        <a:rPr lang="es-ES" sz="900" b="1" dirty="0" err="1">
                          <a:latin typeface="+mn-lt"/>
                          <a:ea typeface="Times New Roman"/>
                          <a:cs typeface="Times New Roman"/>
                        </a:rPr>
                        <a:t>Protoesquemas</a:t>
                      </a:r>
                      <a:r>
                        <a:rPr lang="es-ES" sz="900" b="1" dirty="0">
                          <a:latin typeface="+mn-lt"/>
                          <a:ea typeface="Times New Roman"/>
                          <a:cs typeface="Times New Roman"/>
                        </a:rPr>
                        <a:t> figurativos. (3-4 años)</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vMerge="1">
                  <a:txBody>
                    <a:bodyPr/>
                    <a:lstStyle/>
                    <a:p>
                      <a:endParaRPr lang="es-ES"/>
                    </a:p>
                  </a:txBody>
                  <a:tcPr/>
                </a:tc>
              </a:tr>
              <a:tr h="402137">
                <a:tc>
                  <a:txBody>
                    <a:bodyPr/>
                    <a:lstStyle/>
                    <a:p>
                      <a:pPr algn="ctr">
                        <a:lnSpc>
                          <a:spcPct val="100000"/>
                        </a:lnSpc>
                        <a:spcBef>
                          <a:spcPts val="0"/>
                        </a:spcBef>
                        <a:spcAft>
                          <a:spcPts val="0"/>
                        </a:spcAft>
                      </a:pPr>
                      <a:r>
                        <a:rPr lang="es-ES" sz="900" dirty="0">
                          <a:latin typeface="+mn-lt"/>
                          <a:ea typeface="Times New Roman"/>
                          <a:cs typeface="Times New Roman"/>
                        </a:rPr>
                        <a:t>Inicio de acciones cognitivas internas.</a:t>
                      </a:r>
                    </a:p>
                    <a:p>
                      <a:pPr algn="ctr">
                        <a:lnSpc>
                          <a:spcPct val="100000"/>
                        </a:lnSpc>
                        <a:spcBef>
                          <a:spcPts val="0"/>
                        </a:spcBef>
                        <a:spcAft>
                          <a:spcPts val="0"/>
                        </a:spcAft>
                      </a:pPr>
                      <a:r>
                        <a:rPr lang="es-ES" sz="900" dirty="0">
                          <a:latin typeface="+mn-lt"/>
                          <a:ea typeface="Times New Roman"/>
                          <a:cs typeface="Times New Roman"/>
                        </a:rPr>
                        <a:t>Pensamiento representacional.</a:t>
                      </a:r>
                    </a:p>
                    <a:p>
                      <a:pPr algn="ctr">
                        <a:lnSpc>
                          <a:spcPct val="100000"/>
                        </a:lnSpc>
                        <a:spcBef>
                          <a:spcPts val="0"/>
                        </a:spcBef>
                        <a:spcAft>
                          <a:spcPts val="0"/>
                        </a:spcAft>
                      </a:pPr>
                      <a:r>
                        <a:rPr lang="es-ES" sz="900" dirty="0">
                          <a:latin typeface="+mn-lt"/>
                          <a:ea typeface="Times New Roman"/>
                          <a:cs typeface="Times New Roman"/>
                        </a:rPr>
                        <a:t>Uso acentuado de símbolos.</a:t>
                      </a: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Bef>
                          <a:spcPts val="0"/>
                        </a:spcBef>
                        <a:spcAft>
                          <a:spcPts val="0"/>
                        </a:spcAft>
                      </a:pPr>
                      <a:r>
                        <a:rPr lang="es-ES" sz="900" dirty="0">
                          <a:latin typeface="+mn-lt"/>
                          <a:ea typeface="Times New Roman"/>
                          <a:cs typeface="Times New Roman"/>
                        </a:rPr>
                        <a:t>Intencionalidad representativa y tendencia a la organización formal.</a:t>
                      </a:r>
                    </a:p>
                    <a:p>
                      <a:pPr algn="ctr">
                        <a:lnSpc>
                          <a:spcPct val="100000"/>
                        </a:lnSpc>
                        <a:spcBef>
                          <a:spcPts val="0"/>
                        </a:spcBef>
                        <a:spcAft>
                          <a:spcPts val="0"/>
                        </a:spcAft>
                      </a:pPr>
                      <a:r>
                        <a:rPr lang="es-ES" sz="900" dirty="0">
                          <a:latin typeface="+mn-lt"/>
                          <a:ea typeface="Times New Roman"/>
                          <a:cs typeface="Times New Roman"/>
                        </a:rPr>
                        <a:t>Primeros esquemas formales.</a:t>
                      </a: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r>
              <a:tr h="160855">
                <a:tc>
                  <a:txBody>
                    <a:bodyPr/>
                    <a:lstStyle/>
                    <a:p>
                      <a:pPr algn="ctr">
                        <a:lnSpc>
                          <a:spcPct val="100000"/>
                        </a:lnSpc>
                        <a:spcBef>
                          <a:spcPts val="0"/>
                        </a:spcBef>
                        <a:spcAft>
                          <a:spcPts val="0"/>
                        </a:spcAft>
                      </a:pPr>
                      <a:r>
                        <a:rPr lang="es-ES" sz="900" b="1" dirty="0">
                          <a:latin typeface="+mn-lt"/>
                          <a:ea typeface="Times New Roman"/>
                          <a:cs typeface="Times New Roman"/>
                        </a:rPr>
                        <a:t>Etapa intuitiva </a:t>
                      </a:r>
                      <a:endParaRPr lang="es-ES" sz="900" dirty="0">
                        <a:latin typeface="+mn-lt"/>
                        <a:ea typeface="Times New Roman"/>
                        <a:cs typeface="Times New Roman"/>
                      </a:endParaRPr>
                    </a:p>
                    <a:p>
                      <a:pPr algn="ctr">
                        <a:lnSpc>
                          <a:spcPct val="100000"/>
                        </a:lnSpc>
                        <a:spcBef>
                          <a:spcPts val="0"/>
                        </a:spcBef>
                        <a:spcAft>
                          <a:spcPts val="0"/>
                        </a:spcAft>
                      </a:pPr>
                      <a:r>
                        <a:rPr lang="es-ES" sz="900" b="1" dirty="0">
                          <a:latin typeface="+mn-lt"/>
                          <a:ea typeface="Times New Roman"/>
                          <a:cs typeface="Times New Roman"/>
                        </a:rPr>
                        <a:t>(4-7 años)</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algn="ctr">
                        <a:lnSpc>
                          <a:spcPct val="100000"/>
                        </a:lnSpc>
                        <a:spcBef>
                          <a:spcPts val="0"/>
                        </a:spcBef>
                        <a:spcAft>
                          <a:spcPts val="0"/>
                        </a:spcAft>
                      </a:pPr>
                      <a:r>
                        <a:rPr lang="es-ES" sz="900" b="1" dirty="0">
                          <a:latin typeface="+mn-lt"/>
                          <a:ea typeface="Times New Roman"/>
                          <a:cs typeface="Times New Roman"/>
                        </a:rPr>
                        <a:t>Periodo del realismo intelectual</a:t>
                      </a:r>
                      <a:endParaRPr lang="es-ES" sz="900" dirty="0">
                        <a:latin typeface="+mn-lt"/>
                        <a:ea typeface="Times New Roman"/>
                        <a:cs typeface="Times New Roman"/>
                      </a:endParaRPr>
                    </a:p>
                    <a:p>
                      <a:pPr algn="ctr">
                        <a:lnSpc>
                          <a:spcPct val="100000"/>
                        </a:lnSpc>
                        <a:spcBef>
                          <a:spcPts val="0"/>
                        </a:spcBef>
                        <a:spcAft>
                          <a:spcPts val="0"/>
                        </a:spcAft>
                      </a:pPr>
                      <a:r>
                        <a:rPr lang="es-ES" sz="900" b="1" dirty="0">
                          <a:latin typeface="+mn-lt"/>
                          <a:ea typeface="Times New Roman"/>
                          <a:cs typeface="Times New Roman"/>
                        </a:rPr>
                        <a:t>(4-7 años)</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lnSpc>
                          <a:spcPct val="100000"/>
                        </a:lnSpc>
                        <a:spcBef>
                          <a:spcPts val="0"/>
                        </a:spcBef>
                        <a:spcAft>
                          <a:spcPts val="0"/>
                        </a:spcAft>
                      </a:pPr>
                      <a:r>
                        <a:rPr lang="es-ES" sz="900" b="1" dirty="0">
                          <a:latin typeface="+mn-lt"/>
                          <a:ea typeface="Times New Roman"/>
                          <a:cs typeface="Times New Roman"/>
                        </a:rPr>
                        <a:t>Etapa </a:t>
                      </a:r>
                      <a:r>
                        <a:rPr lang="es-ES" sz="900" b="1" dirty="0" err="1">
                          <a:latin typeface="+mn-lt"/>
                          <a:ea typeface="Times New Roman"/>
                          <a:cs typeface="Times New Roman"/>
                        </a:rPr>
                        <a:t>preesquemática</a:t>
                      </a:r>
                      <a:endParaRPr lang="es-ES" sz="900" dirty="0">
                        <a:latin typeface="+mn-lt"/>
                        <a:ea typeface="Times New Roman"/>
                        <a:cs typeface="Times New Roman"/>
                      </a:endParaRPr>
                    </a:p>
                    <a:p>
                      <a:pPr algn="ctr">
                        <a:lnSpc>
                          <a:spcPct val="100000"/>
                        </a:lnSpc>
                        <a:spcBef>
                          <a:spcPts val="0"/>
                        </a:spcBef>
                        <a:spcAft>
                          <a:spcPts val="0"/>
                        </a:spcAft>
                      </a:pPr>
                      <a:r>
                        <a:rPr lang="es-ES" sz="900" b="1" dirty="0">
                          <a:latin typeface="+mn-lt"/>
                          <a:ea typeface="Times New Roman"/>
                          <a:cs typeface="Times New Roman"/>
                        </a:rPr>
                        <a:t>(4-7 años)</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48C3E"/>
                    </a:solidFill>
                  </a:tcPr>
                </a:tc>
              </a:tr>
              <a:tr h="597749">
                <a:tc rowSpan="2">
                  <a:txBody>
                    <a:bodyPr/>
                    <a:lstStyle/>
                    <a:p>
                      <a:pPr algn="ctr">
                        <a:lnSpc>
                          <a:spcPct val="100000"/>
                        </a:lnSpc>
                        <a:spcBef>
                          <a:spcPts val="0"/>
                        </a:spcBef>
                        <a:spcAft>
                          <a:spcPts val="0"/>
                        </a:spcAft>
                      </a:pPr>
                      <a:r>
                        <a:rPr lang="es-ES" sz="900" dirty="0">
                          <a:latin typeface="+mn-lt"/>
                          <a:ea typeface="Times New Roman"/>
                          <a:cs typeface="Times New Roman"/>
                        </a:rPr>
                        <a:t>Interpretación de la realidad a partir de las experiencias perceptivas inmediatas.</a:t>
                      </a:r>
                    </a:p>
                    <a:p>
                      <a:pPr algn="ctr">
                        <a:lnSpc>
                          <a:spcPct val="100000"/>
                        </a:lnSpc>
                        <a:spcBef>
                          <a:spcPts val="0"/>
                        </a:spcBef>
                        <a:spcAft>
                          <a:spcPts val="0"/>
                        </a:spcAft>
                      </a:pPr>
                      <a:r>
                        <a:rPr lang="es-ES" sz="900" dirty="0">
                          <a:latin typeface="+mn-lt"/>
                          <a:ea typeface="Times New Roman"/>
                          <a:cs typeface="Times New Roman"/>
                        </a:rPr>
                        <a:t>Yuxtaposición de conocimientos parciales.</a:t>
                      </a: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00000"/>
                        </a:lnSpc>
                        <a:spcBef>
                          <a:spcPts val="0"/>
                        </a:spcBef>
                        <a:spcAft>
                          <a:spcPts val="0"/>
                        </a:spcAft>
                      </a:pPr>
                      <a:r>
                        <a:rPr lang="es-ES" sz="900" dirty="0">
                          <a:latin typeface="+mn-lt"/>
                          <a:ea typeface="Times New Roman"/>
                          <a:cs typeface="Times New Roman"/>
                        </a:rPr>
                        <a:t>Organización de imágenes con predominio de lo conceptual – vivencial sobre lo estrictamente visual.</a:t>
                      </a:r>
                    </a:p>
                    <a:p>
                      <a:pPr algn="ctr">
                        <a:lnSpc>
                          <a:spcPct val="100000"/>
                        </a:lnSpc>
                        <a:spcBef>
                          <a:spcPts val="0"/>
                        </a:spcBef>
                        <a:spcAft>
                          <a:spcPts val="0"/>
                        </a:spcAft>
                      </a:pPr>
                      <a:r>
                        <a:rPr lang="es-ES" sz="900" dirty="0">
                          <a:latin typeface="+mn-lt"/>
                          <a:ea typeface="Times New Roman"/>
                          <a:cs typeface="Times New Roman"/>
                        </a:rPr>
                        <a:t>Conjugación de distintos puntos de vista en un mismo esquema formal.</a:t>
                      </a: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Bef>
                          <a:spcPts val="0"/>
                        </a:spcBef>
                        <a:spcAft>
                          <a:spcPts val="0"/>
                        </a:spcAft>
                      </a:pPr>
                      <a:r>
                        <a:rPr lang="es-ES" sz="900" dirty="0">
                          <a:latin typeface="+mn-lt"/>
                          <a:ea typeface="Times New Roman"/>
                          <a:cs typeface="Times New Roman"/>
                        </a:rPr>
                        <a:t>Intencionalidad representativa.</a:t>
                      </a:r>
                    </a:p>
                    <a:p>
                      <a:pPr algn="ctr">
                        <a:lnSpc>
                          <a:spcPct val="100000"/>
                        </a:lnSpc>
                        <a:spcBef>
                          <a:spcPts val="0"/>
                        </a:spcBef>
                        <a:spcAft>
                          <a:spcPts val="0"/>
                        </a:spcAft>
                      </a:pPr>
                      <a:r>
                        <a:rPr lang="es-ES" sz="900" dirty="0">
                          <a:latin typeface="+mn-lt"/>
                          <a:ea typeface="Times New Roman"/>
                          <a:cs typeface="Times New Roman"/>
                        </a:rPr>
                        <a:t>Abandono del disfrute motor como base de las realizaciones.</a:t>
                      </a: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8091">
                <a:tc vMerge="1">
                  <a:txBody>
                    <a:bodyPr/>
                    <a:lstStyle/>
                    <a:p>
                      <a:endParaRPr lang="es-ES"/>
                    </a:p>
                  </a:txBody>
                  <a:tcPr/>
                </a:tc>
                <a:tc vMerge="1">
                  <a:txBody>
                    <a:bodyPr/>
                    <a:lstStyle/>
                    <a:p>
                      <a:endParaRPr lang="es-ES"/>
                    </a:p>
                  </a:txBody>
                  <a:tcPr/>
                </a:tc>
                <a:tc>
                  <a:txBody>
                    <a:bodyPr/>
                    <a:lstStyle/>
                    <a:p>
                      <a:pPr algn="ctr">
                        <a:lnSpc>
                          <a:spcPct val="100000"/>
                        </a:lnSpc>
                        <a:spcBef>
                          <a:spcPts val="0"/>
                        </a:spcBef>
                        <a:spcAft>
                          <a:spcPts val="0"/>
                        </a:spcAft>
                      </a:pPr>
                      <a:r>
                        <a:rPr lang="es-ES" sz="900" b="1" dirty="0">
                          <a:latin typeface="+mn-lt"/>
                          <a:ea typeface="Times New Roman"/>
                          <a:cs typeface="Times New Roman"/>
                        </a:rPr>
                        <a:t>Etapa esquemática (7-9 años)</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48C3E"/>
                    </a:solidFill>
                  </a:tcPr>
                </a:tc>
              </a:tr>
              <a:tr h="241282">
                <a:tc>
                  <a:txBody>
                    <a:bodyPr/>
                    <a:lstStyle/>
                    <a:p>
                      <a:pPr algn="ctr">
                        <a:lnSpc>
                          <a:spcPct val="100000"/>
                        </a:lnSpc>
                        <a:spcBef>
                          <a:spcPts val="0"/>
                        </a:spcBef>
                        <a:spcAft>
                          <a:spcPts val="0"/>
                        </a:spcAft>
                      </a:pPr>
                      <a:r>
                        <a:rPr lang="es-ES" sz="900" b="1" dirty="0">
                          <a:latin typeface="+mn-lt"/>
                          <a:ea typeface="Times New Roman"/>
                          <a:cs typeface="Times New Roman"/>
                        </a:rPr>
                        <a:t>Periodo de las operaciones concretas (7-12 años)</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lnSpc>
                          <a:spcPct val="100000"/>
                        </a:lnSpc>
                        <a:spcBef>
                          <a:spcPts val="0"/>
                        </a:spcBef>
                        <a:spcAft>
                          <a:spcPts val="0"/>
                        </a:spcAft>
                      </a:pPr>
                      <a:r>
                        <a:rPr lang="es-ES" sz="900" b="1" dirty="0">
                          <a:latin typeface="+mn-lt"/>
                          <a:ea typeface="Times New Roman"/>
                          <a:cs typeface="Times New Roman"/>
                        </a:rPr>
                        <a:t>Periodo de transición del realismo intelectual al realismo visual                (7-12 años)</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rowSpan="2">
                  <a:txBody>
                    <a:bodyPr/>
                    <a:lstStyle/>
                    <a:p>
                      <a:pPr algn="ctr">
                        <a:lnSpc>
                          <a:spcPct val="100000"/>
                        </a:lnSpc>
                        <a:spcBef>
                          <a:spcPts val="0"/>
                        </a:spcBef>
                        <a:spcAft>
                          <a:spcPts val="0"/>
                        </a:spcAft>
                      </a:pPr>
                      <a:r>
                        <a:rPr lang="es-ES" sz="900" dirty="0">
                          <a:latin typeface="+mn-lt"/>
                          <a:ea typeface="Times New Roman"/>
                          <a:cs typeface="Times New Roman"/>
                        </a:rPr>
                        <a:t>Adquisición de esquemas propios para la representación de conceptos.</a:t>
                      </a:r>
                    </a:p>
                    <a:p>
                      <a:pPr algn="ctr">
                        <a:lnSpc>
                          <a:spcPct val="100000"/>
                        </a:lnSpc>
                        <a:spcBef>
                          <a:spcPts val="0"/>
                        </a:spcBef>
                        <a:spcAft>
                          <a:spcPts val="0"/>
                        </a:spcAft>
                      </a:pPr>
                      <a:r>
                        <a:rPr lang="es-ES" sz="900" dirty="0">
                          <a:latin typeface="+mn-lt"/>
                          <a:ea typeface="Times New Roman"/>
                          <a:cs typeface="Times New Roman"/>
                        </a:rPr>
                        <a:t>Integración de detalles en la representación.</a:t>
                      </a:r>
                    </a:p>
                    <a:p>
                      <a:pPr algn="ctr">
                        <a:lnSpc>
                          <a:spcPct val="100000"/>
                        </a:lnSpc>
                        <a:spcBef>
                          <a:spcPts val="0"/>
                        </a:spcBef>
                        <a:spcAft>
                          <a:spcPts val="0"/>
                        </a:spcAft>
                      </a:pPr>
                      <a:r>
                        <a:rPr lang="es-ES" sz="900" dirty="0">
                          <a:latin typeface="+mn-lt"/>
                          <a:ea typeface="Times New Roman"/>
                          <a:cs typeface="Times New Roman"/>
                        </a:rPr>
                        <a:t>Intentos de organización espacial realista.</a:t>
                      </a:r>
                    </a:p>
                    <a:p>
                      <a:pPr algn="ctr">
                        <a:lnSpc>
                          <a:spcPct val="100000"/>
                        </a:lnSpc>
                        <a:spcBef>
                          <a:spcPts val="0"/>
                        </a:spcBef>
                        <a:spcAft>
                          <a:spcPts val="0"/>
                        </a:spcAft>
                      </a:pPr>
                      <a:r>
                        <a:rPr lang="es-ES" sz="900" dirty="0">
                          <a:latin typeface="+mn-lt"/>
                          <a:ea typeface="Times New Roman"/>
                          <a:cs typeface="Times New Roman"/>
                        </a:rPr>
                        <a:t>Primeros intentos de perspectiva.</a:t>
                      </a: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r>
              <a:tr h="630014">
                <a:tc rowSpan="3">
                  <a:txBody>
                    <a:bodyPr/>
                    <a:lstStyle/>
                    <a:p>
                      <a:pPr algn="ctr">
                        <a:lnSpc>
                          <a:spcPct val="100000"/>
                        </a:lnSpc>
                        <a:spcBef>
                          <a:spcPts val="0"/>
                        </a:spcBef>
                        <a:spcAft>
                          <a:spcPts val="0"/>
                        </a:spcAft>
                      </a:pPr>
                      <a:r>
                        <a:rPr lang="es-ES" sz="900" dirty="0">
                          <a:latin typeface="+mn-lt"/>
                          <a:ea typeface="Times New Roman"/>
                          <a:cs typeface="Times New Roman"/>
                        </a:rPr>
                        <a:t>Movilidad del pensamiento: reversibilidad. capacidad de relacionar y combinar varios elementos.</a:t>
                      </a:r>
                    </a:p>
                    <a:p>
                      <a:pPr algn="ctr">
                        <a:lnSpc>
                          <a:spcPct val="100000"/>
                        </a:lnSpc>
                        <a:spcBef>
                          <a:spcPts val="0"/>
                        </a:spcBef>
                        <a:spcAft>
                          <a:spcPts val="0"/>
                        </a:spcAft>
                      </a:pPr>
                      <a:r>
                        <a:rPr lang="es-ES" sz="900" dirty="0">
                          <a:latin typeface="+mn-lt"/>
                          <a:ea typeface="Times New Roman"/>
                          <a:cs typeface="Times New Roman"/>
                        </a:rPr>
                        <a:t>Organización de la conducta cognoscitiva en sistemas estructurados y acciones coherentes.</a:t>
                      </a: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rowSpan="3">
                  <a:txBody>
                    <a:bodyPr/>
                    <a:lstStyle/>
                    <a:p>
                      <a:pPr algn="ctr">
                        <a:lnSpc>
                          <a:spcPct val="100000"/>
                        </a:lnSpc>
                        <a:spcBef>
                          <a:spcPts val="0"/>
                        </a:spcBef>
                        <a:spcAft>
                          <a:spcPts val="0"/>
                        </a:spcAft>
                      </a:pPr>
                      <a:r>
                        <a:rPr lang="es-ES" sz="900" dirty="0">
                          <a:latin typeface="+mn-lt"/>
                          <a:ea typeface="Times New Roman"/>
                          <a:cs typeface="Times New Roman"/>
                        </a:rPr>
                        <a:t>Primeros símbolos de organización naturalista.</a:t>
                      </a:r>
                    </a:p>
                    <a:p>
                      <a:pPr algn="ctr">
                        <a:lnSpc>
                          <a:spcPct val="100000"/>
                        </a:lnSpc>
                        <a:spcBef>
                          <a:spcPts val="0"/>
                        </a:spcBef>
                        <a:spcAft>
                          <a:spcPts val="0"/>
                        </a:spcAft>
                      </a:pPr>
                      <a:r>
                        <a:rPr lang="es-ES" sz="900" dirty="0">
                          <a:latin typeface="+mn-lt"/>
                          <a:ea typeface="Times New Roman"/>
                          <a:cs typeface="Times New Roman"/>
                        </a:rPr>
                        <a:t>Integración de detalles en el conjunto.</a:t>
                      </a:r>
                    </a:p>
                    <a:p>
                      <a:pPr algn="ctr">
                        <a:lnSpc>
                          <a:spcPct val="100000"/>
                        </a:lnSpc>
                        <a:spcBef>
                          <a:spcPts val="0"/>
                        </a:spcBef>
                        <a:spcAft>
                          <a:spcPts val="0"/>
                        </a:spcAft>
                      </a:pPr>
                      <a:r>
                        <a:rPr lang="es-ES" sz="900" dirty="0">
                          <a:latin typeface="+mn-lt"/>
                          <a:ea typeface="Times New Roman"/>
                          <a:cs typeface="Times New Roman"/>
                        </a:rPr>
                        <a:t>Aproximación a la representación con punto de vista único.</a:t>
                      </a: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vMerge="1">
                  <a:txBody>
                    <a:bodyPr/>
                    <a:lstStyle/>
                    <a:p>
                      <a:endParaRPr lang="es-ES"/>
                    </a:p>
                  </a:txBody>
                  <a:tcPr/>
                </a:tc>
              </a:tr>
              <a:tr h="80427">
                <a:tc vMerge="1">
                  <a:txBody>
                    <a:bodyPr/>
                    <a:lstStyle/>
                    <a:p>
                      <a:endParaRPr lang="es-ES"/>
                    </a:p>
                  </a:txBody>
                  <a:tcPr/>
                </a:tc>
                <a:tc vMerge="1">
                  <a:txBody>
                    <a:bodyPr/>
                    <a:lstStyle/>
                    <a:p>
                      <a:endParaRPr lang="es-ES"/>
                    </a:p>
                  </a:txBody>
                  <a:tcPr/>
                </a:tc>
                <a:tc>
                  <a:txBody>
                    <a:bodyPr/>
                    <a:lstStyle/>
                    <a:p>
                      <a:pPr algn="ctr">
                        <a:lnSpc>
                          <a:spcPct val="100000"/>
                        </a:lnSpc>
                        <a:spcBef>
                          <a:spcPts val="0"/>
                        </a:spcBef>
                        <a:spcAft>
                          <a:spcPts val="0"/>
                        </a:spcAft>
                      </a:pPr>
                      <a:r>
                        <a:rPr lang="es-ES" sz="900" b="1" dirty="0">
                          <a:latin typeface="+mn-lt"/>
                          <a:ea typeface="Times New Roman"/>
                          <a:cs typeface="Times New Roman"/>
                        </a:rPr>
                        <a:t>Comienzo del realismo (9-12 años)</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48C3E"/>
                    </a:solidFill>
                  </a:tcPr>
                </a:tc>
              </a:tr>
              <a:tr h="290432">
                <a:tc vMerge="1">
                  <a:txBody>
                    <a:bodyPr/>
                    <a:lstStyle/>
                    <a:p>
                      <a:endParaRPr lang="es-ES"/>
                    </a:p>
                  </a:txBody>
                  <a:tcPr/>
                </a:tc>
                <a:tc vMerge="1">
                  <a:txBody>
                    <a:bodyPr/>
                    <a:lstStyle/>
                    <a:p>
                      <a:endParaRPr lang="es-ES"/>
                    </a:p>
                  </a:txBody>
                  <a:tcPr/>
                </a:tc>
                <a:tc>
                  <a:txBody>
                    <a:bodyPr/>
                    <a:lstStyle/>
                    <a:p>
                      <a:pPr algn="ctr">
                        <a:lnSpc>
                          <a:spcPct val="100000"/>
                        </a:lnSpc>
                        <a:spcBef>
                          <a:spcPts val="0"/>
                        </a:spcBef>
                        <a:spcAft>
                          <a:spcPts val="0"/>
                        </a:spcAft>
                      </a:pPr>
                      <a:r>
                        <a:rPr lang="es-ES" sz="900" dirty="0">
                          <a:latin typeface="+mn-lt"/>
                          <a:ea typeface="Times New Roman"/>
                          <a:cs typeface="Times New Roman"/>
                        </a:rPr>
                        <a:t>Superación de los esquemas.</a:t>
                      </a:r>
                    </a:p>
                    <a:p>
                      <a:pPr algn="ctr">
                        <a:lnSpc>
                          <a:spcPct val="100000"/>
                        </a:lnSpc>
                        <a:spcBef>
                          <a:spcPts val="0"/>
                        </a:spcBef>
                        <a:spcAft>
                          <a:spcPts val="0"/>
                        </a:spcAft>
                      </a:pPr>
                      <a:r>
                        <a:rPr lang="es-ES" sz="900" dirty="0">
                          <a:latin typeface="+mn-lt"/>
                          <a:ea typeface="Times New Roman"/>
                          <a:cs typeface="Times New Roman"/>
                        </a:rPr>
                        <a:t>Aproximación al realismo visual.</a:t>
                      </a: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r>
              <a:tr h="160855">
                <a:tc>
                  <a:txBody>
                    <a:bodyPr/>
                    <a:lstStyle/>
                    <a:p>
                      <a:pPr algn="ctr">
                        <a:lnSpc>
                          <a:spcPct val="100000"/>
                        </a:lnSpc>
                        <a:spcBef>
                          <a:spcPts val="0"/>
                        </a:spcBef>
                        <a:spcAft>
                          <a:spcPts val="0"/>
                        </a:spcAft>
                      </a:pPr>
                      <a:r>
                        <a:rPr lang="es-ES" sz="900" b="1" dirty="0">
                          <a:latin typeface="+mn-lt"/>
                          <a:ea typeface="Times New Roman"/>
                          <a:cs typeface="Times New Roman"/>
                        </a:rPr>
                        <a:t>Periodo de las operaciones formales </a:t>
                      </a:r>
                      <a:endParaRPr lang="es-ES" sz="900" dirty="0">
                        <a:latin typeface="+mn-lt"/>
                        <a:ea typeface="Times New Roman"/>
                        <a:cs typeface="Times New Roman"/>
                      </a:endParaRPr>
                    </a:p>
                    <a:p>
                      <a:pPr algn="ctr">
                        <a:lnSpc>
                          <a:spcPct val="100000"/>
                        </a:lnSpc>
                        <a:spcBef>
                          <a:spcPts val="0"/>
                        </a:spcBef>
                        <a:spcAft>
                          <a:spcPts val="0"/>
                        </a:spcAft>
                      </a:pPr>
                      <a:r>
                        <a:rPr lang="es-ES" sz="900" b="1" dirty="0">
                          <a:latin typeface="+mn-lt"/>
                          <a:ea typeface="Times New Roman"/>
                          <a:cs typeface="Times New Roman"/>
                        </a:rPr>
                        <a:t>(a partir de los 12 años)</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99"/>
                    </a:solidFill>
                  </a:tcPr>
                </a:tc>
                <a:tc>
                  <a:txBody>
                    <a:bodyPr/>
                    <a:lstStyle/>
                    <a:p>
                      <a:pPr algn="ctr">
                        <a:lnSpc>
                          <a:spcPct val="100000"/>
                        </a:lnSpc>
                        <a:spcBef>
                          <a:spcPts val="0"/>
                        </a:spcBef>
                        <a:spcAft>
                          <a:spcPts val="0"/>
                        </a:spcAft>
                      </a:pPr>
                      <a:r>
                        <a:rPr lang="es-ES" sz="900" b="1" dirty="0">
                          <a:latin typeface="+mn-lt"/>
                          <a:ea typeface="Times New Roman"/>
                          <a:cs typeface="Times New Roman"/>
                        </a:rPr>
                        <a:t>Periodo del realismo visual </a:t>
                      </a:r>
                      <a:endParaRPr lang="es-ES" sz="900" dirty="0">
                        <a:latin typeface="+mn-lt"/>
                        <a:ea typeface="Times New Roman"/>
                        <a:cs typeface="Times New Roman"/>
                      </a:endParaRPr>
                    </a:p>
                    <a:p>
                      <a:pPr algn="ctr">
                        <a:lnSpc>
                          <a:spcPct val="100000"/>
                        </a:lnSpc>
                        <a:spcBef>
                          <a:spcPts val="0"/>
                        </a:spcBef>
                        <a:spcAft>
                          <a:spcPts val="0"/>
                        </a:spcAft>
                      </a:pPr>
                      <a:r>
                        <a:rPr lang="es-ES" sz="900" b="1" dirty="0">
                          <a:latin typeface="+mn-lt"/>
                          <a:ea typeface="Times New Roman"/>
                          <a:cs typeface="Times New Roman"/>
                        </a:rPr>
                        <a:t>(a partir de los 12 años)</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C66"/>
                    </a:solidFill>
                  </a:tcPr>
                </a:tc>
                <a:tc>
                  <a:txBody>
                    <a:bodyPr/>
                    <a:lstStyle/>
                    <a:p>
                      <a:pPr algn="ctr">
                        <a:lnSpc>
                          <a:spcPct val="100000"/>
                        </a:lnSpc>
                        <a:spcBef>
                          <a:spcPts val="0"/>
                        </a:spcBef>
                        <a:spcAft>
                          <a:spcPts val="0"/>
                        </a:spcAft>
                      </a:pPr>
                      <a:r>
                        <a:rPr lang="es-ES" sz="900" b="1" dirty="0">
                          <a:latin typeface="+mn-lt"/>
                          <a:ea typeface="Times New Roman"/>
                          <a:cs typeface="Times New Roman"/>
                        </a:rPr>
                        <a:t>Etapa </a:t>
                      </a:r>
                      <a:r>
                        <a:rPr lang="es-ES" sz="900" b="1" dirty="0" err="1">
                          <a:latin typeface="+mn-lt"/>
                          <a:ea typeface="Times New Roman"/>
                          <a:cs typeface="Times New Roman"/>
                        </a:rPr>
                        <a:t>pseudonaturalista</a:t>
                      </a:r>
                      <a:endParaRPr lang="es-ES" sz="900" dirty="0">
                        <a:latin typeface="+mn-lt"/>
                        <a:ea typeface="Times New Roman"/>
                        <a:cs typeface="Times New Roman"/>
                      </a:endParaRPr>
                    </a:p>
                    <a:p>
                      <a:pPr algn="ctr">
                        <a:lnSpc>
                          <a:spcPct val="100000"/>
                        </a:lnSpc>
                        <a:spcBef>
                          <a:spcPts val="0"/>
                        </a:spcBef>
                        <a:spcAft>
                          <a:spcPts val="0"/>
                        </a:spcAft>
                      </a:pPr>
                      <a:r>
                        <a:rPr lang="es-ES" sz="900" b="1" dirty="0">
                          <a:latin typeface="+mn-lt"/>
                          <a:ea typeface="Times New Roman"/>
                          <a:cs typeface="Times New Roman"/>
                        </a:rPr>
                        <a:t> (12-14 años)</a:t>
                      </a:r>
                      <a:endParaRPr lang="es-ES" sz="900" dirty="0">
                        <a:latin typeface="+mn-lt"/>
                        <a:ea typeface="Times New Roman"/>
                        <a:cs typeface="Times New Roman"/>
                      </a:endParaRP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48C3E"/>
                    </a:solidFill>
                  </a:tcPr>
                </a:tc>
              </a:tr>
              <a:tr h="402137">
                <a:tc>
                  <a:txBody>
                    <a:bodyPr/>
                    <a:lstStyle/>
                    <a:p>
                      <a:pPr algn="ctr">
                        <a:lnSpc>
                          <a:spcPct val="100000"/>
                        </a:lnSpc>
                        <a:spcBef>
                          <a:spcPts val="0"/>
                        </a:spcBef>
                        <a:spcAft>
                          <a:spcPts val="0"/>
                        </a:spcAft>
                      </a:pPr>
                      <a:r>
                        <a:rPr lang="es-ES" sz="900" dirty="0">
                          <a:latin typeface="+mn-lt"/>
                          <a:ea typeface="Times New Roman"/>
                          <a:cs typeface="Times New Roman"/>
                        </a:rPr>
                        <a:t>Pensamiento hipotético-deductivo, rigurosamente sistemático, generalizador ideal y abstracto.</a:t>
                      </a: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0000"/>
                        </a:lnSpc>
                        <a:spcBef>
                          <a:spcPts val="0"/>
                        </a:spcBef>
                        <a:spcAft>
                          <a:spcPts val="0"/>
                        </a:spcAft>
                      </a:pPr>
                      <a:r>
                        <a:rPr lang="es-ES" sz="900" dirty="0">
                          <a:latin typeface="+mn-lt"/>
                          <a:ea typeface="Times New Roman"/>
                          <a:cs typeface="Times New Roman"/>
                        </a:rPr>
                        <a:t>Representación con sistema de referencia o punto de vista único.</a:t>
                      </a:r>
                    </a:p>
                    <a:p>
                      <a:pPr algn="ctr">
                        <a:lnSpc>
                          <a:spcPct val="100000"/>
                        </a:lnSpc>
                        <a:spcBef>
                          <a:spcPts val="0"/>
                        </a:spcBef>
                        <a:spcAft>
                          <a:spcPts val="0"/>
                        </a:spcAft>
                      </a:pPr>
                      <a:r>
                        <a:rPr lang="es-ES" sz="900" dirty="0">
                          <a:latin typeface="+mn-lt"/>
                          <a:ea typeface="Times New Roman"/>
                          <a:cs typeface="Times New Roman"/>
                        </a:rPr>
                        <a:t>Aceptable valoración naturalista de esquemas formales y lumínicos.</a:t>
                      </a: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0000"/>
                        </a:lnSpc>
                        <a:spcBef>
                          <a:spcPts val="0"/>
                        </a:spcBef>
                        <a:spcAft>
                          <a:spcPts val="0"/>
                        </a:spcAft>
                      </a:pPr>
                      <a:r>
                        <a:rPr lang="es-ES" sz="900" dirty="0">
                          <a:latin typeface="+mn-lt"/>
                          <a:ea typeface="Times New Roman"/>
                          <a:cs typeface="Times New Roman"/>
                        </a:rPr>
                        <a:t>Fin del arte espontáneo.</a:t>
                      </a:r>
                    </a:p>
                    <a:p>
                      <a:pPr algn="ctr">
                        <a:lnSpc>
                          <a:spcPct val="100000"/>
                        </a:lnSpc>
                        <a:spcBef>
                          <a:spcPts val="0"/>
                        </a:spcBef>
                        <a:spcAft>
                          <a:spcPts val="0"/>
                        </a:spcAft>
                      </a:pPr>
                      <a:r>
                        <a:rPr lang="es-ES" sz="900" dirty="0">
                          <a:latin typeface="+mn-lt"/>
                          <a:ea typeface="Times New Roman"/>
                          <a:cs typeface="Times New Roman"/>
                        </a:rPr>
                        <a:t>Representación naturalista.</a:t>
                      </a:r>
                    </a:p>
                    <a:p>
                      <a:pPr algn="ctr">
                        <a:lnSpc>
                          <a:spcPct val="100000"/>
                        </a:lnSpc>
                        <a:spcBef>
                          <a:spcPts val="0"/>
                        </a:spcBef>
                        <a:spcAft>
                          <a:spcPts val="0"/>
                        </a:spcAft>
                      </a:pPr>
                      <a:r>
                        <a:rPr lang="es-ES" sz="900" dirty="0">
                          <a:latin typeface="+mn-lt"/>
                          <a:ea typeface="Times New Roman"/>
                          <a:cs typeface="Times New Roman"/>
                        </a:rPr>
                        <a:t>Análisis critico de las producciones.</a:t>
                      </a:r>
                    </a:p>
                  </a:txBody>
                  <a:tcPr marL="13032" marR="1303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r>
            </a:tbl>
          </a:graphicData>
        </a:graphic>
      </p:graphicFrame>
      <p:sp>
        <p:nvSpPr>
          <p:cNvPr id="8" name="7 CuadroTexto"/>
          <p:cNvSpPr txBox="1"/>
          <p:nvPr/>
        </p:nvSpPr>
        <p:spPr>
          <a:xfrm>
            <a:off x="539750" y="6265863"/>
            <a:ext cx="7920038" cy="1123950"/>
          </a:xfrm>
          <a:prstGeom prst="rect">
            <a:avLst/>
          </a:prstGeom>
          <a:noFill/>
        </p:spPr>
        <p:txBody>
          <a:bodyPr>
            <a:spAutoFit/>
          </a:bodyPr>
          <a:lstStyle/>
          <a:p>
            <a:pPr fontAlgn="auto">
              <a:spcBef>
                <a:spcPts val="0"/>
              </a:spcBef>
              <a:spcAft>
                <a:spcPts val="0"/>
              </a:spcAft>
              <a:defRPr/>
            </a:pPr>
            <a:r>
              <a:rPr lang="en-US" sz="1000" dirty="0">
                <a:solidFill>
                  <a:prstClr val="black"/>
                </a:solidFill>
                <a:latin typeface="Arial" pitchFamily="34" charset="0"/>
                <a:cs typeface="Arial" pitchFamily="34" charset="0"/>
              </a:rPr>
              <a:t>Fig. 37: </a:t>
            </a:r>
            <a:r>
              <a:rPr lang="en-US" sz="1000" dirty="0" err="1">
                <a:solidFill>
                  <a:prstClr val="black"/>
                </a:solidFill>
                <a:latin typeface="Arial" pitchFamily="34" charset="0"/>
                <a:cs typeface="Arial" pitchFamily="34" charset="0"/>
              </a:rPr>
              <a:t>Tabla</a:t>
            </a:r>
            <a:r>
              <a:rPr lang="en-US" sz="1000" dirty="0">
                <a:solidFill>
                  <a:prstClr val="black"/>
                </a:solidFill>
                <a:latin typeface="Arial" pitchFamily="34" charset="0"/>
                <a:cs typeface="Arial" pitchFamily="34" charset="0"/>
              </a:rPr>
              <a:t> de </a:t>
            </a:r>
            <a:r>
              <a:rPr lang="en-US" sz="1000" dirty="0" err="1">
                <a:solidFill>
                  <a:prstClr val="black"/>
                </a:solidFill>
                <a:latin typeface="Arial" pitchFamily="34" charset="0"/>
                <a:cs typeface="Arial" pitchFamily="34" charset="0"/>
              </a:rPr>
              <a:t>paralelismos</a:t>
            </a:r>
            <a:r>
              <a:rPr lang="en-US" sz="1000" dirty="0">
                <a:solidFill>
                  <a:prstClr val="black"/>
                </a:solidFill>
                <a:latin typeface="Arial" pitchFamily="34" charset="0"/>
                <a:cs typeface="Arial" pitchFamily="34" charset="0"/>
              </a:rPr>
              <a:t> entre </a:t>
            </a:r>
            <a:r>
              <a:rPr lang="es-ES" sz="1000" dirty="0" err="1">
                <a:latin typeface="Arial" pitchFamily="34" charset="0"/>
                <a:ea typeface="Times New Roman"/>
                <a:cs typeface="Arial" pitchFamily="34" charset="0"/>
              </a:rPr>
              <a:t>Piaget</a:t>
            </a:r>
            <a:r>
              <a:rPr lang="es-ES" sz="1000" dirty="0">
                <a:latin typeface="Arial" pitchFamily="34" charset="0"/>
                <a:ea typeface="Times New Roman"/>
                <a:cs typeface="Arial" pitchFamily="34" charset="0"/>
              </a:rPr>
              <a:t>, </a:t>
            </a:r>
            <a:r>
              <a:rPr lang="es-ES" sz="1000" dirty="0" err="1">
                <a:latin typeface="Arial" pitchFamily="34" charset="0"/>
                <a:ea typeface="Times New Roman"/>
                <a:cs typeface="Arial" pitchFamily="34" charset="0"/>
              </a:rPr>
              <a:t>Luquet</a:t>
            </a:r>
            <a:r>
              <a:rPr lang="es-ES" sz="1000" dirty="0">
                <a:latin typeface="Arial" pitchFamily="34" charset="0"/>
                <a:ea typeface="Times New Roman"/>
                <a:cs typeface="Arial" pitchFamily="34" charset="0"/>
              </a:rPr>
              <a:t>, </a:t>
            </a:r>
            <a:r>
              <a:rPr lang="es-ES" sz="1000" dirty="0" err="1">
                <a:latin typeface="Arial" pitchFamily="34" charset="0"/>
                <a:ea typeface="Times New Roman"/>
                <a:cs typeface="Arial" pitchFamily="34" charset="0"/>
              </a:rPr>
              <a:t>Lowenfeld</a:t>
            </a:r>
            <a:r>
              <a:rPr lang="es-ES" sz="1000" dirty="0">
                <a:latin typeface="Arial" pitchFamily="34" charset="0"/>
                <a:ea typeface="Times New Roman"/>
                <a:cs typeface="Arial" pitchFamily="34" charset="0"/>
              </a:rPr>
              <a:t>. (</a:t>
            </a:r>
            <a:r>
              <a:rPr lang="es-ES" sz="1000" dirty="0">
                <a:latin typeface="Arial" pitchFamily="34" charset="0"/>
                <a:cs typeface="Arial" pitchFamily="34" charset="0"/>
              </a:rPr>
              <a:t>Estrada Díez, E.1991).</a:t>
            </a:r>
            <a:endParaRPr lang="es-ES" sz="1000" dirty="0">
              <a:latin typeface="Arial" pitchFamily="34" charset="0"/>
              <a:ea typeface="Times New Roman"/>
              <a:cs typeface="Arial" pitchFamily="34" charset="0"/>
            </a:endParaRPr>
          </a:p>
          <a:p>
            <a:pPr fontAlgn="auto">
              <a:spcBef>
                <a:spcPts val="0"/>
              </a:spcBef>
              <a:spcAft>
                <a:spcPts val="0"/>
              </a:spcAft>
              <a:defRPr/>
            </a:pPr>
            <a:endParaRPr lang="es-ES" sz="1400" dirty="0">
              <a:latin typeface="Times New Roman"/>
              <a:ea typeface="Times New Roman"/>
              <a:cs typeface="Times New Roman"/>
            </a:endParaRPr>
          </a:p>
          <a:p>
            <a:pPr fontAlgn="auto">
              <a:spcBef>
                <a:spcPts val="0"/>
              </a:spcBef>
              <a:spcAft>
                <a:spcPts val="0"/>
              </a:spcAft>
              <a:defRPr/>
            </a:pPr>
            <a:endParaRPr lang="en-US" sz="1400" dirty="0">
              <a:solidFill>
                <a:prstClr val="black"/>
              </a:solidFill>
              <a:latin typeface="Calibri"/>
              <a:cs typeface="+mn-cs"/>
            </a:endParaRPr>
          </a:p>
          <a:p>
            <a:pPr fontAlgn="auto">
              <a:spcBef>
                <a:spcPts val="0"/>
              </a:spcBef>
              <a:spcAft>
                <a:spcPts val="0"/>
              </a:spcAft>
              <a:defRPr/>
            </a:pPr>
            <a:r>
              <a:rPr lang="en-US" sz="1400" dirty="0">
                <a:solidFill>
                  <a:prstClr val="black"/>
                </a:solidFill>
                <a:latin typeface="Calibri"/>
                <a:cs typeface="+mn-cs"/>
              </a:rPr>
              <a:t> </a:t>
            </a:r>
            <a:endParaRPr lang="es-ES" sz="1400" dirty="0">
              <a:solidFill>
                <a:prstClr val="black"/>
              </a:solidFill>
              <a:latin typeface="Calibri"/>
              <a:cs typeface="+mn-cs"/>
            </a:endParaRPr>
          </a:p>
          <a:p>
            <a:pPr>
              <a:defRPr/>
            </a:pPr>
            <a:endParaRPr lang="es-ES" sz="1400" dirty="0">
              <a:latin typeface="Calibri" pitchFamily="34" charset="0"/>
            </a:endParaRPr>
          </a:p>
        </p:txBody>
      </p:sp>
      <p:sp>
        <p:nvSpPr>
          <p:cNvPr id="58426" name="3 CuadroTexto"/>
          <p:cNvSpPr txBox="1">
            <a:spLocks noChangeArrowheads="1"/>
          </p:cNvSpPr>
          <p:nvPr/>
        </p:nvSpPr>
        <p:spPr bwMode="auto">
          <a:xfrm>
            <a:off x="0" y="188913"/>
            <a:ext cx="9144000" cy="522287"/>
          </a:xfrm>
          <a:prstGeom prst="rect">
            <a:avLst/>
          </a:prstGeom>
          <a:solidFill>
            <a:srgbClr val="FFC000"/>
          </a:solidFill>
          <a:ln w="9525">
            <a:noFill/>
            <a:miter lim="800000"/>
            <a:headEnd/>
            <a:tailEnd/>
          </a:ln>
        </p:spPr>
        <p:txBody>
          <a:bodyPr>
            <a:spAutoFit/>
          </a:bodyPr>
          <a:lstStyle/>
          <a:p>
            <a:pPr algn="ctr"/>
            <a:r>
              <a:rPr lang="es-ES" sz="1400" b="1"/>
              <a:t>Paralelismos entre las fases del desarrollo intelectual de Piaget y el desarrollo de la expresión plástica en Luquet y Lowenfeld </a:t>
            </a:r>
          </a:p>
        </p:txBody>
      </p:sp>
      <p:sp>
        <p:nvSpPr>
          <p:cNvPr id="58427" name="5 Marcador de número de diapositiva"/>
          <p:cNvSpPr>
            <a:spLocks noGrp="1"/>
          </p:cNvSpPr>
          <p:nvPr>
            <p:ph type="sldNum" sz="quarter" idx="12"/>
          </p:nvPr>
        </p:nvSpPr>
        <p:spPr>
          <a:noFill/>
          <a:ln>
            <a:miter lim="800000"/>
            <a:headEnd/>
            <a:tailEnd/>
          </a:ln>
        </p:spPr>
        <p:txBody>
          <a:bodyPr/>
          <a:lstStyle/>
          <a:p>
            <a:fld id="{10CA9756-9AA0-4BAD-8B63-826D76F55BC3}" type="slidenum">
              <a:rPr lang="es-ES" smtClean="0"/>
              <a:pPr/>
              <a:t>56</a:t>
            </a:fld>
            <a:endParaRPr lang="es-ES" smtClean="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1071563"/>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2400" b="1" dirty="0">
                <a:solidFill>
                  <a:srgbClr val="FFCC66"/>
                </a:solidFill>
              </a:rPr>
              <a:t>           </a:t>
            </a:r>
          </a:p>
          <a:p>
            <a:pPr>
              <a:defRPr/>
            </a:pPr>
            <a:r>
              <a:rPr lang="es-ES" sz="2400" b="1" dirty="0">
                <a:solidFill>
                  <a:srgbClr val="FFCC66"/>
                </a:solidFill>
              </a:rPr>
              <a:t> </a:t>
            </a:r>
            <a:r>
              <a:rPr lang="es-ES" sz="2400" b="1" dirty="0">
                <a:solidFill>
                  <a:schemeClr val="tx1"/>
                </a:solidFill>
              </a:rPr>
              <a:t>DESDE LOS 7 a los 14  AÑOS SE SIENTEN ATRAÍDOS POR:</a:t>
            </a:r>
          </a:p>
          <a:p>
            <a:pPr>
              <a:defRPr/>
            </a:pPr>
            <a:endParaRPr lang="es-ES" sz="2400" b="1" dirty="0">
              <a:solidFill>
                <a:schemeClr val="tx1"/>
              </a:solidFill>
            </a:endParaRPr>
          </a:p>
        </p:txBody>
      </p:sp>
      <p:sp>
        <p:nvSpPr>
          <p:cNvPr id="3" name="2 Marcador de contenido"/>
          <p:cNvSpPr txBox="1">
            <a:spLocks/>
          </p:cNvSpPr>
          <p:nvPr/>
        </p:nvSpPr>
        <p:spPr>
          <a:xfrm>
            <a:off x="323850" y="1052513"/>
            <a:ext cx="8569325" cy="4525962"/>
          </a:xfrm>
          <a:prstGeom prst="rect">
            <a:avLst/>
          </a:prstGeom>
        </p:spPr>
        <p:txBody>
          <a:bodyPr/>
          <a:lstStyle/>
          <a:p>
            <a:pPr>
              <a:lnSpc>
                <a:spcPts val="2800"/>
              </a:lnSpc>
              <a:tabLst>
                <a:tab pos="76200" algn="l"/>
              </a:tabLst>
              <a:defRPr/>
            </a:pPr>
            <a:endParaRPr lang="es-ES" altLang="es-ES" sz="1600" kern="0" dirty="0">
              <a:latin typeface="+mn-lt"/>
              <a:cs typeface="+mn-cs"/>
            </a:endParaRPr>
          </a:p>
          <a:p>
            <a:pPr>
              <a:lnSpc>
                <a:spcPts val="2800"/>
              </a:lnSpc>
              <a:buFont typeface="Arial" pitchFamily="34" charset="0"/>
              <a:buChar char="•"/>
              <a:tabLst>
                <a:tab pos="76200" algn="l"/>
              </a:tabLst>
              <a:defRPr/>
            </a:pPr>
            <a:r>
              <a:rPr lang="es-ES" altLang="es-ES" sz="1600" kern="0" dirty="0">
                <a:latin typeface="+mn-lt"/>
                <a:cs typeface="+mn-cs"/>
              </a:rPr>
              <a:t>  El niño/a </a:t>
            </a:r>
            <a:r>
              <a:rPr lang="es-ES" altLang="es-ES" sz="1600" b="1" u="sng" kern="0" dirty="0">
                <a:latin typeface="+mn-lt"/>
                <a:cs typeface="+mn-cs"/>
              </a:rPr>
              <a:t>busca un esquema</a:t>
            </a:r>
            <a:r>
              <a:rPr lang="es-ES" altLang="es-ES" sz="1600" kern="0" dirty="0">
                <a:latin typeface="+mn-lt"/>
                <a:cs typeface="+mn-cs"/>
              </a:rPr>
              <a:t>, intrínsecamente ligado al desarrollo personal e  intelectual.</a:t>
            </a:r>
          </a:p>
          <a:p>
            <a:pPr>
              <a:lnSpc>
                <a:spcPts val="2800"/>
              </a:lnSpc>
              <a:buFont typeface="Arial" pitchFamily="34" charset="0"/>
              <a:buChar char="•"/>
              <a:tabLst>
                <a:tab pos="76200" algn="l"/>
              </a:tabLst>
              <a:defRPr/>
            </a:pPr>
            <a:r>
              <a:rPr lang="es-ES" altLang="es-ES" sz="1600" kern="0" dirty="0">
                <a:latin typeface="+mn-lt"/>
                <a:cs typeface="+mn-cs"/>
              </a:rPr>
              <a:t>  Experimenta </a:t>
            </a:r>
            <a:r>
              <a:rPr lang="es-ES" altLang="es-ES" sz="1600" b="1" u="sng" kern="0" dirty="0">
                <a:latin typeface="+mn-lt"/>
                <a:cs typeface="+mn-cs"/>
              </a:rPr>
              <a:t>nuevas variaciones y elementos.</a:t>
            </a:r>
          </a:p>
          <a:p>
            <a:pPr>
              <a:lnSpc>
                <a:spcPts val="2800"/>
              </a:lnSpc>
              <a:buFont typeface="Arial" pitchFamily="34" charset="0"/>
              <a:buChar char="•"/>
              <a:tabLst>
                <a:tab pos="76200" algn="l"/>
              </a:tabLst>
              <a:defRPr/>
            </a:pPr>
            <a:r>
              <a:rPr lang="es-ES" altLang="es-ES" sz="1600" kern="0" dirty="0">
                <a:latin typeface="+mn-lt"/>
                <a:cs typeface="+mn-cs"/>
              </a:rPr>
              <a:t>  La inclusión del </a:t>
            </a:r>
            <a:r>
              <a:rPr lang="es-ES" altLang="es-ES" sz="1600" b="1" u="sng" kern="0" dirty="0">
                <a:latin typeface="+mn-lt"/>
                <a:cs typeface="+mn-cs"/>
              </a:rPr>
              <a:t>color con fines naturalistas</a:t>
            </a:r>
            <a:r>
              <a:rPr lang="es-ES" altLang="es-ES" sz="1600" kern="0" dirty="0">
                <a:latin typeface="+mn-lt"/>
                <a:cs typeface="+mn-cs"/>
              </a:rPr>
              <a:t>.</a:t>
            </a:r>
          </a:p>
          <a:p>
            <a:pPr>
              <a:lnSpc>
                <a:spcPts val="2800"/>
              </a:lnSpc>
              <a:buFont typeface="Arial" pitchFamily="34" charset="0"/>
              <a:buChar char="•"/>
              <a:tabLst>
                <a:tab pos="76200" algn="l"/>
              </a:tabLst>
              <a:defRPr/>
            </a:pPr>
            <a:r>
              <a:rPr lang="es-ES" altLang="es-ES" sz="1600" kern="0" dirty="0">
                <a:latin typeface="+mn-lt"/>
                <a:cs typeface="+mn-cs"/>
              </a:rPr>
              <a:t>  La apariencia de </a:t>
            </a:r>
            <a:r>
              <a:rPr lang="es-ES" altLang="es-ES" sz="1600" b="1" u="sng" kern="0" dirty="0">
                <a:latin typeface="+mn-lt"/>
                <a:cs typeface="+mn-cs"/>
              </a:rPr>
              <a:t>relieve porque parece real</a:t>
            </a:r>
            <a:r>
              <a:rPr lang="es-ES" altLang="es-ES" sz="1600" kern="0" dirty="0">
                <a:latin typeface="+mn-lt"/>
                <a:cs typeface="+mn-cs"/>
              </a:rPr>
              <a:t>.</a:t>
            </a:r>
          </a:p>
          <a:p>
            <a:pPr>
              <a:lnSpc>
                <a:spcPts val="2800"/>
              </a:lnSpc>
              <a:buFont typeface="Arial" pitchFamily="34" charset="0"/>
              <a:buChar char="•"/>
              <a:tabLst>
                <a:tab pos="76200" algn="l"/>
              </a:tabLst>
              <a:defRPr/>
            </a:pPr>
            <a:r>
              <a:rPr lang="es-ES" altLang="es-ES" sz="1600" kern="0" dirty="0">
                <a:latin typeface="+mn-lt"/>
                <a:cs typeface="+mn-cs"/>
              </a:rPr>
              <a:t>  La  etapa esquemática comienza a desaparecer aproximadamente a los doce años.</a:t>
            </a:r>
          </a:p>
          <a:p>
            <a:pPr>
              <a:lnSpc>
                <a:spcPts val="2800"/>
              </a:lnSpc>
              <a:buFont typeface="Arial" pitchFamily="34" charset="0"/>
              <a:buChar char="•"/>
              <a:tabLst>
                <a:tab pos="76200" algn="l"/>
              </a:tabLst>
              <a:defRPr/>
            </a:pPr>
            <a:r>
              <a:rPr lang="es-ES" altLang="es-ES" sz="1600" kern="0" dirty="0">
                <a:latin typeface="+mn-lt"/>
                <a:cs typeface="+mn-cs"/>
              </a:rPr>
              <a:t> El </a:t>
            </a:r>
            <a:r>
              <a:rPr lang="es-ES" altLang="es-ES" sz="1600" b="1" u="sng" kern="0" dirty="0">
                <a:latin typeface="+mn-lt"/>
                <a:cs typeface="+mn-cs"/>
              </a:rPr>
              <a:t>producto final </a:t>
            </a:r>
            <a:r>
              <a:rPr lang="es-ES" altLang="es-ES" sz="1600" kern="0" dirty="0">
                <a:latin typeface="+mn-lt"/>
                <a:cs typeface="+mn-cs"/>
              </a:rPr>
              <a:t>adquiere cada vez más importancia.</a:t>
            </a:r>
          </a:p>
          <a:p>
            <a:pPr>
              <a:lnSpc>
                <a:spcPts val="2800"/>
              </a:lnSpc>
              <a:buFont typeface="Arial" pitchFamily="34" charset="0"/>
              <a:buChar char="•"/>
              <a:tabLst>
                <a:tab pos="76200" algn="l"/>
              </a:tabLst>
              <a:defRPr/>
            </a:pPr>
            <a:r>
              <a:rPr lang="es-ES" altLang="es-ES" sz="1600" kern="0" dirty="0">
                <a:latin typeface="+mn-lt"/>
                <a:cs typeface="+mn-cs"/>
              </a:rPr>
              <a:t> El dibujo  tiene una </a:t>
            </a:r>
            <a:r>
              <a:rPr lang="es-ES" altLang="es-ES" sz="1600" b="1" u="sng" kern="0" dirty="0">
                <a:latin typeface="+mn-lt"/>
                <a:cs typeface="+mn-cs"/>
              </a:rPr>
              <a:t>perspectiva espacial.</a:t>
            </a:r>
          </a:p>
          <a:p>
            <a:pPr>
              <a:lnSpc>
                <a:spcPts val="2800"/>
              </a:lnSpc>
              <a:buFont typeface="Arial" pitchFamily="34" charset="0"/>
              <a:buChar char="•"/>
              <a:tabLst>
                <a:tab pos="76200" algn="l"/>
              </a:tabLst>
              <a:defRPr/>
            </a:pPr>
            <a:r>
              <a:rPr lang="es-ES" altLang="es-ES" sz="1600" kern="0" dirty="0">
                <a:latin typeface="+mn-lt"/>
                <a:cs typeface="+mn-cs"/>
              </a:rPr>
              <a:t> El niño/a  </a:t>
            </a:r>
            <a:r>
              <a:rPr lang="es-ES" altLang="es-ES" sz="1600" b="1" u="sng" kern="0" dirty="0">
                <a:latin typeface="+mn-lt"/>
                <a:cs typeface="+mn-cs"/>
              </a:rPr>
              <a:t>analiza de forma crítica</a:t>
            </a:r>
            <a:r>
              <a:rPr lang="es-ES" altLang="es-ES" sz="1600" kern="0" dirty="0">
                <a:latin typeface="+mn-lt"/>
                <a:cs typeface="+mn-cs"/>
              </a:rPr>
              <a:t> lo que hace.</a:t>
            </a:r>
          </a:p>
          <a:p>
            <a:pPr>
              <a:lnSpc>
                <a:spcPts val="2800"/>
              </a:lnSpc>
              <a:buFont typeface="Arial" pitchFamily="34" charset="0"/>
              <a:buChar char="•"/>
              <a:tabLst>
                <a:tab pos="76200" algn="l"/>
              </a:tabLst>
              <a:defRPr/>
            </a:pPr>
            <a:r>
              <a:rPr lang="es-ES" altLang="es-ES" sz="1600" kern="0" dirty="0">
                <a:latin typeface="+mn-lt"/>
                <a:cs typeface="+mn-cs"/>
              </a:rPr>
              <a:t> Se valora los </a:t>
            </a:r>
            <a:r>
              <a:rPr lang="es-ES" altLang="es-ES" sz="1600" b="1" u="sng" kern="0" dirty="0">
                <a:latin typeface="+mn-lt"/>
                <a:cs typeface="+mn-cs"/>
              </a:rPr>
              <a:t>aspectos gráfico-plásticos</a:t>
            </a:r>
            <a:r>
              <a:rPr lang="es-ES" altLang="es-ES" sz="1600" kern="0" dirty="0">
                <a:latin typeface="+mn-lt"/>
                <a:cs typeface="+mn-cs"/>
              </a:rPr>
              <a:t>.</a:t>
            </a:r>
          </a:p>
          <a:p>
            <a:pPr>
              <a:lnSpc>
                <a:spcPts val="2800"/>
              </a:lnSpc>
              <a:buFont typeface="Arial" pitchFamily="34" charset="0"/>
              <a:buChar char="•"/>
              <a:tabLst>
                <a:tab pos="76200" algn="l"/>
              </a:tabLst>
              <a:defRPr/>
            </a:pPr>
            <a:r>
              <a:rPr lang="es-ES" altLang="es-ES" sz="1600" kern="0" dirty="0">
                <a:latin typeface="+mn-lt"/>
                <a:cs typeface="+mn-cs"/>
              </a:rPr>
              <a:t> La </a:t>
            </a:r>
            <a:r>
              <a:rPr lang="es-ES" altLang="es-ES" sz="1600" b="1" u="sng" kern="0" dirty="0">
                <a:latin typeface="+mn-lt"/>
                <a:cs typeface="+mn-cs"/>
              </a:rPr>
              <a:t>autoexpresión</a:t>
            </a:r>
            <a:r>
              <a:rPr lang="es-ES" altLang="es-ES" sz="1600" kern="0" dirty="0">
                <a:latin typeface="+mn-lt"/>
                <a:cs typeface="+mn-cs"/>
              </a:rPr>
              <a:t> da paso a la literalidad, la búsqueda de fidelidad hacia el modelo visual.</a:t>
            </a:r>
          </a:p>
          <a:p>
            <a:pPr>
              <a:lnSpc>
                <a:spcPts val="2800"/>
              </a:lnSpc>
              <a:buFont typeface="Arial" pitchFamily="34" charset="0"/>
              <a:buChar char="•"/>
              <a:tabLst>
                <a:tab pos="76200" algn="l"/>
              </a:tabLst>
              <a:defRPr/>
            </a:pPr>
            <a:r>
              <a:rPr lang="es-ES" altLang="es-ES" sz="1600" kern="0" dirty="0">
                <a:latin typeface="+mn-lt"/>
                <a:cs typeface="+mn-cs"/>
              </a:rPr>
              <a:t> El </a:t>
            </a:r>
            <a:r>
              <a:rPr lang="es-ES" altLang="es-ES" sz="1600" b="1" u="sng" kern="0" dirty="0">
                <a:latin typeface="+mn-lt"/>
                <a:cs typeface="+mn-cs"/>
              </a:rPr>
              <a:t>dibujo del cuerpo </a:t>
            </a:r>
            <a:r>
              <a:rPr lang="es-ES" altLang="es-ES" sz="1600" kern="0" dirty="0">
                <a:latin typeface="+mn-lt"/>
                <a:cs typeface="+mn-cs"/>
              </a:rPr>
              <a:t>adquiere un mayor significado.</a:t>
            </a:r>
          </a:p>
          <a:p>
            <a:pPr>
              <a:lnSpc>
                <a:spcPts val="2800"/>
              </a:lnSpc>
              <a:buFont typeface="Arial" pitchFamily="34" charset="0"/>
              <a:buChar char="•"/>
              <a:tabLst>
                <a:tab pos="76200" algn="l"/>
              </a:tabLst>
              <a:defRPr/>
            </a:pPr>
            <a:r>
              <a:rPr lang="es-ES" altLang="es-ES" sz="1600" kern="0" dirty="0">
                <a:latin typeface="+mn-lt"/>
                <a:cs typeface="+mn-cs"/>
              </a:rPr>
              <a:t> E</a:t>
            </a:r>
            <a:r>
              <a:rPr lang="es-ES" altLang="es-ES" sz="1600" kern="0" dirty="0" err="1">
                <a:latin typeface="+mn-lt"/>
                <a:cs typeface="+mn-cs"/>
              </a:rPr>
              <a:t>lige</a:t>
            </a:r>
            <a:r>
              <a:rPr lang="es-ES" altLang="es-ES" sz="1600" kern="0" dirty="0">
                <a:latin typeface="+mn-lt"/>
                <a:cs typeface="+mn-cs"/>
              </a:rPr>
              <a:t> una </a:t>
            </a:r>
            <a:r>
              <a:rPr lang="es-ES" altLang="es-ES" sz="1600" b="1" kern="0" dirty="0">
                <a:latin typeface="+mn-lt"/>
                <a:cs typeface="+mn-cs"/>
              </a:rPr>
              <a:t>técnica según el producto </a:t>
            </a:r>
            <a:r>
              <a:rPr lang="es-ES" altLang="es-ES" sz="1600" kern="0" dirty="0">
                <a:latin typeface="+mn-lt"/>
                <a:cs typeface="+mn-cs"/>
              </a:rPr>
              <a:t>que desea obtener. </a:t>
            </a:r>
          </a:p>
          <a:p>
            <a:pPr>
              <a:lnSpc>
                <a:spcPts val="2800"/>
              </a:lnSpc>
              <a:buFont typeface="Arial" pitchFamily="34" charset="0"/>
              <a:buChar char="•"/>
              <a:tabLst>
                <a:tab pos="76200" algn="l"/>
              </a:tabLst>
              <a:defRPr/>
            </a:pPr>
            <a:r>
              <a:rPr lang="es-ES" altLang="es-ES" sz="1600" kern="0" dirty="0">
                <a:latin typeface="+mn-lt"/>
                <a:cs typeface="+mn-cs"/>
              </a:rPr>
              <a:t> Lo dibujado demuestra sentimientos, </a:t>
            </a:r>
            <a:r>
              <a:rPr lang="es-ES" altLang="es-ES" sz="1600" b="1" u="sng" kern="0" dirty="0">
                <a:latin typeface="+mn-lt"/>
                <a:cs typeface="+mn-cs"/>
              </a:rPr>
              <a:t>impresionismo sensorial: </a:t>
            </a:r>
            <a:r>
              <a:rPr lang="es-ES" altLang="es-ES" sz="1600" b="1" u="sng" kern="0" dirty="0" err="1">
                <a:latin typeface="+mn-lt"/>
                <a:cs typeface="+mn-cs"/>
              </a:rPr>
              <a:t>Haptico</a:t>
            </a:r>
            <a:r>
              <a:rPr lang="es-ES" altLang="es-ES" sz="1600" b="1" u="sng" kern="0" dirty="0">
                <a:latin typeface="+mn-lt"/>
                <a:cs typeface="+mn-cs"/>
              </a:rPr>
              <a:t> y visual </a:t>
            </a:r>
          </a:p>
          <a:p>
            <a:pPr>
              <a:lnSpc>
                <a:spcPts val="2800"/>
              </a:lnSpc>
              <a:buFont typeface="Arial" pitchFamily="34" charset="0"/>
              <a:buChar char="•"/>
              <a:tabLst>
                <a:tab pos="76200" algn="l"/>
              </a:tabLst>
              <a:defRPr/>
            </a:pPr>
            <a:endParaRPr lang="es-ES" altLang="es-ES" sz="2000" kern="0" dirty="0">
              <a:latin typeface="+mn-lt"/>
              <a:cs typeface="+mn-cs"/>
            </a:endParaRPr>
          </a:p>
        </p:txBody>
      </p:sp>
      <p:sp>
        <p:nvSpPr>
          <p:cNvPr id="59396" name="4 Marcador de número de diapositiva"/>
          <p:cNvSpPr>
            <a:spLocks noGrp="1"/>
          </p:cNvSpPr>
          <p:nvPr>
            <p:ph type="sldNum" sz="quarter" idx="12"/>
          </p:nvPr>
        </p:nvSpPr>
        <p:spPr>
          <a:noFill/>
          <a:ln>
            <a:miter lim="800000"/>
            <a:headEnd/>
            <a:tailEnd/>
          </a:ln>
        </p:spPr>
        <p:txBody>
          <a:bodyPr/>
          <a:lstStyle/>
          <a:p>
            <a:fld id="{93A13033-A9EC-4ED3-9B37-B96936595D3C}" type="slidenum">
              <a:rPr lang="es-ES" smtClean="0"/>
              <a:pPr/>
              <a:t>57</a:t>
            </a:fld>
            <a:endParaRPr lang="es-ES" smtClean="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CuadroTexto"/>
          <p:cNvSpPr txBox="1">
            <a:spLocks noChangeArrowheads="1"/>
          </p:cNvSpPr>
          <p:nvPr/>
        </p:nvSpPr>
        <p:spPr bwMode="auto">
          <a:xfrm>
            <a:off x="611188" y="1844675"/>
            <a:ext cx="7777162" cy="4246563"/>
          </a:xfrm>
          <a:prstGeom prst="rect">
            <a:avLst/>
          </a:prstGeom>
          <a:noFill/>
          <a:ln w="9525">
            <a:noFill/>
            <a:miter lim="800000"/>
            <a:headEnd/>
            <a:tailEnd/>
          </a:ln>
        </p:spPr>
        <p:txBody>
          <a:bodyPr>
            <a:spAutoFit/>
          </a:bodyPr>
          <a:lstStyle/>
          <a:p>
            <a:pPr>
              <a:buFont typeface="Arial" charset="0"/>
              <a:buChar char="•"/>
            </a:pPr>
            <a:r>
              <a:rPr lang="es-ES"/>
              <a:t>  </a:t>
            </a:r>
            <a:r>
              <a:rPr lang="es-ES" u="sng"/>
              <a:t>Evolución del esquema y conciencia de sí mismo.</a:t>
            </a:r>
          </a:p>
          <a:p>
            <a:pPr>
              <a:buFont typeface="Arial" charset="0"/>
              <a:buChar char="•"/>
            </a:pPr>
            <a:endParaRPr lang="es-ES"/>
          </a:p>
          <a:p>
            <a:pPr>
              <a:buFont typeface="Arial" charset="0"/>
              <a:buChar char="•"/>
            </a:pPr>
            <a:r>
              <a:rPr lang="es-ES"/>
              <a:t>  </a:t>
            </a:r>
            <a:r>
              <a:rPr lang="es-ES" u="sng"/>
              <a:t>Representación del espacio, superposición de planos, profundidad</a:t>
            </a:r>
            <a:r>
              <a:rPr lang="es-ES"/>
              <a:t>, etc.</a:t>
            </a:r>
          </a:p>
          <a:p>
            <a:pPr>
              <a:buFont typeface="Arial" charset="0"/>
              <a:buChar char="•"/>
            </a:pPr>
            <a:endParaRPr lang="es-ES"/>
          </a:p>
          <a:p>
            <a:pPr>
              <a:buFont typeface="Arial" charset="0"/>
              <a:buChar char="•"/>
            </a:pPr>
            <a:r>
              <a:rPr lang="es-ES"/>
              <a:t>  </a:t>
            </a:r>
            <a:r>
              <a:rPr lang="es-ES" u="sng"/>
              <a:t>Conciencia del “yo” y del “otro”.</a:t>
            </a:r>
          </a:p>
          <a:p>
            <a:pPr>
              <a:buFont typeface="Arial" charset="0"/>
              <a:buChar char="•"/>
            </a:pPr>
            <a:endParaRPr lang="es-ES"/>
          </a:p>
          <a:p>
            <a:pPr>
              <a:buFont typeface="Arial" charset="0"/>
              <a:buChar char="•"/>
            </a:pPr>
            <a:r>
              <a:rPr lang="es-ES"/>
              <a:t>  </a:t>
            </a:r>
            <a:r>
              <a:rPr lang="es-ES" u="sng"/>
              <a:t>El color</a:t>
            </a:r>
            <a:r>
              <a:rPr lang="es-ES"/>
              <a:t>: </a:t>
            </a:r>
            <a:r>
              <a:rPr lang="es-ES" u="sng"/>
              <a:t>aplicación emocional y científica, relaciones visuales-         emocionales de los colores y análisis de estos.</a:t>
            </a:r>
          </a:p>
          <a:p>
            <a:pPr>
              <a:buFont typeface="Arial" charset="0"/>
              <a:buChar char="•"/>
            </a:pPr>
            <a:endParaRPr lang="es-ES"/>
          </a:p>
          <a:p>
            <a:pPr>
              <a:buFont typeface="Arial" charset="0"/>
              <a:buChar char="•"/>
            </a:pPr>
            <a:r>
              <a:rPr lang="es-ES"/>
              <a:t>  </a:t>
            </a:r>
            <a:r>
              <a:rPr lang="es-ES" u="sng"/>
              <a:t>Consciencia de que el producto creado es consecuencia del material utilizado.</a:t>
            </a:r>
          </a:p>
          <a:p>
            <a:pPr>
              <a:buFont typeface="Arial" charset="0"/>
              <a:buChar char="•"/>
            </a:pPr>
            <a:endParaRPr lang="es-ES"/>
          </a:p>
          <a:p>
            <a:pPr>
              <a:buFont typeface="Arial" charset="0"/>
              <a:buChar char="•"/>
            </a:pPr>
            <a:r>
              <a:rPr lang="es-ES"/>
              <a:t>  </a:t>
            </a:r>
            <a:r>
              <a:rPr lang="es-ES" u="sng"/>
              <a:t>Desarrollo del proceso creativo: autoexpresión tridimensional.</a:t>
            </a:r>
          </a:p>
          <a:p>
            <a:pPr>
              <a:buFont typeface="Arial" charset="0"/>
              <a:buChar char="•"/>
            </a:pPr>
            <a:endParaRPr lang="es-ES"/>
          </a:p>
          <a:p>
            <a:pPr>
              <a:buFont typeface="Arial" charset="0"/>
              <a:buChar char="•"/>
            </a:pPr>
            <a:endParaRPr lang="es-ES"/>
          </a:p>
        </p:txBody>
      </p:sp>
      <p:sp>
        <p:nvSpPr>
          <p:cNvPr id="3" name="2 Rectángulo"/>
          <p:cNvSpPr/>
          <p:nvPr/>
        </p:nvSpPr>
        <p:spPr>
          <a:xfrm>
            <a:off x="0" y="-315913"/>
            <a:ext cx="9144000" cy="1071563"/>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2400" b="1" dirty="0">
                <a:solidFill>
                  <a:srgbClr val="FFCC66"/>
                </a:solidFill>
              </a:rPr>
              <a:t>           </a:t>
            </a:r>
          </a:p>
          <a:p>
            <a:pPr algn="ctr">
              <a:defRPr/>
            </a:pPr>
            <a:r>
              <a:rPr lang="es-ES" sz="2400" b="1" dirty="0">
                <a:solidFill>
                  <a:schemeClr val="tx1"/>
                </a:solidFill>
              </a:rPr>
              <a:t>IMPORTANTE NO OLVIDAR</a:t>
            </a:r>
          </a:p>
        </p:txBody>
      </p:sp>
      <p:sp>
        <p:nvSpPr>
          <p:cNvPr id="60420" name="4 Marcador de número de diapositiva"/>
          <p:cNvSpPr>
            <a:spLocks noGrp="1"/>
          </p:cNvSpPr>
          <p:nvPr>
            <p:ph type="sldNum" sz="quarter" idx="12"/>
          </p:nvPr>
        </p:nvSpPr>
        <p:spPr>
          <a:noFill/>
          <a:ln>
            <a:miter lim="800000"/>
            <a:headEnd/>
            <a:tailEnd/>
          </a:ln>
        </p:spPr>
        <p:txBody>
          <a:bodyPr/>
          <a:lstStyle/>
          <a:p>
            <a:fld id="{543FB8CC-2E94-4727-A206-6637E822B5DF}" type="slidenum">
              <a:rPr lang="es-ES" smtClean="0"/>
              <a:pPr/>
              <a:t>58</a:t>
            </a:fld>
            <a:endParaRPr lang="es-ES" smtClean="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ernestoneto.guggenheim-bilbao.es/img/galeria/140327/xl/Ernesto-Neto-Guggenheim-Bilbao-28-03-2014-7.jpg"/>
          <p:cNvPicPr>
            <a:picLocks noChangeAspect="1" noChangeArrowheads="1"/>
          </p:cNvPicPr>
          <p:nvPr/>
        </p:nvPicPr>
        <p:blipFill>
          <a:blip r:embed="rId2" cstate="print"/>
          <a:srcRect/>
          <a:stretch>
            <a:fillRect/>
          </a:stretch>
        </p:blipFill>
        <p:spPr bwMode="auto">
          <a:xfrm>
            <a:off x="-612775" y="1125538"/>
            <a:ext cx="4876800" cy="4876800"/>
          </a:xfrm>
          <a:prstGeom prst="rect">
            <a:avLst/>
          </a:prstGeom>
          <a:noFill/>
          <a:ln w="9525">
            <a:noFill/>
            <a:miter lim="800000"/>
            <a:headEnd/>
            <a:tailEnd/>
          </a:ln>
        </p:spPr>
      </p:pic>
      <p:pic>
        <p:nvPicPr>
          <p:cNvPr id="61443" name="Picture 4" descr="http://ernestoneto.guggenheim-bilbao.es/img/galeria/140327/xl/Ernesto-Neto-Guggenheim-Bilbao-28-03-2014-1.jpg"/>
          <p:cNvPicPr>
            <a:picLocks noChangeAspect="1" noChangeArrowheads="1"/>
          </p:cNvPicPr>
          <p:nvPr/>
        </p:nvPicPr>
        <p:blipFill>
          <a:blip r:embed="rId3" cstate="print"/>
          <a:srcRect/>
          <a:stretch>
            <a:fillRect/>
          </a:stretch>
        </p:blipFill>
        <p:spPr bwMode="auto">
          <a:xfrm>
            <a:off x="4267200" y="1125538"/>
            <a:ext cx="4876800" cy="4876800"/>
          </a:xfrm>
          <a:prstGeom prst="rect">
            <a:avLst/>
          </a:prstGeom>
          <a:noFill/>
          <a:ln w="9525">
            <a:noFill/>
            <a:miter lim="800000"/>
            <a:headEnd/>
            <a:tailEnd/>
          </a:ln>
        </p:spPr>
      </p:pic>
      <p:sp>
        <p:nvSpPr>
          <p:cNvPr id="61444" name="6 CuadroTexto"/>
          <p:cNvSpPr txBox="1">
            <a:spLocks noChangeArrowheads="1"/>
          </p:cNvSpPr>
          <p:nvPr/>
        </p:nvSpPr>
        <p:spPr bwMode="auto">
          <a:xfrm>
            <a:off x="468313" y="6165850"/>
            <a:ext cx="6335712" cy="246063"/>
          </a:xfrm>
          <a:prstGeom prst="rect">
            <a:avLst/>
          </a:prstGeom>
          <a:noFill/>
          <a:ln w="9525">
            <a:noFill/>
            <a:miter lim="800000"/>
            <a:headEnd/>
            <a:tailEnd/>
          </a:ln>
        </p:spPr>
        <p:txBody>
          <a:bodyPr>
            <a:spAutoFit/>
          </a:bodyPr>
          <a:lstStyle/>
          <a:p>
            <a:r>
              <a:rPr lang="es-ES" sz="1000"/>
              <a:t>Fg. 38: </a:t>
            </a:r>
            <a:r>
              <a:rPr lang="es-ES" sz="1000" i="1"/>
              <a:t>El cuerpo me lleva</a:t>
            </a:r>
            <a:r>
              <a:rPr lang="es-ES" sz="1000"/>
              <a:t>. Espacios sensoriales de Ernesto Neto. Guggenheim Bilbao. 2014 </a:t>
            </a:r>
          </a:p>
        </p:txBody>
      </p:sp>
      <p:sp>
        <p:nvSpPr>
          <p:cNvPr id="61445" name="5 Marcador de número de diapositiva"/>
          <p:cNvSpPr>
            <a:spLocks noGrp="1"/>
          </p:cNvSpPr>
          <p:nvPr>
            <p:ph type="sldNum" sz="quarter" idx="12"/>
          </p:nvPr>
        </p:nvSpPr>
        <p:spPr>
          <a:noFill/>
          <a:ln>
            <a:miter lim="800000"/>
            <a:headEnd/>
            <a:tailEnd/>
          </a:ln>
        </p:spPr>
        <p:txBody>
          <a:bodyPr/>
          <a:lstStyle/>
          <a:p>
            <a:fld id="{CF87F068-9996-4F3E-BFF0-83FFA1D3C1D3}" type="slidenum">
              <a:rPr lang="es-ES" smtClean="0"/>
              <a:pPr/>
              <a:t>59</a:t>
            </a:fld>
            <a:endParaRPr lang="es-ES" smtClean="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5" descr="C:\Users\Javier\Desktop\PROYECTO 8. CUERPO TEXTO\PROPUESTAS DIDÁCTICAS\DEFINITIVA TRABENCO.tif"/>
          <p:cNvPicPr>
            <a:picLocks noChangeAspect="1" noChangeArrowheads="1"/>
          </p:cNvPicPr>
          <p:nvPr/>
        </p:nvPicPr>
        <p:blipFill>
          <a:blip r:embed="rId2" cstate="print"/>
          <a:srcRect/>
          <a:stretch>
            <a:fillRect/>
          </a:stretch>
        </p:blipFill>
        <p:spPr bwMode="auto">
          <a:xfrm>
            <a:off x="684213" y="476250"/>
            <a:ext cx="7954962" cy="5307013"/>
          </a:xfrm>
          <a:prstGeom prst="rect">
            <a:avLst/>
          </a:prstGeom>
          <a:noFill/>
          <a:ln w="9525">
            <a:noFill/>
            <a:miter lim="800000"/>
            <a:headEnd/>
            <a:tailEnd/>
          </a:ln>
        </p:spPr>
      </p:pic>
      <p:sp>
        <p:nvSpPr>
          <p:cNvPr id="62467" name="4 CuadroTexto"/>
          <p:cNvSpPr txBox="1">
            <a:spLocks noChangeArrowheads="1"/>
          </p:cNvSpPr>
          <p:nvPr/>
        </p:nvSpPr>
        <p:spPr bwMode="auto">
          <a:xfrm>
            <a:off x="684213" y="5949950"/>
            <a:ext cx="8135937" cy="677863"/>
          </a:xfrm>
          <a:prstGeom prst="rect">
            <a:avLst/>
          </a:prstGeom>
          <a:noFill/>
          <a:ln w="9525">
            <a:noFill/>
            <a:miter lim="800000"/>
            <a:headEnd/>
            <a:tailEnd/>
          </a:ln>
        </p:spPr>
        <p:txBody>
          <a:bodyPr>
            <a:spAutoFit/>
          </a:bodyPr>
          <a:lstStyle/>
          <a:p>
            <a:r>
              <a:rPr lang="es-ES" sz="1000"/>
              <a:t>Fig. 39: Arte Comunitario. CP Trabenco  (Madrid).  Grupo Enter-Arte 2010. La escritura en el otro como ofrenda. Javier Abad. Proyecto </a:t>
            </a:r>
            <a:r>
              <a:rPr lang="es-ES" altLang="es-ES" sz="1000"/>
              <a:t>Experimentando Relatos, Relatando Experiencias.</a:t>
            </a:r>
            <a:endParaRPr lang="es-ES" sz="1000"/>
          </a:p>
          <a:p>
            <a:endParaRPr lang="es-ES"/>
          </a:p>
        </p:txBody>
      </p:sp>
      <p:sp>
        <p:nvSpPr>
          <p:cNvPr id="62468" name="4 Marcador de número de diapositiva"/>
          <p:cNvSpPr>
            <a:spLocks noGrp="1"/>
          </p:cNvSpPr>
          <p:nvPr>
            <p:ph type="sldNum" sz="quarter" idx="12"/>
          </p:nvPr>
        </p:nvSpPr>
        <p:spPr>
          <a:noFill/>
          <a:ln>
            <a:miter lim="800000"/>
            <a:headEnd/>
            <a:tailEnd/>
          </a:ln>
        </p:spPr>
        <p:txBody>
          <a:bodyPr/>
          <a:lstStyle/>
          <a:p>
            <a:fld id="{017E8E99-14F4-4604-97FA-D5984FFCFA95}" type="slidenum">
              <a:rPr lang="es-ES" smtClean="0"/>
              <a:pPr/>
              <a:t>60</a:t>
            </a:fld>
            <a:endParaRPr lang="es-ES" smtClean="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5" descr="C:\Users\Javier\Desktop\PROYECTO 8. CUERPO TEXTO\PROPUESTAS DIDÁCTICAS\MEMORIA 4.jpg"/>
          <p:cNvPicPr>
            <a:picLocks noChangeAspect="1" noChangeArrowheads="1"/>
          </p:cNvPicPr>
          <p:nvPr/>
        </p:nvPicPr>
        <p:blipFill>
          <a:blip r:embed="rId2" cstate="print"/>
          <a:srcRect/>
          <a:stretch>
            <a:fillRect/>
          </a:stretch>
        </p:blipFill>
        <p:spPr bwMode="auto">
          <a:xfrm>
            <a:off x="1042988" y="622300"/>
            <a:ext cx="7237412" cy="5038725"/>
          </a:xfrm>
          <a:prstGeom prst="rect">
            <a:avLst/>
          </a:prstGeom>
          <a:noFill/>
          <a:ln w="9525">
            <a:noFill/>
            <a:miter lim="800000"/>
            <a:headEnd/>
            <a:tailEnd/>
          </a:ln>
        </p:spPr>
      </p:pic>
      <p:sp>
        <p:nvSpPr>
          <p:cNvPr id="6" name="5 CuadroTexto"/>
          <p:cNvSpPr txBox="1"/>
          <p:nvPr/>
        </p:nvSpPr>
        <p:spPr>
          <a:xfrm>
            <a:off x="935038" y="5805488"/>
            <a:ext cx="7381875" cy="554037"/>
          </a:xfrm>
          <a:prstGeom prst="rect">
            <a:avLst/>
          </a:prstGeom>
          <a:noFill/>
        </p:spPr>
        <p:txBody>
          <a:bodyPr>
            <a:spAutoFit/>
          </a:bodyPr>
          <a:lstStyle/>
          <a:p>
            <a:pPr>
              <a:defRPr/>
            </a:pPr>
            <a:r>
              <a:rPr lang="es-ES" sz="1000" dirty="0" err="1">
                <a:latin typeface="+mn-lt"/>
              </a:rPr>
              <a:t>Fg.</a:t>
            </a:r>
            <a:r>
              <a:rPr lang="es-ES" sz="1000" dirty="0">
                <a:latin typeface="+mn-lt"/>
              </a:rPr>
              <a:t> 40: Performance : envoltura de  deseos  (estudiantes del CSEU LA SALLE, UAM). </a:t>
            </a:r>
            <a:r>
              <a:rPr lang="es-ES" altLang="es-ES" sz="1000" dirty="0">
                <a:latin typeface="+mn-lt"/>
              </a:rPr>
              <a:t>Abad, J. y Calvo, V. </a:t>
            </a:r>
            <a:r>
              <a:rPr lang="es-ES" sz="1000" dirty="0">
                <a:latin typeface="+mn-lt"/>
                <a:cs typeface="Arial" pitchFamily="34" charset="0"/>
              </a:rPr>
              <a:t>Proyecto </a:t>
            </a:r>
            <a:r>
              <a:rPr lang="es-ES" altLang="es-ES" sz="1000" dirty="0">
                <a:latin typeface="+mn-lt"/>
              </a:rPr>
              <a:t>Experimentando Relatos, Relatando Experiencias.</a:t>
            </a:r>
            <a:endParaRPr lang="es-ES" sz="1000" dirty="0">
              <a:latin typeface="+mn-lt"/>
            </a:endParaRPr>
          </a:p>
          <a:p>
            <a:pPr>
              <a:defRPr/>
            </a:pPr>
            <a:endParaRPr lang="es-ES" sz="1000" dirty="0">
              <a:latin typeface="+mn-lt"/>
            </a:endParaRPr>
          </a:p>
        </p:txBody>
      </p:sp>
      <p:sp>
        <p:nvSpPr>
          <p:cNvPr id="63492" name="4 Marcador de número de diapositiva"/>
          <p:cNvSpPr>
            <a:spLocks noGrp="1"/>
          </p:cNvSpPr>
          <p:nvPr>
            <p:ph type="sldNum" sz="quarter" idx="12"/>
          </p:nvPr>
        </p:nvSpPr>
        <p:spPr>
          <a:noFill/>
          <a:ln>
            <a:miter lim="800000"/>
            <a:headEnd/>
            <a:tailEnd/>
          </a:ln>
        </p:spPr>
        <p:txBody>
          <a:bodyPr/>
          <a:lstStyle/>
          <a:p>
            <a:fld id="{A47DB895-5695-4FC0-AF25-1D9E65CD336B}" type="slidenum">
              <a:rPr lang="es-ES" smtClean="0"/>
              <a:pPr/>
              <a:t>61</a:t>
            </a:fld>
            <a:endParaRPr lang="es-ES" smtClean="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7" descr="C:\Users\Javier\Desktop\PROYECTO 8. CUERPO TEXTO\PROPUESTAS DIDÁCTICAS\DSC_008.JPG"/>
          <p:cNvPicPr>
            <a:picLocks noChangeAspect="1" noChangeArrowheads="1"/>
          </p:cNvPicPr>
          <p:nvPr/>
        </p:nvPicPr>
        <p:blipFill>
          <a:blip r:embed="rId2" cstate="print"/>
          <a:srcRect/>
          <a:stretch>
            <a:fillRect/>
          </a:stretch>
        </p:blipFill>
        <p:spPr bwMode="auto">
          <a:xfrm>
            <a:off x="4572000" y="549275"/>
            <a:ext cx="4319588" cy="5156200"/>
          </a:xfrm>
          <a:prstGeom prst="rect">
            <a:avLst/>
          </a:prstGeom>
          <a:noFill/>
          <a:ln w="9525">
            <a:noFill/>
            <a:miter lim="800000"/>
            <a:headEnd/>
            <a:tailEnd/>
          </a:ln>
        </p:spPr>
      </p:pic>
      <p:pic>
        <p:nvPicPr>
          <p:cNvPr id="64515" name="Picture 5" descr="C:\Users\Javier\Desktop\PROYECTO 8. CUERPO TEXTO\PROPUESTAS DIDÁCTICAS\DSC_0034.JPG"/>
          <p:cNvPicPr>
            <a:picLocks noChangeAspect="1" noChangeArrowheads="1"/>
          </p:cNvPicPr>
          <p:nvPr/>
        </p:nvPicPr>
        <p:blipFill>
          <a:blip r:embed="rId3" cstate="print"/>
          <a:srcRect/>
          <a:stretch>
            <a:fillRect/>
          </a:stretch>
        </p:blipFill>
        <p:spPr bwMode="auto">
          <a:xfrm>
            <a:off x="107950" y="549275"/>
            <a:ext cx="4319588" cy="5172075"/>
          </a:xfrm>
          <a:prstGeom prst="rect">
            <a:avLst/>
          </a:prstGeom>
          <a:noFill/>
          <a:ln w="9525">
            <a:noFill/>
            <a:miter lim="800000"/>
            <a:headEnd/>
            <a:tailEnd/>
          </a:ln>
        </p:spPr>
      </p:pic>
      <p:sp>
        <p:nvSpPr>
          <p:cNvPr id="4" name="3 CuadroTexto"/>
          <p:cNvSpPr txBox="1"/>
          <p:nvPr/>
        </p:nvSpPr>
        <p:spPr>
          <a:xfrm>
            <a:off x="215900" y="5872163"/>
            <a:ext cx="8677275" cy="985837"/>
          </a:xfrm>
          <a:prstGeom prst="rect">
            <a:avLst/>
          </a:prstGeom>
          <a:noFill/>
        </p:spPr>
        <p:txBody>
          <a:bodyPr>
            <a:spAutoFit/>
          </a:bodyPr>
          <a:lstStyle/>
          <a:p>
            <a:pPr>
              <a:defRPr/>
            </a:pPr>
            <a:r>
              <a:rPr lang="es-ES" sz="1000" dirty="0">
                <a:latin typeface="+mn-lt"/>
              </a:rPr>
              <a:t>Fig. 41: Performance : Envoltura de  deseos  (estudiantes del CSEU LA SALLE, UAM). </a:t>
            </a:r>
            <a:r>
              <a:rPr lang="es-ES" altLang="es-ES" sz="1000" dirty="0">
                <a:latin typeface="+mn-lt"/>
              </a:rPr>
              <a:t>Abad, J. y Calvo, V. Proyecto Experimentando Relatos, Relatando Experiencias. </a:t>
            </a:r>
            <a:endParaRPr lang="es-ES" sz="1000" dirty="0">
              <a:latin typeface="+mn-lt"/>
            </a:endParaRPr>
          </a:p>
          <a:p>
            <a:pPr>
              <a:defRPr/>
            </a:pPr>
            <a:endParaRPr lang="es-ES" dirty="0"/>
          </a:p>
          <a:p>
            <a:pPr>
              <a:defRPr/>
            </a:pPr>
            <a:endParaRPr lang="es-ES" dirty="0"/>
          </a:p>
        </p:txBody>
      </p:sp>
      <p:sp>
        <p:nvSpPr>
          <p:cNvPr id="64517" name="5 Marcador de número de diapositiva"/>
          <p:cNvSpPr>
            <a:spLocks noGrp="1"/>
          </p:cNvSpPr>
          <p:nvPr>
            <p:ph type="sldNum" sz="quarter" idx="12"/>
          </p:nvPr>
        </p:nvSpPr>
        <p:spPr>
          <a:noFill/>
          <a:ln>
            <a:miter lim="800000"/>
            <a:headEnd/>
            <a:tailEnd/>
          </a:ln>
        </p:spPr>
        <p:txBody>
          <a:bodyPr/>
          <a:lstStyle/>
          <a:p>
            <a:fld id="{A67541A2-4D1D-46E7-A0EC-FFCD2F7FBBF6}" type="slidenum">
              <a:rPr lang="es-ES" smtClean="0"/>
              <a:pPr/>
              <a:t>62</a:t>
            </a:fld>
            <a:endParaRPr lang="es-ES" smtClean="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CuadroTexto"/>
          <p:cNvSpPr txBox="1">
            <a:spLocks noChangeArrowheads="1"/>
          </p:cNvSpPr>
          <p:nvPr/>
        </p:nvSpPr>
        <p:spPr bwMode="auto">
          <a:xfrm>
            <a:off x="1908175" y="350838"/>
            <a:ext cx="4672013" cy="400050"/>
          </a:xfrm>
          <a:prstGeom prst="rect">
            <a:avLst/>
          </a:prstGeom>
          <a:noFill/>
          <a:ln w="9525">
            <a:noFill/>
            <a:miter lim="800000"/>
            <a:headEnd/>
            <a:tailEnd/>
          </a:ln>
        </p:spPr>
        <p:txBody>
          <a:bodyPr wrap="none">
            <a:spAutoFit/>
          </a:bodyPr>
          <a:lstStyle/>
          <a:p>
            <a:r>
              <a:rPr lang="es-ES" altLang="es-ES" sz="2000" b="1"/>
              <a:t>PREGUNTAS DE AUTOEVALUACIÓN</a:t>
            </a:r>
          </a:p>
        </p:txBody>
      </p:sp>
      <p:sp>
        <p:nvSpPr>
          <p:cNvPr id="3" name="2 Rectángulo"/>
          <p:cNvSpPr/>
          <p:nvPr/>
        </p:nvSpPr>
        <p:spPr>
          <a:xfrm>
            <a:off x="0" y="19050"/>
            <a:ext cx="9144000" cy="1071563"/>
          </a:xfrm>
          <a:prstGeom prst="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2400" b="1" dirty="0">
                <a:solidFill>
                  <a:srgbClr val="FFCC66"/>
                </a:solidFill>
              </a:rPr>
              <a:t>           </a:t>
            </a:r>
          </a:p>
          <a:p>
            <a:pPr>
              <a:defRPr/>
            </a:pPr>
            <a:r>
              <a:rPr lang="es-ES" sz="2400" b="1" dirty="0">
                <a:solidFill>
                  <a:srgbClr val="FFCC66"/>
                </a:solidFill>
              </a:rPr>
              <a:t>	</a:t>
            </a:r>
            <a:endParaRPr lang="es-ES" sz="2800" b="1" dirty="0">
              <a:solidFill>
                <a:srgbClr val="FFCC66"/>
              </a:solidFill>
            </a:endParaRPr>
          </a:p>
          <a:p>
            <a:pPr>
              <a:defRPr/>
            </a:pPr>
            <a:r>
              <a:rPr lang="es-ES" sz="2800" b="1" dirty="0">
                <a:solidFill>
                  <a:schemeClr val="tx1"/>
                </a:solidFill>
              </a:rPr>
              <a:t>       </a:t>
            </a:r>
            <a:endParaRPr lang="es-ES" sz="3200" b="1" dirty="0">
              <a:solidFill>
                <a:schemeClr val="tx1"/>
              </a:solidFill>
            </a:endParaRPr>
          </a:p>
          <a:p>
            <a:pPr>
              <a:defRPr/>
            </a:pPr>
            <a:endParaRPr lang="es-ES" sz="2400" b="1" dirty="0">
              <a:solidFill>
                <a:schemeClr val="tx1"/>
              </a:solidFill>
            </a:endParaRPr>
          </a:p>
        </p:txBody>
      </p:sp>
      <p:sp>
        <p:nvSpPr>
          <p:cNvPr id="65540" name="3 CuadroTexto"/>
          <p:cNvSpPr txBox="1">
            <a:spLocks noChangeArrowheads="1"/>
          </p:cNvSpPr>
          <p:nvPr/>
        </p:nvSpPr>
        <p:spPr bwMode="auto">
          <a:xfrm>
            <a:off x="323850" y="1412875"/>
            <a:ext cx="8764588" cy="5908675"/>
          </a:xfrm>
          <a:prstGeom prst="rect">
            <a:avLst/>
          </a:prstGeom>
          <a:noFill/>
          <a:ln w="9525">
            <a:noFill/>
            <a:miter lim="800000"/>
            <a:headEnd/>
            <a:tailEnd/>
          </a:ln>
        </p:spPr>
        <p:txBody>
          <a:bodyPr>
            <a:spAutoFit/>
          </a:bodyPr>
          <a:lstStyle/>
          <a:p>
            <a:r>
              <a:rPr lang="es-ES" altLang="es-ES" sz="1600" b="1"/>
              <a:t>1) ¿Qué fases se producen durante el proceso creativo?</a:t>
            </a:r>
            <a:endParaRPr lang="es-ES" altLang="es-ES" sz="1600"/>
          </a:p>
          <a:p>
            <a:pPr lvl="1"/>
            <a:endParaRPr lang="es-ES" altLang="es-ES" sz="1600"/>
          </a:p>
          <a:p>
            <a:pPr lvl="1"/>
            <a:r>
              <a:rPr lang="es-ES" altLang="es-ES" sz="1600"/>
              <a:t>a. Preparación/Percepción, incubación, iluminación/creación,  evaluación y verificación y tiempo.</a:t>
            </a:r>
          </a:p>
          <a:p>
            <a:pPr lvl="1"/>
            <a:r>
              <a:rPr lang="es-ES" altLang="es-ES" sz="1600"/>
              <a:t>b. Preparación/Percepción, incubación, iluminación/expresión, evaluación y verificación y tiempo. </a:t>
            </a:r>
          </a:p>
          <a:p>
            <a:pPr lvl="1"/>
            <a:r>
              <a:rPr lang="es-ES" altLang="es-ES" sz="1600"/>
              <a:t>c. Preparación/Percepción, incubación, iluminación/inspiración, evaluación y verificación y tiempo.</a:t>
            </a:r>
          </a:p>
          <a:p>
            <a:pPr lvl="1"/>
            <a:endParaRPr lang="es-ES" altLang="es-ES" sz="1600"/>
          </a:p>
          <a:p>
            <a:r>
              <a:rPr lang="es-ES" altLang="es-ES" sz="1600" b="1"/>
              <a:t>2) ¿Cuál es la teoría sobre el pensamiento creativo que alude a un complejo proceso mental productivo?</a:t>
            </a:r>
          </a:p>
          <a:p>
            <a:pPr lvl="1"/>
            <a:endParaRPr lang="es-ES" altLang="es-ES" sz="1600"/>
          </a:p>
          <a:p>
            <a:pPr lvl="1"/>
            <a:r>
              <a:rPr lang="es-ES" altLang="es-ES" sz="1600"/>
              <a:t>a. Culturalista</a:t>
            </a:r>
          </a:p>
          <a:p>
            <a:pPr lvl="1"/>
            <a:r>
              <a:rPr lang="es-ES" altLang="es-ES" sz="1600"/>
              <a:t>b. Constructivista</a:t>
            </a:r>
          </a:p>
          <a:p>
            <a:pPr lvl="1"/>
            <a:r>
              <a:rPr lang="es-ES" altLang="es-ES" sz="1600"/>
              <a:t>c. Innatista</a:t>
            </a:r>
          </a:p>
          <a:p>
            <a:pPr lvl="1"/>
            <a:endParaRPr lang="es-ES" altLang="es-ES" sz="1600"/>
          </a:p>
          <a:p>
            <a:r>
              <a:rPr lang="es-ES" altLang="es-ES" sz="1600"/>
              <a:t> </a:t>
            </a:r>
            <a:r>
              <a:rPr lang="es-ES" altLang="es-ES" sz="1600" b="1"/>
              <a:t>3) ¿A qué tipo de pensamiento está asociada la creatividad?</a:t>
            </a:r>
          </a:p>
          <a:p>
            <a:endParaRPr lang="es-ES" altLang="es-ES" sz="1600"/>
          </a:p>
          <a:p>
            <a:r>
              <a:rPr lang="es-ES" altLang="es-ES" sz="1600"/>
              <a:t>          a. Divergente, siendo este de respuestas concretas.</a:t>
            </a:r>
          </a:p>
          <a:p>
            <a:r>
              <a:rPr lang="es-ES" altLang="es-ES" sz="1600"/>
              <a:t>          b. Convergente, siendo este de respuesta múltiples.    </a:t>
            </a:r>
          </a:p>
          <a:p>
            <a:r>
              <a:rPr lang="es-ES" altLang="es-ES" sz="1600"/>
              <a:t>          c. Divergente, siendo este de respuestas múltiples. </a:t>
            </a:r>
          </a:p>
          <a:p>
            <a:pPr lvl="1"/>
            <a:endParaRPr lang="es-ES" altLang="es-ES" sz="1400"/>
          </a:p>
          <a:p>
            <a:pPr lvl="1"/>
            <a:endParaRPr lang="es-ES" altLang="es-ES" sz="1400"/>
          </a:p>
          <a:p>
            <a:endParaRPr lang="es-ES" altLang="es-ES" sz="1400"/>
          </a:p>
        </p:txBody>
      </p:sp>
      <p:sp>
        <p:nvSpPr>
          <p:cNvPr id="5" name="4 Botón de acción: Sonido">
            <a:hlinkClick r:id="" action="ppaction://noaction" highlightClick="1">
              <a:snd r:embed="rId2" name="applause.wav"/>
            </a:hlinkClick>
          </p:cNvPr>
          <p:cNvSpPr/>
          <p:nvPr/>
        </p:nvSpPr>
        <p:spPr>
          <a:xfrm>
            <a:off x="1692275" y="3213100"/>
            <a:ext cx="287338" cy="250825"/>
          </a:xfrm>
          <a:prstGeom prst="actionButtonSound">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ln>
                <a:solidFill>
                  <a:srgbClr val="FFFF00"/>
                </a:solidFill>
              </a:ln>
            </a:endParaRPr>
          </a:p>
        </p:txBody>
      </p:sp>
      <p:sp>
        <p:nvSpPr>
          <p:cNvPr id="6" name="5 Botón de acción: Sonido">
            <a:hlinkClick r:id="" action="ppaction://noaction" highlightClick="1">
              <a:snd r:embed="rId3" name="wind.wav"/>
            </a:hlinkClick>
          </p:cNvPr>
          <p:cNvSpPr/>
          <p:nvPr/>
        </p:nvSpPr>
        <p:spPr>
          <a:xfrm>
            <a:off x="1692275" y="2708275"/>
            <a:ext cx="287338" cy="288925"/>
          </a:xfrm>
          <a:prstGeom prst="actionButtonSound">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Botón de acción: Sonido">
            <a:hlinkClick r:id="" action="ppaction://noaction" highlightClick="1">
              <a:snd r:embed="rId3" name="wind.wav"/>
            </a:hlinkClick>
          </p:cNvPr>
          <p:cNvSpPr/>
          <p:nvPr/>
        </p:nvSpPr>
        <p:spPr>
          <a:xfrm>
            <a:off x="1692275" y="2133600"/>
            <a:ext cx="287338" cy="322263"/>
          </a:xfrm>
          <a:prstGeom prst="actionButtonSound">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Botón de acción: Sonido">
            <a:hlinkClick r:id="" action="ppaction://noaction" highlightClick="1">
              <a:snd r:embed="rId2" name="applause.wav"/>
            </a:hlinkClick>
          </p:cNvPr>
          <p:cNvSpPr/>
          <p:nvPr/>
        </p:nvSpPr>
        <p:spPr>
          <a:xfrm>
            <a:off x="2700338" y="4559300"/>
            <a:ext cx="287337" cy="250825"/>
          </a:xfrm>
          <a:prstGeom prst="actionButtonSound">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ln>
                <a:solidFill>
                  <a:srgbClr val="FFFF00"/>
                </a:solidFill>
              </a:ln>
            </a:endParaRPr>
          </a:p>
        </p:txBody>
      </p:sp>
      <p:sp>
        <p:nvSpPr>
          <p:cNvPr id="9" name="8 Botón de acción: Sonido">
            <a:hlinkClick r:id="" action="ppaction://noaction" highlightClick="1">
              <a:snd r:embed="rId2" name="applause.wav"/>
            </a:hlinkClick>
          </p:cNvPr>
          <p:cNvSpPr/>
          <p:nvPr/>
        </p:nvSpPr>
        <p:spPr>
          <a:xfrm>
            <a:off x="5867400" y="6453188"/>
            <a:ext cx="288925" cy="250825"/>
          </a:xfrm>
          <a:prstGeom prst="actionButtonSound">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ln>
                <a:solidFill>
                  <a:srgbClr val="FFFF00"/>
                </a:solidFill>
              </a:ln>
            </a:endParaRPr>
          </a:p>
        </p:txBody>
      </p:sp>
      <p:sp>
        <p:nvSpPr>
          <p:cNvPr id="10" name="9 Botón de acción: Sonido">
            <a:hlinkClick r:id="" action="ppaction://noaction" highlightClick="1">
              <a:snd r:embed="rId3" name="wind.wav"/>
            </a:hlinkClick>
          </p:cNvPr>
          <p:cNvSpPr/>
          <p:nvPr/>
        </p:nvSpPr>
        <p:spPr>
          <a:xfrm>
            <a:off x="5867400" y="6092825"/>
            <a:ext cx="288925" cy="288925"/>
          </a:xfrm>
          <a:prstGeom prst="actionButtonSound">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1" name="10 Botón de acción: Sonido">
            <a:hlinkClick r:id="" action="ppaction://noaction" highlightClick="1">
              <a:snd r:embed="rId3" name="wind.wav"/>
            </a:hlinkClick>
          </p:cNvPr>
          <p:cNvSpPr/>
          <p:nvPr/>
        </p:nvSpPr>
        <p:spPr>
          <a:xfrm>
            <a:off x="5867400" y="5732463"/>
            <a:ext cx="288925" cy="288925"/>
          </a:xfrm>
          <a:prstGeom prst="actionButtonSound">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3" name="12 Botón de acción: Sonido">
            <a:hlinkClick r:id="" action="ppaction://noaction" highlightClick="1">
              <a:snd r:embed="rId3" name="wind.wav"/>
            </a:hlinkClick>
          </p:cNvPr>
          <p:cNvSpPr/>
          <p:nvPr/>
        </p:nvSpPr>
        <p:spPr>
          <a:xfrm>
            <a:off x="2700338" y="4221163"/>
            <a:ext cx="287337" cy="287337"/>
          </a:xfrm>
          <a:prstGeom prst="actionButtonSound">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4" name="13 Botón de acción: Sonido">
            <a:hlinkClick r:id="" action="ppaction://noaction" highlightClick="1">
              <a:snd r:embed="rId3" name="wind.wav"/>
            </a:hlinkClick>
          </p:cNvPr>
          <p:cNvSpPr/>
          <p:nvPr/>
        </p:nvSpPr>
        <p:spPr>
          <a:xfrm>
            <a:off x="2700338" y="4857750"/>
            <a:ext cx="287337" cy="287338"/>
          </a:xfrm>
          <a:prstGeom prst="actionButtonSound">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5550" name="15 Marcador de número de diapositiva"/>
          <p:cNvSpPr>
            <a:spLocks noGrp="1"/>
          </p:cNvSpPr>
          <p:nvPr>
            <p:ph type="sldNum" sz="quarter" idx="12"/>
          </p:nvPr>
        </p:nvSpPr>
        <p:spPr>
          <a:noFill/>
          <a:ln>
            <a:miter lim="800000"/>
            <a:headEnd/>
            <a:tailEnd/>
          </a:ln>
        </p:spPr>
        <p:txBody>
          <a:bodyPr/>
          <a:lstStyle/>
          <a:p>
            <a:fld id="{EDB5C5C7-DC10-4F32-B6E5-5410152A7E53}" type="slidenum">
              <a:rPr lang="es-ES" smtClean="0"/>
              <a:pPr/>
              <a:t>63</a:t>
            </a:fld>
            <a:endParaRPr lang="es-ES" smtClean="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875" y="0"/>
            <a:ext cx="9144000" cy="576263"/>
          </a:xfrm>
          <a:prstGeom prst="rect">
            <a:avLst/>
          </a:prstGeom>
          <a:solidFill>
            <a:srgbClr val="FFC000"/>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b="1" dirty="0">
                <a:solidFill>
                  <a:schemeClr val="tx1"/>
                </a:solidFill>
              </a:rPr>
              <a:t>BIBLIOGRAFÍA</a:t>
            </a:r>
          </a:p>
        </p:txBody>
      </p:sp>
      <p:sp>
        <p:nvSpPr>
          <p:cNvPr id="46083" name="2 Rectángulo"/>
          <p:cNvSpPr>
            <a:spLocks noChangeArrowheads="1"/>
          </p:cNvSpPr>
          <p:nvPr/>
        </p:nvSpPr>
        <p:spPr bwMode="auto">
          <a:xfrm>
            <a:off x="323850" y="620713"/>
            <a:ext cx="8748713" cy="6324600"/>
          </a:xfrm>
          <a:prstGeom prst="rect">
            <a:avLst/>
          </a:prstGeom>
          <a:noFill/>
          <a:ln>
            <a:noFill/>
          </a:ln>
          <a:extLst>
            <a:ext uri="{909E8E84-426E-40DD-AFC4-6F175D3DCCD1}"/>
            <a:ext uri="{91240B29-F687-4F45-9708-019B960494DF}"/>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lnSpc>
                <a:spcPct val="150000"/>
              </a:lnSpc>
              <a:spcAft>
                <a:spcPts val="0"/>
              </a:spcAft>
              <a:defRPr/>
            </a:pPr>
            <a:r>
              <a:rPr lang="es-ES" altLang="es-ES" sz="1000" dirty="0" smtClean="0"/>
              <a:t>Acaso, M. </a:t>
            </a:r>
            <a:r>
              <a:rPr lang="es-ES" altLang="es-ES" sz="1000" dirty="0" err="1" smtClean="0"/>
              <a:t>Belver</a:t>
            </a:r>
            <a:r>
              <a:rPr lang="es-ES" altLang="es-ES" sz="1000" dirty="0" smtClean="0"/>
              <a:t>, M. H. et al. (2011). </a:t>
            </a:r>
            <a:r>
              <a:rPr lang="es-ES" altLang="es-ES" sz="1000" i="1" dirty="0" smtClean="0"/>
              <a:t>Didáctica de las artes y la cultura visual</a:t>
            </a:r>
            <a:r>
              <a:rPr lang="es-ES" altLang="es-ES" sz="1000" dirty="0" smtClean="0"/>
              <a:t>. Madrid: </a:t>
            </a:r>
            <a:r>
              <a:rPr lang="es-ES" altLang="es-ES" sz="1000" dirty="0" err="1" smtClean="0"/>
              <a:t>Akal</a:t>
            </a:r>
            <a:endParaRPr lang="es-ES" altLang="es-ES" sz="1000" dirty="0" smtClean="0"/>
          </a:p>
          <a:p>
            <a:pPr eaLnBrk="1" hangingPunct="1">
              <a:lnSpc>
                <a:spcPct val="150000"/>
              </a:lnSpc>
              <a:spcAft>
                <a:spcPts val="0"/>
              </a:spcAft>
              <a:defRPr/>
            </a:pPr>
            <a:r>
              <a:rPr lang="es-ES" altLang="es-ES" sz="1000" dirty="0" smtClean="0"/>
              <a:t>Acaso, M. (2010). </a:t>
            </a:r>
            <a:r>
              <a:rPr lang="es-ES" altLang="es-ES" sz="1000" i="1" dirty="0" smtClean="0"/>
              <a:t>La educación artística no son manualidades: nuevas prácticas en la enseñanza de las artes y la cultura visual</a:t>
            </a:r>
            <a:r>
              <a:rPr lang="es-ES" altLang="es-ES" sz="1000" dirty="0" smtClean="0"/>
              <a:t>. Madrid: Catarata </a:t>
            </a:r>
          </a:p>
          <a:p>
            <a:pPr eaLnBrk="1" hangingPunct="1">
              <a:spcAft>
                <a:spcPts val="0"/>
              </a:spcAft>
              <a:defRPr/>
            </a:pPr>
            <a:r>
              <a:rPr lang="en-US" sz="1000" dirty="0" smtClean="0"/>
              <a:t>Clark, G. A. y Zimmerman, E. (1994). </a:t>
            </a:r>
            <a:r>
              <a:rPr lang="en-US" sz="1000" i="1" dirty="0" smtClean="0"/>
              <a:t>Programming opportunities for students gifted and talented in the visual arts </a:t>
            </a:r>
            <a:r>
              <a:rPr lang="en-US" sz="1000" dirty="0" smtClean="0"/>
              <a:t>(RBDM 9402). Storrs, CT: University of Connecticut, The National Research Center on the Gifted and Talented</a:t>
            </a:r>
            <a:endParaRPr lang="es-ES" altLang="es-ES" sz="1000" dirty="0" smtClean="0"/>
          </a:p>
          <a:p>
            <a:pPr eaLnBrk="1" hangingPunct="1">
              <a:lnSpc>
                <a:spcPct val="150000"/>
              </a:lnSpc>
              <a:spcAft>
                <a:spcPts val="0"/>
              </a:spcAft>
              <a:defRPr/>
            </a:pPr>
            <a:r>
              <a:rPr lang="es-ES" altLang="es-ES" sz="1000" dirty="0" err="1" smtClean="0"/>
              <a:t>Belver</a:t>
            </a:r>
            <a:r>
              <a:rPr lang="es-ES" altLang="es-ES" sz="1000" dirty="0" smtClean="0"/>
              <a:t>. M.H. y </a:t>
            </a:r>
            <a:r>
              <a:rPr lang="es-ES" altLang="es-ES" sz="1000" dirty="0" err="1" smtClean="0"/>
              <a:t>Ullán</a:t>
            </a:r>
            <a:r>
              <a:rPr lang="es-ES" altLang="es-ES" sz="1000" dirty="0" smtClean="0"/>
              <a:t>, A. M. (2007). La creatividad a través del juego. Salamanca: </a:t>
            </a:r>
            <a:r>
              <a:rPr lang="es-ES" altLang="es-ES" sz="1000" dirty="0" err="1" smtClean="0"/>
              <a:t>Amarú</a:t>
            </a:r>
            <a:endParaRPr lang="es-ES" altLang="es-ES" sz="1000" dirty="0" smtClean="0"/>
          </a:p>
          <a:p>
            <a:pPr eaLnBrk="1" hangingPunct="1">
              <a:lnSpc>
                <a:spcPct val="150000"/>
              </a:lnSpc>
              <a:spcAft>
                <a:spcPts val="0"/>
              </a:spcAft>
              <a:defRPr/>
            </a:pPr>
            <a:r>
              <a:rPr lang="es-ES" altLang="es-ES" sz="1000" dirty="0" smtClean="0"/>
              <a:t>De La Torre. (1984). </a:t>
            </a:r>
            <a:r>
              <a:rPr lang="es-ES" altLang="es-ES" sz="1000" i="1" dirty="0" smtClean="0"/>
              <a:t>Creatividad Plural. Sendas para indagar múltiples perspectivas. </a:t>
            </a:r>
            <a:r>
              <a:rPr lang="es-ES" altLang="es-ES" sz="1000" dirty="0" smtClean="0"/>
              <a:t>Barcelona: P.P.U.</a:t>
            </a:r>
          </a:p>
          <a:p>
            <a:pPr eaLnBrk="1" hangingPunct="1">
              <a:spcAft>
                <a:spcPts val="0"/>
              </a:spcAft>
              <a:defRPr/>
            </a:pPr>
            <a:r>
              <a:rPr lang="es-ES" sz="1000" dirty="0" smtClean="0"/>
              <a:t>Dewey, J. (1967). </a:t>
            </a:r>
            <a:r>
              <a:rPr lang="es-ES" sz="1000" i="1" dirty="0" smtClean="0"/>
              <a:t>Experiencia y Educación. </a:t>
            </a:r>
            <a:r>
              <a:rPr lang="es-ES" sz="1000" dirty="0" smtClean="0"/>
              <a:t>Buenos Aires: Losada</a:t>
            </a:r>
          </a:p>
          <a:p>
            <a:pPr eaLnBrk="1" hangingPunct="1">
              <a:spcAft>
                <a:spcPts val="0"/>
              </a:spcAft>
              <a:defRPr/>
            </a:pPr>
            <a:r>
              <a:rPr lang="es-ES" sz="1000" dirty="0" smtClean="0"/>
              <a:t>                -(1910) </a:t>
            </a:r>
            <a:r>
              <a:rPr lang="es-ES" sz="1000" i="1" dirty="0" smtClean="0"/>
              <a:t>Cómo Pensamos. </a:t>
            </a:r>
            <a:r>
              <a:rPr lang="es-ES" sz="1000" dirty="0" smtClean="0"/>
              <a:t>Barcelona: </a:t>
            </a:r>
            <a:r>
              <a:rPr lang="es-ES" sz="1000" dirty="0" err="1" smtClean="0"/>
              <a:t>Paidós</a:t>
            </a:r>
            <a:endParaRPr lang="es-ES" sz="1000" dirty="0" smtClean="0"/>
          </a:p>
          <a:p>
            <a:pPr eaLnBrk="1" hangingPunct="1">
              <a:lnSpc>
                <a:spcPct val="150000"/>
              </a:lnSpc>
              <a:spcAft>
                <a:spcPts val="0"/>
              </a:spcAft>
              <a:defRPr/>
            </a:pPr>
            <a:r>
              <a:rPr lang="es-ES" sz="1000" dirty="0" err="1" smtClean="0"/>
              <a:t>Eisner</a:t>
            </a:r>
            <a:r>
              <a:rPr lang="es-ES" sz="1000" dirty="0" smtClean="0"/>
              <a:t>, E. (1995). </a:t>
            </a:r>
            <a:r>
              <a:rPr lang="es-ES" sz="1000" i="1" dirty="0" smtClean="0"/>
              <a:t>Educar la visión artística. </a:t>
            </a:r>
            <a:r>
              <a:rPr lang="es-ES" sz="1000" dirty="0" smtClean="0"/>
              <a:t>Barcelona: </a:t>
            </a:r>
            <a:r>
              <a:rPr lang="es-ES" sz="1000" dirty="0" err="1" smtClean="0"/>
              <a:t>Paidós</a:t>
            </a:r>
            <a:endParaRPr lang="es-ES" sz="1000" dirty="0" smtClean="0"/>
          </a:p>
          <a:p>
            <a:pPr eaLnBrk="1" hangingPunct="1">
              <a:spcAft>
                <a:spcPts val="0"/>
              </a:spcAft>
              <a:defRPr/>
            </a:pPr>
            <a:r>
              <a:rPr lang="es-ES" sz="1000" dirty="0" err="1" smtClean="0"/>
              <a:t>Esquivias</a:t>
            </a:r>
            <a:r>
              <a:rPr lang="es-ES" sz="1000" dirty="0" smtClean="0"/>
              <a:t>, S. M. T. y </a:t>
            </a:r>
            <a:r>
              <a:rPr lang="es-ES" sz="1000" dirty="0" err="1" smtClean="0"/>
              <a:t>Muriá</a:t>
            </a:r>
            <a:r>
              <a:rPr lang="es-ES" sz="1000" dirty="0" smtClean="0"/>
              <a:t>, V. I. (2001). Una evaluación de la creatividad en la Educación Primaria. </a:t>
            </a:r>
            <a:r>
              <a:rPr lang="es-ES" sz="1000" i="1" dirty="0" smtClean="0"/>
              <a:t>Revista Digital Universitaria</a:t>
            </a:r>
            <a:r>
              <a:rPr lang="es-ES" sz="1000" dirty="0" smtClean="0"/>
              <a:t>.  Recuperado de </a:t>
            </a:r>
            <a:r>
              <a:rPr lang="es-ES" sz="1000" dirty="0" smtClean="0">
                <a:hlinkClick r:id="rId2"/>
              </a:rPr>
              <a:t>http://www.revista.unam.mx/vol.1/num3/art1/</a:t>
            </a:r>
            <a:r>
              <a:rPr lang="es-ES" sz="1000" dirty="0" smtClean="0"/>
              <a:t> </a:t>
            </a:r>
          </a:p>
          <a:p>
            <a:pPr eaLnBrk="1" hangingPunct="1">
              <a:lnSpc>
                <a:spcPct val="150000"/>
              </a:lnSpc>
              <a:spcAft>
                <a:spcPts val="0"/>
              </a:spcAft>
              <a:defRPr/>
            </a:pPr>
            <a:r>
              <a:rPr lang="es-ES" sz="1000" dirty="0" smtClean="0"/>
              <a:t>Estrada Díez, E., (1991). </a:t>
            </a:r>
            <a:r>
              <a:rPr lang="es-ES" sz="1000" i="1" dirty="0" smtClean="0"/>
              <a:t>Génesis y evolución del lenguaje plástico de los niños. </a:t>
            </a:r>
            <a:r>
              <a:rPr lang="es-ES" sz="1000" dirty="0" smtClean="0"/>
              <a:t>Zaragoza: Mira editores</a:t>
            </a:r>
            <a:br>
              <a:rPr lang="es-ES" sz="1000" dirty="0" smtClean="0"/>
            </a:br>
            <a:r>
              <a:rPr lang="es-ES" sz="1000" dirty="0" err="1" smtClean="0"/>
              <a:t>Luquet</a:t>
            </a:r>
            <a:r>
              <a:rPr lang="es-ES" sz="1000" dirty="0" smtClean="0"/>
              <a:t>, G.H. (1978) </a:t>
            </a:r>
            <a:r>
              <a:rPr lang="es-ES" sz="1000" i="1" dirty="0" smtClean="0"/>
              <a:t>El dibujo infantil. </a:t>
            </a:r>
            <a:r>
              <a:rPr lang="es-ES" sz="1000" dirty="0" smtClean="0"/>
              <a:t>Barcelona: Ed. Médica y Técnica </a:t>
            </a:r>
          </a:p>
          <a:p>
            <a:pPr eaLnBrk="1" hangingPunct="1">
              <a:lnSpc>
                <a:spcPct val="150000"/>
              </a:lnSpc>
              <a:spcAft>
                <a:spcPts val="0"/>
              </a:spcAft>
              <a:defRPr/>
            </a:pPr>
            <a:r>
              <a:rPr lang="es-ES" sz="1000" dirty="0" smtClean="0"/>
              <a:t>Gardner, </a:t>
            </a:r>
            <a:r>
              <a:rPr lang="es-ES" sz="1000" cap="all" dirty="0" smtClean="0"/>
              <a:t>h. (1993).</a:t>
            </a:r>
            <a:r>
              <a:rPr lang="es-ES" sz="1000" b="1" i="1" dirty="0" smtClean="0"/>
              <a:t> </a:t>
            </a:r>
            <a:r>
              <a:rPr lang="es-ES" sz="1000" i="1" dirty="0" smtClean="0"/>
              <a:t>Inteligencias múltiples: la teoría en la práctica. Barcelona: </a:t>
            </a:r>
            <a:r>
              <a:rPr lang="es-ES" sz="1000" dirty="0" err="1" smtClean="0"/>
              <a:t>Paidós</a:t>
            </a:r>
            <a:r>
              <a:rPr lang="es-ES" sz="1000" dirty="0" smtClean="0"/>
              <a:t> </a:t>
            </a:r>
          </a:p>
          <a:p>
            <a:pPr eaLnBrk="1" hangingPunct="1">
              <a:lnSpc>
                <a:spcPct val="150000"/>
              </a:lnSpc>
              <a:spcAft>
                <a:spcPts val="0"/>
              </a:spcAft>
              <a:defRPr/>
            </a:pPr>
            <a:r>
              <a:rPr lang="es-ES" sz="1000" i="1" dirty="0" smtClean="0"/>
              <a:t>                    </a:t>
            </a:r>
            <a:r>
              <a:rPr lang="es-ES" sz="1000" dirty="0" smtClean="0"/>
              <a:t>(1987). </a:t>
            </a:r>
            <a:r>
              <a:rPr lang="es-ES" sz="1000" i="1" dirty="0" smtClean="0"/>
              <a:t>Estructuras de la mente</a:t>
            </a:r>
            <a:r>
              <a:rPr lang="es-ES" sz="1000" dirty="0" smtClean="0"/>
              <a:t>. </a:t>
            </a:r>
            <a:r>
              <a:rPr lang="es-ES" sz="1000" i="1" dirty="0" smtClean="0"/>
              <a:t>La Teoría de Las Inteligencias Múltiples. </a:t>
            </a:r>
            <a:r>
              <a:rPr lang="es-ES" sz="1000" dirty="0" smtClean="0"/>
              <a:t>México: Fondo de Economía y Cultura</a:t>
            </a:r>
          </a:p>
          <a:p>
            <a:pPr eaLnBrk="1" hangingPunct="1">
              <a:lnSpc>
                <a:spcPct val="150000"/>
              </a:lnSpc>
              <a:spcAft>
                <a:spcPts val="0"/>
              </a:spcAft>
              <a:defRPr/>
            </a:pPr>
            <a:r>
              <a:rPr lang="es-ES" sz="1000" dirty="0" err="1" smtClean="0"/>
              <a:t>Goleman</a:t>
            </a:r>
            <a:r>
              <a:rPr lang="es-ES" sz="1000" dirty="0" smtClean="0"/>
              <a:t>, D. (2009). </a:t>
            </a:r>
            <a:r>
              <a:rPr lang="es-ES" sz="1000" i="1" dirty="0" smtClean="0"/>
              <a:t>El espíritu creativo</a:t>
            </a:r>
            <a:r>
              <a:rPr lang="es-ES" sz="1000" dirty="0" smtClean="0"/>
              <a:t>. Barcelona: Zeta.</a:t>
            </a:r>
          </a:p>
          <a:p>
            <a:pPr eaLnBrk="1" hangingPunct="1">
              <a:lnSpc>
                <a:spcPct val="150000"/>
              </a:lnSpc>
              <a:spcAft>
                <a:spcPts val="0"/>
              </a:spcAft>
              <a:defRPr/>
            </a:pPr>
            <a:r>
              <a:rPr lang="es-ES" sz="1000" dirty="0" smtClean="0"/>
              <a:t>Gutiérrez, R. (2002). Educación artística y desarrollo creativo. </a:t>
            </a:r>
            <a:r>
              <a:rPr lang="es-ES" sz="1000" i="1" dirty="0" smtClean="0"/>
              <a:t>Arte, Individuo y Sociedad</a:t>
            </a:r>
            <a:r>
              <a:rPr lang="es-ES" sz="1000" dirty="0" smtClean="0"/>
              <a:t>, Anejo I, 6. </a:t>
            </a:r>
          </a:p>
          <a:p>
            <a:pPr eaLnBrk="1" hangingPunct="1">
              <a:lnSpc>
                <a:spcPct val="150000"/>
              </a:lnSpc>
              <a:spcAft>
                <a:spcPts val="0"/>
              </a:spcAft>
              <a:defRPr/>
            </a:pPr>
            <a:r>
              <a:rPr lang="en-US" sz="1000" dirty="0" err="1" smtClean="0"/>
              <a:t>Guiford</a:t>
            </a:r>
            <a:r>
              <a:rPr lang="en-US" sz="1000" dirty="0" smtClean="0"/>
              <a:t>, J. P. (1959). </a:t>
            </a:r>
            <a:r>
              <a:rPr lang="en-US" sz="1000" i="1" dirty="0" smtClean="0"/>
              <a:t>Three faces of </a:t>
            </a:r>
            <a:r>
              <a:rPr lang="en-US" sz="1000" i="1" dirty="0" err="1" smtClean="0"/>
              <a:t>intelect</a:t>
            </a:r>
            <a:r>
              <a:rPr lang="en-US" sz="1000" i="1" dirty="0" smtClean="0"/>
              <a:t>. </a:t>
            </a:r>
            <a:r>
              <a:rPr lang="en-US" sz="1000" dirty="0" smtClean="0"/>
              <a:t>American Psychologist, 14, 469-79.</a:t>
            </a:r>
            <a:endParaRPr lang="es-ES" sz="1000" dirty="0" smtClean="0"/>
          </a:p>
          <a:p>
            <a:pPr eaLnBrk="1" hangingPunct="1">
              <a:lnSpc>
                <a:spcPct val="150000"/>
              </a:lnSpc>
              <a:spcAft>
                <a:spcPts val="0"/>
              </a:spcAft>
              <a:defRPr/>
            </a:pPr>
            <a:r>
              <a:rPr lang="es-ES" sz="1000" dirty="0" smtClean="0"/>
              <a:t>Hernández, F. (1997). La Psicología en la educación escolar. Una revisión tras la fiebre de los últimos tiempos. </a:t>
            </a:r>
            <a:r>
              <a:rPr lang="es-ES" sz="1000" i="1" dirty="0" smtClean="0"/>
              <a:t>Cuadernos de Pedagogía</a:t>
            </a:r>
            <a:r>
              <a:rPr lang="es-ES" sz="1000" dirty="0" smtClean="0"/>
              <a:t>, 256: 78-85. </a:t>
            </a:r>
          </a:p>
          <a:p>
            <a:pPr eaLnBrk="1" hangingPunct="1">
              <a:lnSpc>
                <a:spcPct val="150000"/>
              </a:lnSpc>
              <a:spcAft>
                <a:spcPts val="0"/>
              </a:spcAft>
              <a:defRPr/>
            </a:pPr>
            <a:r>
              <a:rPr lang="es-ES" sz="1000" dirty="0" smtClean="0"/>
              <a:t>Kellogg, R., (1979). </a:t>
            </a:r>
            <a:r>
              <a:rPr lang="es-ES" sz="1000" i="1" dirty="0" smtClean="0"/>
              <a:t>Análisis de la expresión plástica del preescolar</a:t>
            </a:r>
            <a:r>
              <a:rPr lang="es-ES" sz="1000" dirty="0" smtClean="0"/>
              <a:t>. Madrid: Cincel-</a:t>
            </a:r>
            <a:r>
              <a:rPr lang="es-ES" sz="1000" dirty="0" err="1" smtClean="0"/>
              <a:t>kapelusz</a:t>
            </a:r>
            <a:r>
              <a:rPr lang="es-ES" sz="1000" dirty="0" smtClean="0"/>
              <a:t>.</a:t>
            </a:r>
          </a:p>
          <a:p>
            <a:pPr eaLnBrk="1" hangingPunct="1">
              <a:lnSpc>
                <a:spcPct val="150000"/>
              </a:lnSpc>
              <a:spcAft>
                <a:spcPts val="0"/>
              </a:spcAft>
              <a:defRPr/>
            </a:pPr>
            <a:r>
              <a:rPr lang="es-ES" sz="1000" dirty="0" smtClean="0"/>
              <a:t>Kellogg, R. (1969)</a:t>
            </a:r>
            <a:r>
              <a:rPr lang="es-ES" sz="1000" b="1" dirty="0" smtClean="0"/>
              <a:t> </a:t>
            </a:r>
            <a:r>
              <a:rPr lang="es-ES" sz="1000" i="1" dirty="0" err="1" smtClean="0"/>
              <a:t>Analyzing</a:t>
            </a:r>
            <a:r>
              <a:rPr lang="es-ES" sz="1000" i="1" dirty="0" smtClean="0"/>
              <a:t> </a:t>
            </a:r>
            <a:r>
              <a:rPr lang="es-ES" sz="1000" i="1" dirty="0" err="1" smtClean="0"/>
              <a:t>children's</a:t>
            </a:r>
            <a:r>
              <a:rPr lang="es-ES" sz="1000" i="1" dirty="0" smtClean="0"/>
              <a:t> art</a:t>
            </a:r>
            <a:r>
              <a:rPr lang="en-US" sz="1000" dirty="0" smtClean="0"/>
              <a:t>. Mountain View, California. </a:t>
            </a:r>
            <a:endParaRPr lang="es-ES" sz="1000" dirty="0" smtClean="0"/>
          </a:p>
          <a:p>
            <a:pPr eaLnBrk="1" hangingPunct="1">
              <a:lnSpc>
                <a:spcPct val="150000"/>
              </a:lnSpc>
              <a:spcAft>
                <a:spcPts val="0"/>
              </a:spcAft>
              <a:defRPr/>
            </a:pPr>
            <a:r>
              <a:rPr lang="es-ES" sz="1000" dirty="0" err="1" smtClean="0"/>
              <a:t>Lowenfeld</a:t>
            </a:r>
            <a:r>
              <a:rPr lang="es-ES" sz="1000" dirty="0" smtClean="0"/>
              <a:t>, V. y </a:t>
            </a:r>
            <a:r>
              <a:rPr lang="es-ES" sz="1000" dirty="0" err="1" smtClean="0"/>
              <a:t>Brittain</a:t>
            </a:r>
            <a:r>
              <a:rPr lang="es-ES" sz="1000" dirty="0" smtClean="0"/>
              <a:t>, W.L. (1972). </a:t>
            </a:r>
            <a:r>
              <a:rPr lang="es-ES" sz="1000" i="1" dirty="0" smtClean="0"/>
              <a:t>Desarrollo de la capacidad creadora. </a:t>
            </a:r>
            <a:r>
              <a:rPr lang="es-ES" sz="1000" dirty="0" smtClean="0"/>
              <a:t>Buenos Aires, </a:t>
            </a:r>
            <a:r>
              <a:rPr lang="es-ES" sz="1000" dirty="0" err="1" smtClean="0"/>
              <a:t>kapelusz</a:t>
            </a:r>
            <a:r>
              <a:rPr lang="es-ES" sz="1000" dirty="0" smtClean="0"/>
              <a:t>.</a:t>
            </a:r>
          </a:p>
          <a:p>
            <a:pPr eaLnBrk="1" hangingPunct="1">
              <a:lnSpc>
                <a:spcPct val="150000"/>
              </a:lnSpc>
              <a:spcAft>
                <a:spcPts val="0"/>
              </a:spcAft>
              <a:defRPr/>
            </a:pPr>
            <a:r>
              <a:rPr lang="es-ES" sz="1000" dirty="0" smtClean="0"/>
              <a:t>Marín, R. (2003). </a:t>
            </a:r>
            <a:r>
              <a:rPr lang="es-ES" sz="1000" i="1" dirty="0" smtClean="0"/>
              <a:t>Didáctica de la Educación Artística</a:t>
            </a:r>
            <a:r>
              <a:rPr lang="es-ES" sz="1000" dirty="0" smtClean="0"/>
              <a:t>. Madrid: </a:t>
            </a:r>
            <a:r>
              <a:rPr lang="es-ES" sz="1000" dirty="0" err="1" smtClean="0"/>
              <a:t>Pearson</a:t>
            </a:r>
            <a:r>
              <a:rPr lang="es-ES" sz="1000" dirty="0" smtClean="0"/>
              <a:t> </a:t>
            </a:r>
            <a:r>
              <a:rPr lang="es-ES" sz="1000" dirty="0" err="1" smtClean="0"/>
              <a:t>Prentice</a:t>
            </a:r>
            <a:r>
              <a:rPr lang="es-ES" sz="1000" dirty="0" smtClean="0"/>
              <a:t> Hall. </a:t>
            </a:r>
          </a:p>
          <a:p>
            <a:pPr eaLnBrk="1" hangingPunct="1">
              <a:lnSpc>
                <a:spcPct val="150000"/>
              </a:lnSpc>
              <a:spcAft>
                <a:spcPts val="0"/>
              </a:spcAft>
              <a:defRPr/>
            </a:pPr>
            <a:r>
              <a:rPr lang="es-ES" sz="1000" dirty="0" err="1" smtClean="0"/>
              <a:t>Novaes</a:t>
            </a:r>
            <a:r>
              <a:rPr lang="es-ES" sz="1000" dirty="0" smtClean="0"/>
              <a:t>, M.H. (1973). </a:t>
            </a:r>
            <a:r>
              <a:rPr lang="es-ES" sz="1000" i="1" dirty="0" smtClean="0"/>
              <a:t>Psicología de la aptitud creadora</a:t>
            </a:r>
            <a:r>
              <a:rPr lang="es-ES" sz="1000" dirty="0" smtClean="0"/>
              <a:t>. Buenos Aires: </a:t>
            </a:r>
            <a:r>
              <a:rPr lang="es-ES" sz="1000" dirty="0" err="1" smtClean="0"/>
              <a:t>Kapeluz</a:t>
            </a:r>
            <a:endParaRPr lang="es-ES" sz="1000" dirty="0" smtClean="0"/>
          </a:p>
          <a:p>
            <a:pPr eaLnBrk="1" hangingPunct="1">
              <a:lnSpc>
                <a:spcPct val="150000"/>
              </a:lnSpc>
              <a:spcAft>
                <a:spcPts val="0"/>
              </a:spcAft>
              <a:defRPr/>
            </a:pPr>
            <a:r>
              <a:rPr lang="es-ES" sz="1000" dirty="0" err="1" smtClean="0"/>
              <a:t>Read</a:t>
            </a:r>
            <a:r>
              <a:rPr lang="es-ES" sz="1000" dirty="0" smtClean="0"/>
              <a:t>, H. (1982). </a:t>
            </a:r>
            <a:r>
              <a:rPr lang="es-ES" sz="1000" i="1" dirty="0" smtClean="0"/>
              <a:t>Educación por el Arte</a:t>
            </a:r>
            <a:r>
              <a:rPr lang="es-ES" sz="1000" dirty="0" smtClean="0"/>
              <a:t>. </a:t>
            </a:r>
            <a:r>
              <a:rPr lang="es-ES" sz="1000" dirty="0" err="1" smtClean="0"/>
              <a:t>Paidos</a:t>
            </a:r>
            <a:r>
              <a:rPr lang="es-ES" sz="1000" dirty="0" smtClean="0"/>
              <a:t> Ibérica.</a:t>
            </a:r>
          </a:p>
          <a:p>
            <a:pPr eaLnBrk="1" hangingPunct="1">
              <a:lnSpc>
                <a:spcPct val="150000"/>
              </a:lnSpc>
              <a:spcAft>
                <a:spcPts val="0"/>
              </a:spcAft>
              <a:defRPr/>
            </a:pPr>
            <a:r>
              <a:rPr lang="es-ES" sz="1000" dirty="0" smtClean="0"/>
              <a:t>Ruano K.  y Sánchez </a:t>
            </a:r>
            <a:r>
              <a:rPr lang="es-ES" sz="1000" dirty="0" err="1" smtClean="0"/>
              <a:t>Sánchez</a:t>
            </a:r>
            <a:r>
              <a:rPr lang="es-ES" sz="1000" dirty="0" smtClean="0"/>
              <a:t>, R. (2009). </a:t>
            </a:r>
            <a:r>
              <a:rPr lang="es-ES" sz="1000" i="1" dirty="0" smtClean="0"/>
              <a:t>Expresión corporal y educación</a:t>
            </a:r>
            <a:r>
              <a:rPr lang="es-ES" sz="1000" dirty="0" smtClean="0"/>
              <a:t>. Sevilla: </a:t>
            </a:r>
            <a:r>
              <a:rPr lang="es-ES" sz="1000" dirty="0" err="1" smtClean="0"/>
              <a:t>Wanceulen</a:t>
            </a:r>
            <a:r>
              <a:rPr lang="es-ES" sz="1000" dirty="0" smtClean="0"/>
              <a:t> S.L</a:t>
            </a:r>
          </a:p>
          <a:p>
            <a:pPr eaLnBrk="1" hangingPunct="1">
              <a:lnSpc>
                <a:spcPct val="150000"/>
              </a:lnSpc>
              <a:spcAft>
                <a:spcPts val="0"/>
              </a:spcAft>
              <a:defRPr/>
            </a:pPr>
            <a:r>
              <a:rPr lang="es-ES" sz="1000" dirty="0" smtClean="0"/>
              <a:t>Sainz, A. (2003). </a:t>
            </a:r>
            <a:r>
              <a:rPr lang="es-ES" sz="1000" i="1" dirty="0" smtClean="0"/>
              <a:t>El arte infantil. Conocer al niño a través de sus dibujos</a:t>
            </a:r>
            <a:r>
              <a:rPr lang="es-ES" sz="1000" dirty="0" smtClean="0"/>
              <a:t>. Madrid, Eneida.</a:t>
            </a:r>
          </a:p>
          <a:p>
            <a:pPr eaLnBrk="1" hangingPunct="1">
              <a:lnSpc>
                <a:spcPct val="150000"/>
              </a:lnSpc>
              <a:spcAft>
                <a:spcPts val="0"/>
              </a:spcAft>
              <a:defRPr/>
            </a:pPr>
            <a:r>
              <a:rPr lang="en-US" sz="1000" dirty="0" err="1" smtClean="0"/>
              <a:t>Wallas</a:t>
            </a:r>
            <a:r>
              <a:rPr lang="en-US" sz="1000" dirty="0" smtClean="0"/>
              <a:t>, J. (1926). </a:t>
            </a:r>
            <a:r>
              <a:rPr lang="en-US" sz="1000" i="1" dirty="0" smtClean="0"/>
              <a:t>The art of thought. </a:t>
            </a:r>
            <a:r>
              <a:rPr lang="en-US" sz="1000" dirty="0" smtClean="0"/>
              <a:t>New York: Harcourt</a:t>
            </a:r>
            <a:endParaRPr lang="es-ES" sz="1000" dirty="0" smtClean="0"/>
          </a:p>
        </p:txBody>
      </p:sp>
      <p:sp>
        <p:nvSpPr>
          <p:cNvPr id="66564" name="4 Marcador de número de diapositiva"/>
          <p:cNvSpPr>
            <a:spLocks noGrp="1"/>
          </p:cNvSpPr>
          <p:nvPr>
            <p:ph type="sldNum" sz="quarter" idx="12"/>
          </p:nvPr>
        </p:nvSpPr>
        <p:spPr>
          <a:noFill/>
          <a:ln>
            <a:miter lim="800000"/>
            <a:headEnd/>
            <a:tailEnd/>
          </a:ln>
        </p:spPr>
        <p:txBody>
          <a:bodyPr/>
          <a:lstStyle/>
          <a:p>
            <a:fld id="{EC72B57A-F260-447F-8D9D-DBE0D014C9D5}" type="slidenum">
              <a:rPr lang="es-ES" smtClean="0"/>
              <a:pPr/>
              <a:t>64</a:t>
            </a:fld>
            <a:endParaRPr lang="es-ES" smtClean="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875" y="0"/>
            <a:ext cx="9144000" cy="836613"/>
          </a:xfrm>
          <a:prstGeom prst="rect">
            <a:avLst/>
          </a:prstGeom>
          <a:solidFill>
            <a:srgbClr val="FFC000"/>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2400" b="1" dirty="0">
                <a:solidFill>
                  <a:srgbClr val="FFCC66"/>
                </a:solidFill>
              </a:rPr>
              <a:t>           </a:t>
            </a:r>
          </a:p>
          <a:p>
            <a:pPr algn="ctr">
              <a:defRPr/>
            </a:pPr>
            <a:r>
              <a:rPr lang="es-ES" sz="2800" b="1" dirty="0">
                <a:solidFill>
                  <a:schemeClr val="tx1"/>
                </a:solidFill>
              </a:rPr>
              <a:t>WEBGRAFÍA</a:t>
            </a:r>
          </a:p>
          <a:p>
            <a:pPr>
              <a:defRPr/>
            </a:pPr>
            <a:endParaRPr lang="es-ES" sz="2400" b="1" dirty="0">
              <a:solidFill>
                <a:schemeClr val="tx1"/>
              </a:solidFill>
            </a:endParaRPr>
          </a:p>
        </p:txBody>
      </p:sp>
      <p:sp>
        <p:nvSpPr>
          <p:cNvPr id="66563" name="3 Rectángulo"/>
          <p:cNvSpPr>
            <a:spLocks noChangeArrowheads="1"/>
          </p:cNvSpPr>
          <p:nvPr/>
        </p:nvSpPr>
        <p:spPr bwMode="auto">
          <a:xfrm>
            <a:off x="323850" y="908050"/>
            <a:ext cx="8424863" cy="6811963"/>
          </a:xfrm>
          <a:prstGeom prst="rect">
            <a:avLst/>
          </a:prstGeom>
          <a:noFill/>
          <a:ln w="9525">
            <a:noFill/>
            <a:miter lim="800000"/>
            <a:headEnd/>
            <a:tailEnd/>
          </a:ln>
        </p:spPr>
        <p:txBody>
          <a:bodyPr>
            <a:spAutoFit/>
          </a:bodyPr>
          <a:lstStyle/>
          <a:p>
            <a:pPr>
              <a:lnSpc>
                <a:spcPct val="150000"/>
              </a:lnSpc>
              <a:defRPr/>
            </a:pPr>
            <a:r>
              <a:rPr lang="es-ES" altLang="es-ES" sz="1100" dirty="0">
                <a:latin typeface="+mn-lt"/>
              </a:rPr>
              <a:t>Abad, Javier. Arte comunitario en la escuela.</a:t>
            </a:r>
          </a:p>
          <a:p>
            <a:pPr>
              <a:lnSpc>
                <a:spcPct val="150000"/>
              </a:lnSpc>
              <a:defRPr/>
            </a:pPr>
            <a:r>
              <a:rPr lang="es-ES" altLang="es-ES" sz="1100" dirty="0">
                <a:latin typeface="+mn-lt"/>
                <a:hlinkClick r:id="rId2"/>
              </a:rPr>
              <a:t>http://multiplicar-eslatarea.blogspot.com.es/2013/05/arte-comunitario-en-la-escuela-infantil.html</a:t>
            </a:r>
            <a:r>
              <a:rPr lang="es-ES" altLang="es-ES" sz="1100" dirty="0">
                <a:latin typeface="+mn-lt"/>
              </a:rPr>
              <a:t> [En: 15 de julio 2015]. </a:t>
            </a:r>
          </a:p>
          <a:p>
            <a:pPr eaLnBrk="0" hangingPunct="0">
              <a:spcBef>
                <a:spcPct val="20000"/>
              </a:spcBef>
              <a:defRPr/>
            </a:pPr>
            <a:r>
              <a:rPr lang="es-ES" altLang="es-ES" sz="1100" dirty="0">
                <a:latin typeface="+mn-lt"/>
              </a:rPr>
              <a:t>Abad, J. y Calvo, v. Experimentando Relatos, Relatando Experiencias. </a:t>
            </a:r>
            <a:br>
              <a:rPr lang="es-ES" altLang="es-ES" sz="1100" dirty="0">
                <a:latin typeface="+mn-lt"/>
              </a:rPr>
            </a:br>
            <a:r>
              <a:rPr lang="es-ES" altLang="es-ES" sz="1100" u="sng" dirty="0">
                <a:latin typeface="+mn-lt"/>
                <a:hlinkClick r:id="rId3"/>
              </a:rPr>
              <a:t>http://blog.educalab.es/leer.es/web_experimentando/index.html</a:t>
            </a:r>
            <a:r>
              <a:rPr lang="es-ES" altLang="es-ES" sz="1100" dirty="0">
                <a:latin typeface="+mn-lt"/>
              </a:rPr>
              <a:t> [En: 2 de septiembre de 2015].</a:t>
            </a:r>
          </a:p>
          <a:p>
            <a:pPr>
              <a:defRPr/>
            </a:pPr>
            <a:r>
              <a:rPr lang="es-ES" altLang="es-ES" sz="1100" dirty="0">
                <a:latin typeface="+mn-lt"/>
                <a:hlinkClick r:id="rId4"/>
              </a:rPr>
              <a:t>https://docs.google.com/viewer?a=v&amp;pid=sites&amp;srcid=ZGVmYXVsdGRvbWFpbnxzZW1pbmFyaW9kZWluZmFudGlsfGd4OmE0MTE3YjdhNzZlOTEzYw</a:t>
            </a:r>
            <a:r>
              <a:rPr lang="es-ES" altLang="es-ES" sz="1100" dirty="0">
                <a:latin typeface="+mn-lt"/>
              </a:rPr>
              <a:t> [En: 15 de julio 2016]. </a:t>
            </a:r>
          </a:p>
          <a:p>
            <a:pPr>
              <a:lnSpc>
                <a:spcPct val="150000"/>
              </a:lnSpc>
              <a:defRPr/>
            </a:pPr>
            <a:r>
              <a:rPr lang="es-ES" altLang="es-ES" sz="1100" dirty="0">
                <a:latin typeface="+mn-lt"/>
                <a:hlinkClick r:id="rId5"/>
              </a:rPr>
              <a:t>http://leer.es/recursos/crear/detalle/-/asset_publisher/3fAFCQK7mwkO/content/experimentando-relatos-relatando-experiencias-javier-abad-y-virginia-calvo;jsessionid=B61939AB37BF2DD48D8A0982C2970B26</a:t>
            </a:r>
            <a:r>
              <a:rPr lang="es-ES" altLang="es-ES" sz="1100" dirty="0">
                <a:latin typeface="+mn-lt"/>
              </a:rPr>
              <a:t> [En: 15 de julio 2016]. </a:t>
            </a:r>
          </a:p>
          <a:p>
            <a:pPr>
              <a:lnSpc>
                <a:spcPct val="150000"/>
              </a:lnSpc>
              <a:defRPr/>
            </a:pPr>
            <a:r>
              <a:rPr lang="es-ES" altLang="es-ES" sz="1100" dirty="0">
                <a:latin typeface="+mn-lt"/>
              </a:rPr>
              <a:t>Digital Universitaria. 1 de enero de 2001, &lt;</a:t>
            </a:r>
            <a:r>
              <a:rPr lang="es-ES" altLang="es-ES" sz="1100" dirty="0">
                <a:latin typeface="+mn-lt"/>
                <a:hlinkClick r:id="rId6"/>
              </a:rPr>
              <a:t>http://www.revista.unam.mx/vol.1/num3/art1/</a:t>
            </a:r>
            <a:r>
              <a:rPr lang="es-ES" altLang="es-ES" sz="1100" dirty="0">
                <a:latin typeface="+mn-lt"/>
              </a:rPr>
              <a:t>&gt; [En: 01 de septiembre de 2015]. </a:t>
            </a:r>
          </a:p>
          <a:p>
            <a:pPr>
              <a:lnSpc>
                <a:spcPct val="150000"/>
              </a:lnSpc>
              <a:defRPr/>
            </a:pPr>
            <a:r>
              <a:rPr lang="es-ES" altLang="es-ES" sz="1100" dirty="0" err="1">
                <a:latin typeface="+mn-lt"/>
              </a:rPr>
              <a:t>Esquivias</a:t>
            </a:r>
            <a:r>
              <a:rPr lang="es-ES" altLang="es-ES" sz="1100" dirty="0">
                <a:latin typeface="+mn-lt"/>
              </a:rPr>
              <a:t>, S. M. T. y </a:t>
            </a:r>
            <a:r>
              <a:rPr lang="es-ES" altLang="es-ES" sz="1100" dirty="0" err="1">
                <a:latin typeface="+mn-lt"/>
              </a:rPr>
              <a:t>Muriá</a:t>
            </a:r>
            <a:r>
              <a:rPr lang="es-ES" altLang="es-ES" sz="1100" dirty="0">
                <a:latin typeface="+mn-lt"/>
              </a:rPr>
              <a:t>, V. I. (2001) . </a:t>
            </a:r>
            <a:r>
              <a:rPr lang="es-ES" altLang="es-ES" sz="1100" i="1" dirty="0">
                <a:latin typeface="+mn-lt"/>
              </a:rPr>
              <a:t>Una evaluación de la creatividad en la Educación Primaria</a:t>
            </a:r>
            <a:r>
              <a:rPr lang="es-ES" altLang="es-ES" sz="1100" dirty="0">
                <a:latin typeface="+mn-lt"/>
              </a:rPr>
              <a:t>. [en línea]. Revista </a:t>
            </a:r>
          </a:p>
          <a:p>
            <a:pPr>
              <a:defRPr/>
            </a:pPr>
            <a:endParaRPr lang="es-ES" altLang="es-ES" sz="1100" i="1" dirty="0">
              <a:latin typeface="+mn-lt"/>
            </a:endParaRPr>
          </a:p>
          <a:p>
            <a:pPr>
              <a:defRPr/>
            </a:pPr>
            <a:r>
              <a:rPr lang="es-ES" altLang="es-ES" sz="1100" i="1" dirty="0">
                <a:latin typeface="+mn-lt"/>
              </a:rPr>
              <a:t>El Mundo en Tus </a:t>
            </a:r>
            <a:r>
              <a:rPr lang="es-ES" altLang="es-ES" sz="1100" i="1" dirty="0" err="1">
                <a:latin typeface="+mn-lt"/>
              </a:rPr>
              <a:t>Manos.</a:t>
            </a:r>
            <a:r>
              <a:rPr lang="es-ES" altLang="es-ES" sz="1100" dirty="0" err="1">
                <a:latin typeface="+mn-lt"/>
              </a:rPr>
              <a:t>Estrategias</a:t>
            </a:r>
            <a:r>
              <a:rPr lang="es-ES" altLang="es-ES" sz="1100" dirty="0">
                <a:latin typeface="+mn-lt"/>
              </a:rPr>
              <a:t> para despertar la creatividad de  Elsa </a:t>
            </a:r>
            <a:r>
              <a:rPr lang="es-ES" altLang="es-ES" sz="1100" dirty="0" err="1">
                <a:latin typeface="+mn-lt"/>
              </a:rPr>
              <a:t>Punset</a:t>
            </a:r>
            <a:r>
              <a:rPr lang="es-ES" altLang="es-ES" sz="1100" dirty="0">
                <a:latin typeface="+mn-lt"/>
              </a:rPr>
              <a:t>.</a:t>
            </a:r>
          </a:p>
          <a:p>
            <a:pPr>
              <a:defRPr/>
            </a:pPr>
            <a:r>
              <a:rPr lang="es-ES" altLang="es-ES" sz="1100" dirty="0">
                <a:latin typeface="+mn-lt"/>
                <a:hlinkClick r:id="rId7"/>
              </a:rPr>
              <a:t>http://www.rtve.es/alacarta/videos/para-todos-la-2/para-todos-2-mundo-tus-manos-estrategias-para-despertar-creatividad/3152008/</a:t>
            </a:r>
            <a:endParaRPr lang="es-ES" sz="1100" dirty="0">
              <a:latin typeface="+mn-lt"/>
            </a:endParaRPr>
          </a:p>
          <a:p>
            <a:pPr>
              <a:lnSpc>
                <a:spcPct val="150000"/>
              </a:lnSpc>
              <a:defRPr/>
            </a:pPr>
            <a:r>
              <a:rPr lang="es-ES" sz="1100" dirty="0">
                <a:latin typeface="+mn-lt"/>
              </a:rPr>
              <a:t>“Museo virtual“ Etapas del dibujo infantil </a:t>
            </a:r>
            <a:r>
              <a:rPr lang="es-ES" sz="1100" dirty="0">
                <a:latin typeface="+mn-lt"/>
                <a:hlinkClick r:id="rId8"/>
              </a:rPr>
              <a:t>http://arteinfantil.tripod.com/id271.html</a:t>
            </a:r>
            <a:endParaRPr lang="es-ES" altLang="es-ES" sz="1100" dirty="0">
              <a:latin typeface="+mn-lt"/>
            </a:endParaRPr>
          </a:p>
          <a:p>
            <a:pPr>
              <a:lnSpc>
                <a:spcPct val="150000"/>
              </a:lnSpc>
              <a:spcBef>
                <a:spcPct val="20000"/>
              </a:spcBef>
              <a:defRPr/>
            </a:pPr>
            <a:r>
              <a:rPr lang="es-ES" altLang="es-ES" sz="1100" dirty="0" err="1">
                <a:latin typeface="+mn-lt"/>
              </a:rPr>
              <a:t>Punset</a:t>
            </a:r>
            <a:r>
              <a:rPr lang="es-ES" altLang="es-ES" sz="1100" dirty="0">
                <a:latin typeface="+mn-lt"/>
              </a:rPr>
              <a:t>, Elsa entrevista Robert </a:t>
            </a:r>
            <a:r>
              <a:rPr lang="es-ES" altLang="es-ES" sz="1100" dirty="0" err="1">
                <a:latin typeface="+mn-lt"/>
              </a:rPr>
              <a:t>Dilt</a:t>
            </a:r>
            <a:r>
              <a:rPr lang="es-ES" altLang="es-ES" sz="1100" dirty="0">
                <a:latin typeface="+mn-lt"/>
              </a:rPr>
              <a:t> sobre creatividad. </a:t>
            </a:r>
            <a:r>
              <a:rPr lang="es-ES" altLang="es-ES" sz="1100" u="sng" dirty="0">
                <a:latin typeface="+mn-lt"/>
                <a:hlinkClick r:id="rId9"/>
              </a:rPr>
              <a:t>http://www.youtube.com/watch?v=CHMnWU37WuA</a:t>
            </a:r>
            <a:r>
              <a:rPr lang="es-ES" altLang="es-ES" sz="1100" u="sng" dirty="0">
                <a:latin typeface="+mn-lt"/>
              </a:rPr>
              <a:t> </a:t>
            </a:r>
            <a:r>
              <a:rPr lang="es-ES" altLang="es-ES" sz="1100" dirty="0">
                <a:latin typeface="+mn-lt"/>
              </a:rPr>
              <a:t>[En: 17 de julio 2015]. </a:t>
            </a:r>
            <a:endParaRPr lang="es-ES" altLang="es-ES" sz="1100" u="sng" dirty="0">
              <a:latin typeface="+mn-lt"/>
            </a:endParaRPr>
          </a:p>
          <a:p>
            <a:pPr>
              <a:lnSpc>
                <a:spcPct val="150000"/>
              </a:lnSpc>
              <a:spcBef>
                <a:spcPct val="20000"/>
              </a:spcBef>
              <a:defRPr/>
            </a:pPr>
            <a:r>
              <a:rPr lang="es-ES" altLang="es-ES" sz="1100" dirty="0">
                <a:latin typeface="+mn-lt"/>
              </a:rPr>
              <a:t>Redes. La creatividad 1. </a:t>
            </a:r>
            <a:r>
              <a:rPr lang="es-ES" altLang="es-ES" sz="1100" u="sng" dirty="0">
                <a:latin typeface="+mn-lt"/>
                <a:hlinkClick r:id="rId10"/>
              </a:rPr>
              <a:t>http://www.youtube.com/watch?v=IZPJ3q479mY</a:t>
            </a:r>
            <a:r>
              <a:rPr lang="es-ES" altLang="es-ES" sz="1100" dirty="0">
                <a:latin typeface="+mn-lt"/>
              </a:rPr>
              <a:t> [En: 17 de julio 2015]. </a:t>
            </a:r>
          </a:p>
          <a:p>
            <a:pPr>
              <a:lnSpc>
                <a:spcPct val="150000"/>
              </a:lnSpc>
              <a:spcBef>
                <a:spcPct val="20000"/>
              </a:spcBef>
              <a:defRPr/>
            </a:pPr>
            <a:r>
              <a:rPr lang="es-ES" altLang="es-ES" sz="1100" dirty="0">
                <a:latin typeface="+mn-lt"/>
              </a:rPr>
              <a:t>Redes. La creatividad 2. </a:t>
            </a:r>
            <a:r>
              <a:rPr lang="es-ES" altLang="es-ES" sz="1100" u="sng" dirty="0">
                <a:latin typeface="+mn-lt"/>
                <a:hlinkClick r:id="rId11"/>
              </a:rPr>
              <a:t>http://www.youtube.com/watch?v=ggi3ybDcWXI</a:t>
            </a:r>
            <a:r>
              <a:rPr lang="es-ES" altLang="es-ES" sz="1100" dirty="0">
                <a:latin typeface="+mn-lt"/>
              </a:rPr>
              <a:t> [En: 17 de julio 2015]. </a:t>
            </a:r>
          </a:p>
          <a:p>
            <a:pPr>
              <a:defRPr/>
            </a:pPr>
            <a:r>
              <a:rPr lang="es-ES" altLang="es-ES" sz="1100" dirty="0">
                <a:latin typeface="+mn-lt"/>
              </a:rPr>
              <a:t>Redes. Para un mundo mejor: creatividad, innovación y optimismo.</a:t>
            </a:r>
          </a:p>
          <a:p>
            <a:pPr>
              <a:defRPr/>
            </a:pPr>
            <a:r>
              <a:rPr lang="es-ES" altLang="es-ES" sz="1100" dirty="0">
                <a:latin typeface="+mn-lt"/>
                <a:hlinkClick r:id="rId12"/>
              </a:rPr>
              <a:t>https://www.youtube.com/watch?v=5JTJn876E0w</a:t>
            </a:r>
            <a:r>
              <a:rPr lang="es-ES" altLang="es-ES" sz="1100" dirty="0">
                <a:latin typeface="+mn-lt"/>
              </a:rPr>
              <a:t> [ En: 17 de julio 2015]. </a:t>
            </a:r>
          </a:p>
          <a:p>
            <a:pPr>
              <a:defRPr/>
            </a:pPr>
            <a:endParaRPr lang="es-ES" altLang="es-ES" sz="1100" dirty="0">
              <a:latin typeface="+mn-lt"/>
            </a:endParaRPr>
          </a:p>
          <a:p>
            <a:pPr>
              <a:defRPr/>
            </a:pPr>
            <a:r>
              <a:rPr lang="es-ES" altLang="es-ES" sz="1100" dirty="0">
                <a:latin typeface="+mn-lt"/>
              </a:rPr>
              <a:t>Redes. Howard Gardner revolucionó la psicología con su teoría de las inteligencias </a:t>
            </a:r>
          </a:p>
          <a:p>
            <a:pPr>
              <a:defRPr/>
            </a:pPr>
            <a:r>
              <a:rPr lang="es-ES" altLang="es-ES" sz="1100" dirty="0">
                <a:latin typeface="+mn-lt"/>
              </a:rPr>
              <a:t>Múltiples. </a:t>
            </a:r>
            <a:r>
              <a:rPr lang="es-ES" altLang="es-ES" sz="1100" u="sng" dirty="0">
                <a:latin typeface="+mn-lt"/>
                <a:hlinkClick r:id="rId13"/>
              </a:rPr>
              <a:t>http://www.youtube.com/watch?v=wHWymBgOcC8</a:t>
            </a:r>
            <a:r>
              <a:rPr lang="es-ES" altLang="es-ES" sz="1100" dirty="0">
                <a:latin typeface="+mn-lt"/>
              </a:rPr>
              <a:t>  [En: 18 de julio 2015]. </a:t>
            </a:r>
          </a:p>
          <a:p>
            <a:pPr>
              <a:defRPr/>
            </a:pPr>
            <a:endParaRPr lang="es-ES" altLang="es-ES" sz="1100" dirty="0">
              <a:latin typeface="+mn-lt"/>
            </a:endParaRPr>
          </a:p>
          <a:p>
            <a:pPr>
              <a:defRPr/>
            </a:pPr>
            <a:r>
              <a:rPr lang="es-ES" altLang="es-ES" sz="1100" dirty="0">
                <a:latin typeface="+mn-lt"/>
              </a:rPr>
              <a:t>Redes Psicología (El </a:t>
            </a:r>
            <a:r>
              <a:rPr lang="es-ES" altLang="es-ES" sz="1100" dirty="0" err="1">
                <a:latin typeface="+mn-lt"/>
              </a:rPr>
              <a:t>exito</a:t>
            </a:r>
            <a:r>
              <a:rPr lang="es-ES" altLang="es-ES" sz="1100" dirty="0">
                <a:latin typeface="+mn-lt"/>
              </a:rPr>
              <a:t> llama al </a:t>
            </a:r>
            <a:r>
              <a:rPr lang="es-ES" altLang="es-ES" sz="1100" dirty="0" err="1">
                <a:latin typeface="+mn-lt"/>
              </a:rPr>
              <a:t>exito</a:t>
            </a:r>
            <a:r>
              <a:rPr lang="es-ES" altLang="es-ES" sz="1100" dirty="0">
                <a:latin typeface="+mn-lt"/>
              </a:rPr>
              <a:t>) </a:t>
            </a:r>
            <a:r>
              <a:rPr lang="es-ES" altLang="es-ES" sz="1100" dirty="0" err="1">
                <a:latin typeface="+mn-lt"/>
              </a:rPr>
              <a:t>Eduard</a:t>
            </a:r>
            <a:r>
              <a:rPr lang="es-ES" altLang="es-ES" sz="1100" dirty="0">
                <a:latin typeface="+mn-lt"/>
              </a:rPr>
              <a:t> </a:t>
            </a:r>
            <a:r>
              <a:rPr lang="es-ES" altLang="es-ES" sz="1100" dirty="0" err="1">
                <a:latin typeface="+mn-lt"/>
              </a:rPr>
              <a:t>Punset</a:t>
            </a:r>
            <a:r>
              <a:rPr lang="es-ES" altLang="es-ES" sz="1100" dirty="0">
                <a:latin typeface="+mn-lt"/>
              </a:rPr>
              <a:t> </a:t>
            </a:r>
          </a:p>
          <a:p>
            <a:pPr>
              <a:defRPr/>
            </a:pPr>
            <a:r>
              <a:rPr lang="es-ES" altLang="es-ES" sz="1100" u="sng" dirty="0">
                <a:latin typeface="+mn-lt"/>
                <a:hlinkClick r:id="rId14"/>
              </a:rPr>
              <a:t>http://www.youtube.com/watch?v=WTB0qAOeGHA</a:t>
            </a:r>
            <a:r>
              <a:rPr lang="es-ES" altLang="es-ES" sz="1100" dirty="0">
                <a:latin typeface="+mn-lt"/>
              </a:rPr>
              <a:t> </a:t>
            </a:r>
          </a:p>
          <a:p>
            <a:pPr>
              <a:defRPr/>
            </a:pPr>
            <a:r>
              <a:rPr lang="es-ES" altLang="es-ES" sz="1100" dirty="0">
                <a:latin typeface="+mn-lt"/>
              </a:rPr>
              <a:t>[En: 18 de julio 2015]. </a:t>
            </a:r>
          </a:p>
          <a:p>
            <a:pPr>
              <a:defRPr/>
            </a:pPr>
            <a:endParaRPr lang="es-ES" altLang="es-ES" sz="1100" dirty="0">
              <a:latin typeface="+mn-lt"/>
            </a:endParaRPr>
          </a:p>
          <a:p>
            <a:pPr>
              <a:defRPr/>
            </a:pPr>
            <a:r>
              <a:rPr lang="es-ES" altLang="es-ES" sz="1100" dirty="0">
                <a:latin typeface="+mn-lt"/>
              </a:rPr>
              <a:t>Val </a:t>
            </a:r>
            <a:r>
              <a:rPr lang="es-ES" altLang="es-ES" sz="1100" dirty="0" err="1">
                <a:latin typeface="+mn-lt"/>
              </a:rPr>
              <a:t>Triboullier</a:t>
            </a:r>
            <a:r>
              <a:rPr lang="es-ES" altLang="es-ES" sz="1100" dirty="0">
                <a:latin typeface="+mn-lt"/>
              </a:rPr>
              <a:t>, Janet.  </a:t>
            </a:r>
            <a:r>
              <a:rPr lang="es-ES" altLang="es-ES" sz="1100" dirty="0">
                <a:latin typeface="+mn-lt"/>
                <a:hlinkClick r:id="rId15"/>
              </a:rPr>
              <a:t>http://educacionartisticaenespania.blogspot.com.es/2010/12/esferas-de-vida.html</a:t>
            </a:r>
            <a:r>
              <a:rPr lang="es-ES" altLang="es-ES" sz="1100" dirty="0">
                <a:latin typeface="+mn-lt"/>
              </a:rPr>
              <a:t>   [En: 15 de julio 2015]. </a:t>
            </a:r>
          </a:p>
          <a:p>
            <a:pPr>
              <a:defRPr/>
            </a:pPr>
            <a:endParaRPr lang="es-ES" altLang="es-ES" sz="1100" dirty="0">
              <a:latin typeface="+mn-lt"/>
            </a:endParaRPr>
          </a:p>
          <a:p>
            <a:pPr>
              <a:lnSpc>
                <a:spcPct val="150000"/>
              </a:lnSpc>
              <a:spcBef>
                <a:spcPct val="20000"/>
              </a:spcBef>
              <a:defRPr/>
            </a:pPr>
            <a:endParaRPr lang="es-ES" altLang="es-ES" sz="1100" u="sng" dirty="0"/>
          </a:p>
          <a:p>
            <a:pPr>
              <a:spcBef>
                <a:spcPct val="20000"/>
              </a:spcBef>
              <a:buFontTx/>
              <a:buChar char="•"/>
              <a:defRPr/>
            </a:pPr>
            <a:endParaRPr lang="es-ES" altLang="es-ES" sz="1100" dirty="0"/>
          </a:p>
          <a:p>
            <a:pPr>
              <a:defRPr/>
            </a:pPr>
            <a:endParaRPr lang="es-ES" altLang="es-ES" sz="1100" dirty="0"/>
          </a:p>
          <a:p>
            <a:pPr>
              <a:defRPr/>
            </a:pPr>
            <a:endParaRPr lang="es-ES" altLang="es-ES" sz="1100" dirty="0"/>
          </a:p>
        </p:txBody>
      </p:sp>
      <p:sp>
        <p:nvSpPr>
          <p:cNvPr id="67588" name="2 CuadroTexto"/>
          <p:cNvSpPr txBox="1">
            <a:spLocks noChangeArrowheads="1"/>
          </p:cNvSpPr>
          <p:nvPr/>
        </p:nvSpPr>
        <p:spPr bwMode="auto">
          <a:xfrm>
            <a:off x="0" y="4941888"/>
            <a:ext cx="184150" cy="369887"/>
          </a:xfrm>
          <a:prstGeom prst="rect">
            <a:avLst/>
          </a:prstGeom>
          <a:noFill/>
          <a:ln w="9525">
            <a:noFill/>
            <a:miter lim="800000"/>
            <a:headEnd/>
            <a:tailEnd/>
          </a:ln>
        </p:spPr>
        <p:txBody>
          <a:bodyPr wrap="none">
            <a:spAutoFit/>
          </a:bodyPr>
          <a:lstStyle/>
          <a:p>
            <a:endParaRPr lang="es-ES" altLang="es-ES"/>
          </a:p>
        </p:txBody>
      </p:sp>
      <p:sp>
        <p:nvSpPr>
          <p:cNvPr id="67589" name="3 CuadroTexto"/>
          <p:cNvSpPr txBox="1">
            <a:spLocks noChangeArrowheads="1"/>
          </p:cNvSpPr>
          <p:nvPr/>
        </p:nvSpPr>
        <p:spPr bwMode="auto">
          <a:xfrm>
            <a:off x="-52388" y="4652963"/>
            <a:ext cx="184151" cy="369887"/>
          </a:xfrm>
          <a:prstGeom prst="rect">
            <a:avLst/>
          </a:prstGeom>
          <a:noFill/>
          <a:ln w="9525">
            <a:noFill/>
            <a:miter lim="800000"/>
            <a:headEnd/>
            <a:tailEnd/>
          </a:ln>
        </p:spPr>
        <p:txBody>
          <a:bodyPr wrap="none">
            <a:spAutoFit/>
          </a:bodyPr>
          <a:lstStyle/>
          <a:p>
            <a:endParaRPr lang="es-ES" altLang="es-ES"/>
          </a:p>
        </p:txBody>
      </p:sp>
      <p:sp>
        <p:nvSpPr>
          <p:cNvPr id="67590" name="6 Marcador de número de diapositiva"/>
          <p:cNvSpPr>
            <a:spLocks noGrp="1"/>
          </p:cNvSpPr>
          <p:nvPr>
            <p:ph type="sldNum" sz="quarter" idx="12"/>
          </p:nvPr>
        </p:nvSpPr>
        <p:spPr>
          <a:noFill/>
          <a:ln>
            <a:miter lim="800000"/>
            <a:headEnd/>
            <a:tailEnd/>
          </a:ln>
        </p:spPr>
        <p:txBody>
          <a:bodyPr/>
          <a:lstStyle/>
          <a:p>
            <a:fld id="{9488BB16-F629-4B4B-98EB-1E59697C64B0}" type="slidenum">
              <a:rPr lang="es-ES" smtClean="0"/>
              <a:pPr/>
              <a:t>65</a:t>
            </a:fld>
            <a:endParaRPr lang="es-ES" smtClean="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9388" y="476250"/>
            <a:ext cx="9829800" cy="6618288"/>
          </a:xfrm>
          <a:prstGeom prst="rect">
            <a:avLst/>
          </a:prstGeom>
        </p:spPr>
        <p:txBody>
          <a:bodyPr>
            <a:spAutoFit/>
          </a:bodyPr>
          <a:lstStyle/>
          <a:p>
            <a:pPr>
              <a:defRPr/>
            </a:pPr>
            <a:r>
              <a:rPr lang="es-ES" sz="1200" dirty="0">
                <a:solidFill>
                  <a:prstClr val="black"/>
                </a:solidFill>
                <a:latin typeface="Calibri"/>
                <a:cs typeface="Arial" pitchFamily="34" charset="0"/>
              </a:rPr>
              <a:t> </a:t>
            </a:r>
          </a:p>
          <a:p>
            <a:pPr>
              <a:defRPr/>
            </a:pPr>
            <a:r>
              <a:rPr lang="es-ES" sz="1000" dirty="0">
                <a:solidFill>
                  <a:prstClr val="black"/>
                </a:solidFill>
                <a:latin typeface="Calibri"/>
                <a:cs typeface="Arial" pitchFamily="34" charset="0"/>
              </a:rPr>
              <a:t>     Diapositiva 1. Imagen: Bibiana Soledad Sánchez Arenas.</a:t>
            </a:r>
          </a:p>
          <a:p>
            <a:pPr>
              <a:defRPr/>
            </a:pPr>
            <a:r>
              <a:rPr lang="es-ES" sz="1000" dirty="0">
                <a:solidFill>
                  <a:prstClr val="black"/>
                </a:solidFill>
                <a:latin typeface="Calibri"/>
                <a:cs typeface="Arial" pitchFamily="34" charset="0"/>
              </a:rPr>
              <a:t>     Diapositiva 3. Imagen portada.</a:t>
            </a:r>
          </a:p>
          <a:p>
            <a:pPr>
              <a:defRPr/>
            </a:pPr>
            <a:r>
              <a:rPr lang="es-ES" sz="1000" dirty="0">
                <a:solidFill>
                  <a:prstClr val="black"/>
                </a:solidFill>
                <a:latin typeface="Calibri"/>
                <a:cs typeface="Arial" pitchFamily="34" charset="0"/>
              </a:rPr>
              <a:t> http://noticias.universia.cr/consejos-profesionales/noticia/2015/10/22/1132715/como-hacer-alumnos-desarrollen-creatividad.html</a:t>
            </a:r>
          </a:p>
          <a:p>
            <a:pPr>
              <a:defRPr/>
            </a:pPr>
            <a:r>
              <a:rPr lang="es-ES" sz="1000" dirty="0">
                <a:solidFill>
                  <a:prstClr val="black"/>
                </a:solidFill>
                <a:latin typeface="Calibri"/>
                <a:cs typeface="Arial" pitchFamily="34" charset="0"/>
              </a:rPr>
              <a:t>     Diapositiva 4: </a:t>
            </a:r>
          </a:p>
          <a:p>
            <a:pPr>
              <a:defRPr/>
            </a:pPr>
            <a:r>
              <a:rPr lang="es-ES" sz="1000" dirty="0">
                <a:solidFill>
                  <a:prstClr val="black"/>
                </a:solidFill>
                <a:latin typeface="Calibri"/>
                <a:cs typeface="Arial" pitchFamily="34" charset="0"/>
              </a:rPr>
              <a:t>       Pregunta 1. </a:t>
            </a:r>
            <a:r>
              <a:rPr lang="es-ES" sz="1000" u="sng" dirty="0">
                <a:hlinkClick r:id="rId2"/>
              </a:rPr>
              <a:t>https://juananolipnl.blogspot.com.es/2015/06/la-creatividad.html</a:t>
            </a:r>
            <a:endParaRPr lang="es-ES" sz="1000" dirty="0"/>
          </a:p>
          <a:p>
            <a:pPr>
              <a:defRPr/>
            </a:pPr>
            <a:r>
              <a:rPr lang="es-ES" sz="1000" dirty="0">
                <a:solidFill>
                  <a:prstClr val="black"/>
                </a:solidFill>
                <a:latin typeface="Calibri"/>
              </a:rPr>
              <a:t>       Pregunta 2. </a:t>
            </a:r>
            <a:r>
              <a:rPr lang="es-ES" sz="1000" dirty="0">
                <a:hlinkClick r:id="rId3"/>
              </a:rPr>
              <a:t>http://www.marketingdirecto.com/marketing-general/publicidad/la-creatividad-big-data-amienemigos-inseparables-matrimonio-mal-avenido/</a:t>
            </a:r>
            <a:endParaRPr lang="es-ES" sz="1000" dirty="0"/>
          </a:p>
          <a:p>
            <a:pPr>
              <a:defRPr/>
            </a:pPr>
            <a:r>
              <a:rPr lang="es-ES" sz="1000" dirty="0"/>
              <a:t>      </a:t>
            </a:r>
            <a:r>
              <a:rPr lang="es-ES" sz="1000" dirty="0">
                <a:solidFill>
                  <a:prstClr val="black"/>
                </a:solidFill>
                <a:latin typeface="Calibri"/>
              </a:rPr>
              <a:t>Pregunta 3. </a:t>
            </a:r>
            <a:r>
              <a:rPr lang="es-ES" sz="1000" u="sng" dirty="0">
                <a:hlinkClick r:id="rId4"/>
              </a:rPr>
              <a:t>http://www.ide.marketing/uncategorized/claves-para-fomentar-la-creatividad/</a:t>
            </a:r>
            <a:endParaRPr lang="es-ES" sz="1000" dirty="0"/>
          </a:p>
          <a:p>
            <a:pPr>
              <a:defRPr/>
            </a:pPr>
            <a:r>
              <a:rPr lang="es-ES" sz="1000" dirty="0">
                <a:solidFill>
                  <a:prstClr val="black"/>
                </a:solidFill>
                <a:latin typeface="Calibri"/>
              </a:rPr>
              <a:t>       Pregunta 4. </a:t>
            </a:r>
            <a:r>
              <a:rPr lang="es-ES" sz="1000" dirty="0">
                <a:hlinkClick r:id="rId5"/>
              </a:rPr>
              <a:t>http://medicinapreventiva.info/psicologia-2/23080/3-realidades-que-usted-debe-saber-sobre-la-creatividad-por-linternista/</a:t>
            </a:r>
            <a:endParaRPr lang="es-ES" sz="1000" dirty="0"/>
          </a:p>
          <a:p>
            <a:pPr>
              <a:defRPr/>
            </a:pPr>
            <a:endParaRPr lang="es-ES" sz="1000" dirty="0">
              <a:solidFill>
                <a:prstClr val="black"/>
              </a:solidFill>
              <a:latin typeface="Calibri"/>
              <a:ea typeface="+mj-ea"/>
              <a:cs typeface="+mj-cs"/>
            </a:endParaRPr>
          </a:p>
          <a:p>
            <a:pPr>
              <a:defRPr/>
            </a:pPr>
            <a:r>
              <a:rPr lang="es-ES" sz="1000" dirty="0">
                <a:solidFill>
                  <a:prstClr val="black"/>
                </a:solidFill>
                <a:latin typeface="Calibri"/>
                <a:ea typeface="+mj-ea"/>
                <a:cs typeface="+mj-cs"/>
              </a:rPr>
              <a:t>Fig.1.  Platón.</a:t>
            </a:r>
          </a:p>
          <a:p>
            <a:pPr>
              <a:defRPr/>
            </a:pPr>
            <a:r>
              <a:rPr lang="es-ES" sz="1000" dirty="0">
                <a:solidFill>
                  <a:prstClr val="black"/>
                </a:solidFill>
                <a:latin typeface="Calibri"/>
                <a:ea typeface="+mj-ea"/>
                <a:cs typeface="+mj-cs"/>
              </a:rPr>
              <a:t> </a:t>
            </a:r>
            <a:r>
              <a:rPr lang="es-ES" sz="1000" dirty="0">
                <a:solidFill>
                  <a:prstClr val="black"/>
                </a:solidFill>
                <a:latin typeface="Calibri"/>
                <a:ea typeface="+mj-ea"/>
                <a:cs typeface="+mj-cs"/>
                <a:hlinkClick r:id="rId6"/>
              </a:rPr>
              <a:t>http://www.filosofia.org/ave/001/a331.htm</a:t>
            </a:r>
            <a:r>
              <a:rPr lang="es-ES" sz="1000" dirty="0">
                <a:solidFill>
                  <a:prstClr val="black"/>
                </a:solidFill>
                <a:latin typeface="Calibri"/>
                <a:ea typeface="+mj-ea"/>
                <a:cs typeface="+mj-cs"/>
              </a:rPr>
              <a:t/>
            </a:r>
            <a:br>
              <a:rPr lang="es-ES" sz="1000" dirty="0">
                <a:solidFill>
                  <a:prstClr val="black"/>
                </a:solidFill>
                <a:latin typeface="Calibri"/>
                <a:ea typeface="+mj-ea"/>
                <a:cs typeface="+mj-cs"/>
              </a:rPr>
            </a:br>
            <a:r>
              <a:rPr lang="es-ES" sz="1000" dirty="0">
                <a:solidFill>
                  <a:prstClr val="black"/>
                </a:solidFill>
                <a:latin typeface="Calibri"/>
              </a:rPr>
              <a:t>Fig.</a:t>
            </a:r>
            <a:r>
              <a:rPr lang="es-ES" sz="1000" dirty="0">
                <a:solidFill>
                  <a:prstClr val="black"/>
                </a:solidFill>
                <a:latin typeface="Calibri"/>
                <a:ea typeface="+mj-ea"/>
                <a:cs typeface="+mj-cs"/>
              </a:rPr>
              <a:t> 2. La Musa, </a:t>
            </a:r>
            <a:r>
              <a:rPr lang="es-ES" sz="1000" dirty="0" err="1">
                <a:solidFill>
                  <a:prstClr val="black"/>
                </a:solidFill>
                <a:latin typeface="Calibri"/>
                <a:ea typeface="+mj-ea"/>
                <a:cs typeface="+mj-cs"/>
              </a:rPr>
              <a:t>Gustave</a:t>
            </a:r>
            <a:r>
              <a:rPr lang="es-ES" sz="1000" dirty="0">
                <a:solidFill>
                  <a:prstClr val="black"/>
                </a:solidFill>
                <a:latin typeface="Calibri"/>
                <a:ea typeface="+mj-ea"/>
                <a:cs typeface="+mj-cs"/>
              </a:rPr>
              <a:t> </a:t>
            </a:r>
            <a:r>
              <a:rPr lang="es-ES" sz="1000" dirty="0" err="1">
                <a:solidFill>
                  <a:prstClr val="black"/>
                </a:solidFill>
                <a:latin typeface="Calibri"/>
                <a:ea typeface="+mj-ea"/>
                <a:cs typeface="+mj-cs"/>
              </a:rPr>
              <a:t>Moreau</a:t>
            </a:r>
            <a:r>
              <a:rPr lang="es-ES" sz="1000" dirty="0">
                <a:solidFill>
                  <a:prstClr val="black"/>
                </a:solidFill>
                <a:latin typeface="Calibri"/>
                <a:ea typeface="+mj-ea"/>
                <a:cs typeface="+mj-cs"/>
              </a:rPr>
              <a:t>. </a:t>
            </a:r>
          </a:p>
          <a:p>
            <a:pPr>
              <a:defRPr/>
            </a:pPr>
            <a:r>
              <a:rPr lang="es-ES" sz="1000" dirty="0">
                <a:solidFill>
                  <a:prstClr val="black"/>
                </a:solidFill>
                <a:latin typeface="Calibri"/>
                <a:ea typeface="+mj-ea"/>
                <a:cs typeface="+mj-cs"/>
                <a:hlinkClick r:id="rId7"/>
              </a:rPr>
              <a:t>http://www.epdlp.com/pintor.php?id=317</a:t>
            </a:r>
            <a:r>
              <a:rPr lang="es-ES" sz="1000" dirty="0">
                <a:solidFill>
                  <a:prstClr val="black"/>
                </a:solidFill>
                <a:latin typeface="Calibri"/>
                <a:ea typeface="+mj-ea"/>
                <a:cs typeface="+mj-cs"/>
              </a:rPr>
              <a:t/>
            </a:r>
            <a:br>
              <a:rPr lang="es-ES" sz="1000" dirty="0">
                <a:solidFill>
                  <a:prstClr val="black"/>
                </a:solidFill>
                <a:latin typeface="Calibri"/>
                <a:ea typeface="+mj-ea"/>
                <a:cs typeface="+mj-cs"/>
              </a:rPr>
            </a:br>
            <a:r>
              <a:rPr lang="es-ES" sz="1000" dirty="0">
                <a:solidFill>
                  <a:prstClr val="black"/>
                </a:solidFill>
                <a:latin typeface="Calibri"/>
              </a:rPr>
              <a:t>Fig.</a:t>
            </a:r>
            <a:r>
              <a:rPr lang="es-ES" sz="1000" dirty="0">
                <a:solidFill>
                  <a:prstClr val="black"/>
                </a:solidFill>
                <a:latin typeface="Calibri"/>
                <a:ea typeface="+mj-ea"/>
                <a:cs typeface="+mj-cs"/>
              </a:rPr>
              <a:t> 3. Discóbolo, Mirón.</a:t>
            </a:r>
          </a:p>
          <a:p>
            <a:pPr>
              <a:defRPr/>
            </a:pPr>
            <a:r>
              <a:rPr lang="es-ES" sz="1000" dirty="0">
                <a:solidFill>
                  <a:prstClr val="black"/>
                </a:solidFill>
                <a:latin typeface="Calibri"/>
                <a:ea typeface="+mj-ea"/>
                <a:cs typeface="+mj-cs"/>
              </a:rPr>
              <a:t> </a:t>
            </a:r>
            <a:r>
              <a:rPr lang="es-ES" sz="1000" dirty="0">
                <a:solidFill>
                  <a:prstClr val="black"/>
                </a:solidFill>
                <a:latin typeface="Calibri"/>
                <a:ea typeface="+mj-ea"/>
                <a:cs typeface="+mj-cs"/>
                <a:hlinkClick r:id="rId8"/>
              </a:rPr>
              <a:t>https://es.wikipedia.org/wiki/Disc%C3%B3bolo</a:t>
            </a:r>
            <a:r>
              <a:rPr lang="es-ES" sz="1000" dirty="0">
                <a:solidFill>
                  <a:prstClr val="black"/>
                </a:solidFill>
                <a:latin typeface="Calibri"/>
                <a:ea typeface="+mj-ea"/>
                <a:cs typeface="+mj-cs"/>
              </a:rPr>
              <a:t/>
            </a:r>
            <a:br>
              <a:rPr lang="es-ES" sz="1000" dirty="0">
                <a:solidFill>
                  <a:prstClr val="black"/>
                </a:solidFill>
                <a:latin typeface="Calibri"/>
                <a:ea typeface="+mj-ea"/>
                <a:cs typeface="+mj-cs"/>
              </a:rPr>
            </a:br>
            <a:r>
              <a:rPr lang="es-ES" sz="1000" dirty="0">
                <a:solidFill>
                  <a:prstClr val="black"/>
                </a:solidFill>
                <a:latin typeface="Calibri"/>
              </a:rPr>
              <a:t>Fig.</a:t>
            </a:r>
            <a:r>
              <a:rPr lang="es-ES" sz="1000" dirty="0">
                <a:solidFill>
                  <a:prstClr val="black"/>
                </a:solidFill>
                <a:latin typeface="Calibri"/>
                <a:ea typeface="+mj-ea"/>
                <a:cs typeface="+mj-cs"/>
              </a:rPr>
              <a:t>4. </a:t>
            </a:r>
            <a:r>
              <a:rPr lang="es-ES" sz="1000" dirty="0" err="1">
                <a:solidFill>
                  <a:prstClr val="black"/>
                </a:solidFill>
                <a:latin typeface="Calibri"/>
                <a:ea typeface="+mj-ea"/>
                <a:cs typeface="+mj-cs"/>
              </a:rPr>
              <a:t>Pantocrator</a:t>
            </a:r>
            <a:r>
              <a:rPr lang="es-ES" sz="1000" dirty="0">
                <a:solidFill>
                  <a:prstClr val="black"/>
                </a:solidFill>
                <a:latin typeface="Calibri"/>
                <a:ea typeface="+mj-ea"/>
                <a:cs typeface="+mj-cs"/>
              </a:rPr>
              <a:t>. </a:t>
            </a:r>
          </a:p>
          <a:p>
            <a:pPr>
              <a:defRPr/>
            </a:pPr>
            <a:r>
              <a:rPr lang="es-ES" sz="1000" dirty="0">
                <a:solidFill>
                  <a:prstClr val="black"/>
                </a:solidFill>
                <a:latin typeface="Calibri"/>
                <a:ea typeface="+mj-ea"/>
                <a:cs typeface="+mj-cs"/>
                <a:hlinkClick r:id="rId9"/>
              </a:rPr>
              <a:t>http://modeoflife.org/iconography-a-statement-of-image/</a:t>
            </a:r>
            <a:r>
              <a:rPr lang="es-ES" sz="1000" dirty="0">
                <a:solidFill>
                  <a:prstClr val="black"/>
                </a:solidFill>
                <a:latin typeface="Calibri"/>
                <a:ea typeface="+mj-ea"/>
                <a:cs typeface="+mj-cs"/>
              </a:rPr>
              <a:t/>
            </a:r>
            <a:br>
              <a:rPr lang="es-ES" sz="1000" dirty="0">
                <a:solidFill>
                  <a:prstClr val="black"/>
                </a:solidFill>
                <a:latin typeface="Calibri"/>
                <a:ea typeface="+mj-ea"/>
                <a:cs typeface="+mj-cs"/>
              </a:rPr>
            </a:br>
            <a:r>
              <a:rPr lang="es-ES" sz="1000" dirty="0">
                <a:solidFill>
                  <a:prstClr val="black"/>
                </a:solidFill>
                <a:latin typeface="Calibri"/>
              </a:rPr>
              <a:t>Fig.</a:t>
            </a:r>
            <a:r>
              <a:rPr lang="es-ES" sz="1000" dirty="0">
                <a:solidFill>
                  <a:prstClr val="black"/>
                </a:solidFill>
                <a:latin typeface="Calibri"/>
                <a:ea typeface="+mj-ea"/>
                <a:cs typeface="+mj-cs"/>
              </a:rPr>
              <a:t> 5. Relieve Románico. </a:t>
            </a:r>
          </a:p>
          <a:p>
            <a:pPr>
              <a:defRPr/>
            </a:pPr>
            <a:r>
              <a:rPr lang="es-ES" sz="1000" dirty="0">
                <a:solidFill>
                  <a:prstClr val="black"/>
                </a:solidFill>
                <a:latin typeface="Calibri"/>
                <a:ea typeface="+mj-ea"/>
                <a:cs typeface="+mj-cs"/>
                <a:hlinkClick r:id="rId10"/>
              </a:rPr>
              <a:t>http://2avega.blogspot.com.es/</a:t>
            </a:r>
            <a:endParaRPr lang="es-ES" sz="1000" dirty="0">
              <a:solidFill>
                <a:prstClr val="black"/>
              </a:solidFill>
              <a:latin typeface="Calibri"/>
              <a:ea typeface="+mj-ea"/>
              <a:cs typeface="+mj-cs"/>
            </a:endParaRPr>
          </a:p>
          <a:p>
            <a:pPr>
              <a:defRPr/>
            </a:pPr>
            <a:r>
              <a:rPr lang="es-ES" sz="1000" dirty="0">
                <a:solidFill>
                  <a:prstClr val="black"/>
                </a:solidFill>
                <a:latin typeface="Calibri"/>
              </a:rPr>
              <a:t>Fig.</a:t>
            </a:r>
            <a:r>
              <a:rPr lang="es-ES" sz="1000" dirty="0">
                <a:solidFill>
                  <a:prstClr val="black"/>
                </a:solidFill>
                <a:latin typeface="Calibri"/>
                <a:ea typeface="+mj-ea"/>
                <a:cs typeface="+mj-cs"/>
              </a:rPr>
              <a:t>6. </a:t>
            </a:r>
            <a:r>
              <a:rPr lang="es-ES" altLang="es-ES" sz="1000" dirty="0">
                <a:solidFill>
                  <a:prstClr val="black"/>
                </a:solidFill>
                <a:latin typeface="Calibri"/>
                <a:ea typeface="+mj-ea"/>
                <a:cs typeface="+mj-cs"/>
              </a:rPr>
              <a:t>: El hombre de Vitrubio, Leonardo da Vinci.</a:t>
            </a:r>
          </a:p>
          <a:p>
            <a:pPr>
              <a:defRPr/>
            </a:pPr>
            <a:r>
              <a:rPr lang="es-ES" altLang="es-ES" sz="1000" dirty="0">
                <a:solidFill>
                  <a:prstClr val="black"/>
                </a:solidFill>
                <a:latin typeface="Calibri"/>
                <a:ea typeface="+mj-ea"/>
                <a:cs typeface="+mj-cs"/>
              </a:rPr>
              <a:t> </a:t>
            </a:r>
            <a:r>
              <a:rPr lang="es-ES" altLang="es-ES" sz="1000" dirty="0">
                <a:solidFill>
                  <a:prstClr val="black"/>
                </a:solidFill>
                <a:latin typeface="Calibri"/>
                <a:ea typeface="+mj-ea"/>
                <a:cs typeface="+mj-cs"/>
                <a:hlinkClick r:id="rId11"/>
              </a:rPr>
              <a:t>https://es.wikipedia.org/wiki/Hombre_de_Vitruvio</a:t>
            </a:r>
            <a:r>
              <a:rPr lang="es-ES" altLang="es-ES" sz="1000" dirty="0">
                <a:solidFill>
                  <a:prstClr val="black"/>
                </a:solidFill>
                <a:latin typeface="Calibri"/>
                <a:ea typeface="+mj-ea"/>
                <a:cs typeface="+mj-cs"/>
              </a:rPr>
              <a:t/>
            </a:r>
            <a:br>
              <a:rPr lang="es-ES" altLang="es-ES" sz="1000" dirty="0">
                <a:solidFill>
                  <a:prstClr val="black"/>
                </a:solidFill>
                <a:latin typeface="Calibri"/>
                <a:ea typeface="+mj-ea"/>
                <a:cs typeface="+mj-cs"/>
              </a:rPr>
            </a:br>
            <a:r>
              <a:rPr lang="es-ES" sz="1000" dirty="0">
                <a:solidFill>
                  <a:prstClr val="black"/>
                </a:solidFill>
                <a:latin typeface="Calibri"/>
              </a:rPr>
              <a:t>Fig.</a:t>
            </a:r>
            <a:r>
              <a:rPr lang="es-ES" altLang="es-ES" sz="1000" dirty="0">
                <a:solidFill>
                  <a:prstClr val="black"/>
                </a:solidFill>
                <a:latin typeface="Calibri"/>
                <a:ea typeface="+mj-ea"/>
                <a:cs typeface="+mj-cs"/>
              </a:rPr>
              <a:t>7. La creación de Adán, Miguel </a:t>
            </a:r>
            <a:r>
              <a:rPr lang="es-ES" altLang="es-ES" sz="1000" dirty="0" err="1">
                <a:solidFill>
                  <a:prstClr val="black"/>
                </a:solidFill>
                <a:latin typeface="Calibri"/>
                <a:ea typeface="+mj-ea"/>
                <a:cs typeface="+mj-cs"/>
              </a:rPr>
              <a:t>Angel</a:t>
            </a:r>
            <a:r>
              <a:rPr lang="es-ES" altLang="es-ES" sz="1000" dirty="0">
                <a:solidFill>
                  <a:prstClr val="black"/>
                </a:solidFill>
                <a:latin typeface="Calibri"/>
                <a:ea typeface="+mj-ea"/>
                <a:cs typeface="+mj-cs"/>
              </a:rPr>
              <a:t>. </a:t>
            </a:r>
          </a:p>
          <a:p>
            <a:pPr>
              <a:defRPr/>
            </a:pPr>
            <a:r>
              <a:rPr lang="es-ES" altLang="es-ES" sz="1000" dirty="0">
                <a:solidFill>
                  <a:prstClr val="black"/>
                </a:solidFill>
                <a:latin typeface="Calibri"/>
                <a:ea typeface="+mj-ea"/>
                <a:cs typeface="+mj-cs"/>
              </a:rPr>
              <a:t>https://es.wikipedia.org/wiki/La_creaci%C3%B3n_de_Ad%C3%A1n </a:t>
            </a:r>
            <a:br>
              <a:rPr lang="es-ES" altLang="es-ES" sz="1000" dirty="0">
                <a:solidFill>
                  <a:prstClr val="black"/>
                </a:solidFill>
                <a:latin typeface="Calibri"/>
                <a:ea typeface="+mj-ea"/>
                <a:cs typeface="+mj-cs"/>
              </a:rPr>
            </a:br>
            <a:r>
              <a:rPr lang="es-ES" sz="1000" dirty="0">
                <a:solidFill>
                  <a:prstClr val="black"/>
                </a:solidFill>
                <a:latin typeface="Calibri"/>
              </a:rPr>
              <a:t>Fig.</a:t>
            </a:r>
            <a:r>
              <a:rPr lang="es-ES" altLang="es-ES" sz="1000" dirty="0">
                <a:solidFill>
                  <a:prstClr val="black"/>
                </a:solidFill>
                <a:latin typeface="Calibri"/>
                <a:ea typeface="+mj-ea"/>
                <a:cs typeface="+mj-cs"/>
              </a:rPr>
              <a:t>8. </a:t>
            </a:r>
            <a:r>
              <a:rPr lang="es-ES" altLang="es-ES" sz="1000" dirty="0" err="1">
                <a:solidFill>
                  <a:prstClr val="black"/>
                </a:solidFill>
                <a:latin typeface="Calibri"/>
                <a:ea typeface="+mj-ea"/>
                <a:cs typeface="+mj-cs"/>
              </a:rPr>
              <a:t>Immanuel</a:t>
            </a:r>
            <a:r>
              <a:rPr lang="es-ES" altLang="es-ES" sz="1000" dirty="0">
                <a:solidFill>
                  <a:prstClr val="black"/>
                </a:solidFill>
                <a:latin typeface="Calibri"/>
                <a:ea typeface="+mj-ea"/>
                <a:cs typeface="+mj-cs"/>
              </a:rPr>
              <a:t> Kant. </a:t>
            </a:r>
          </a:p>
          <a:p>
            <a:pPr>
              <a:defRPr/>
            </a:pPr>
            <a:r>
              <a:rPr lang="es-ES" altLang="es-ES" sz="1000" dirty="0">
                <a:solidFill>
                  <a:prstClr val="black"/>
                </a:solidFill>
                <a:latin typeface="Calibri"/>
                <a:ea typeface="+mj-ea"/>
                <a:cs typeface="+mj-cs"/>
              </a:rPr>
              <a:t>https://es.wikipedia.org/wiki/Immanuel_Kant</a:t>
            </a:r>
            <a:br>
              <a:rPr lang="es-ES" altLang="es-ES" sz="1000" dirty="0">
                <a:solidFill>
                  <a:prstClr val="black"/>
                </a:solidFill>
                <a:latin typeface="Calibri"/>
                <a:ea typeface="+mj-ea"/>
                <a:cs typeface="+mj-cs"/>
              </a:rPr>
            </a:br>
            <a:r>
              <a:rPr lang="es-ES" sz="1000" dirty="0">
                <a:solidFill>
                  <a:prstClr val="black"/>
                </a:solidFill>
                <a:latin typeface="Calibri"/>
              </a:rPr>
              <a:t>Fig.</a:t>
            </a:r>
            <a:r>
              <a:rPr lang="es-ES" altLang="es-ES" sz="1000" dirty="0">
                <a:solidFill>
                  <a:prstClr val="black"/>
                </a:solidFill>
                <a:latin typeface="Calibri"/>
                <a:ea typeface="+mj-ea"/>
                <a:cs typeface="+mj-cs"/>
              </a:rPr>
              <a:t>9. Arthur Schopenhauer. </a:t>
            </a:r>
          </a:p>
          <a:p>
            <a:pPr>
              <a:defRPr/>
            </a:pPr>
            <a:r>
              <a:rPr lang="es-ES" altLang="es-ES" sz="1000" dirty="0">
                <a:solidFill>
                  <a:prstClr val="black"/>
                </a:solidFill>
                <a:latin typeface="Calibri"/>
                <a:ea typeface="+mj-ea"/>
                <a:cs typeface="+mj-cs"/>
              </a:rPr>
              <a:t>https://es.wikipedia.org/wiki/Arthur_Schopenhauer </a:t>
            </a:r>
            <a:br>
              <a:rPr lang="es-ES" altLang="es-ES" sz="1000" dirty="0">
                <a:solidFill>
                  <a:prstClr val="black"/>
                </a:solidFill>
                <a:latin typeface="Calibri"/>
                <a:ea typeface="+mj-ea"/>
                <a:cs typeface="+mj-cs"/>
              </a:rPr>
            </a:br>
            <a:r>
              <a:rPr lang="es-ES" sz="1000" dirty="0">
                <a:solidFill>
                  <a:prstClr val="black"/>
                </a:solidFill>
                <a:latin typeface="Calibri"/>
              </a:rPr>
              <a:t>Fig.</a:t>
            </a:r>
            <a:r>
              <a:rPr lang="es-ES" altLang="es-ES" sz="1000" dirty="0">
                <a:solidFill>
                  <a:prstClr val="black"/>
                </a:solidFill>
                <a:latin typeface="Calibri"/>
                <a:ea typeface="+mj-ea"/>
                <a:cs typeface="+mj-cs"/>
              </a:rPr>
              <a:t> 10. </a:t>
            </a:r>
            <a:r>
              <a:rPr lang="es-ES" altLang="es-ES" sz="1000" dirty="0">
                <a:solidFill>
                  <a:srgbClr val="000000"/>
                </a:solidFill>
                <a:latin typeface="Calibri"/>
                <a:ea typeface="+mj-ea"/>
                <a:cs typeface="+mj-cs"/>
              </a:rPr>
              <a:t>El caminante sobre el mar de nubes. David </a:t>
            </a:r>
            <a:r>
              <a:rPr lang="es-ES" altLang="es-ES" sz="1000" dirty="0" err="1">
                <a:solidFill>
                  <a:srgbClr val="000000"/>
                </a:solidFill>
                <a:latin typeface="Calibri"/>
                <a:ea typeface="+mj-ea"/>
                <a:cs typeface="+mj-cs"/>
              </a:rPr>
              <a:t>Friedrich</a:t>
            </a:r>
            <a:r>
              <a:rPr lang="es-ES" altLang="es-ES" sz="1000" dirty="0">
                <a:solidFill>
                  <a:srgbClr val="000000"/>
                </a:solidFill>
                <a:latin typeface="Calibri"/>
                <a:ea typeface="+mj-ea"/>
                <a:cs typeface="+mj-cs"/>
              </a:rPr>
              <a:t>. </a:t>
            </a:r>
          </a:p>
          <a:p>
            <a:pPr>
              <a:defRPr/>
            </a:pPr>
            <a:r>
              <a:rPr lang="es-ES" altLang="es-ES" sz="1000" dirty="0">
                <a:solidFill>
                  <a:srgbClr val="000000"/>
                </a:solidFill>
                <a:latin typeface="Calibri"/>
                <a:ea typeface="+mj-ea"/>
                <a:cs typeface="+mj-cs"/>
              </a:rPr>
              <a:t>https://es.wikipedia.org/wiki/El_caminante_sobre_el_mar_de_nubes </a:t>
            </a:r>
            <a:r>
              <a:rPr lang="es-ES" altLang="es-ES" sz="1000" dirty="0">
                <a:solidFill>
                  <a:prstClr val="black"/>
                </a:solidFill>
                <a:latin typeface="Calibri"/>
                <a:ea typeface="+mj-ea"/>
                <a:cs typeface="+mj-cs"/>
              </a:rPr>
              <a:t/>
            </a:r>
            <a:br>
              <a:rPr lang="es-ES" altLang="es-ES" sz="1000" dirty="0">
                <a:solidFill>
                  <a:prstClr val="black"/>
                </a:solidFill>
                <a:latin typeface="Calibri"/>
                <a:ea typeface="+mj-ea"/>
                <a:cs typeface="+mj-cs"/>
              </a:rPr>
            </a:br>
            <a:r>
              <a:rPr lang="es-ES" altLang="es-ES" sz="1000" dirty="0">
                <a:solidFill>
                  <a:prstClr val="black"/>
                </a:solidFill>
                <a:latin typeface="Calibri"/>
                <a:ea typeface="+mj-ea"/>
                <a:cs typeface="+mj-cs"/>
              </a:rPr>
              <a:t>     Diapositiva 8. Con la creatividad. https://aleecreatyva.wordpress.com/category/uncategorized/page/2/</a:t>
            </a:r>
            <a:br>
              <a:rPr lang="es-ES" altLang="es-ES" sz="1000" dirty="0">
                <a:solidFill>
                  <a:prstClr val="black"/>
                </a:solidFill>
                <a:latin typeface="Calibri"/>
                <a:ea typeface="+mj-ea"/>
                <a:cs typeface="+mj-cs"/>
              </a:rPr>
            </a:br>
            <a:r>
              <a:rPr lang="es-ES" altLang="es-ES" sz="1000" dirty="0">
                <a:solidFill>
                  <a:prstClr val="black"/>
                </a:solidFill>
                <a:latin typeface="Calibri"/>
                <a:ea typeface="+mj-ea"/>
                <a:cs typeface="+mj-cs"/>
              </a:rPr>
              <a:t>     Diapositiva 10. Manos. http://dinamicasojuegos.blogspot.com.es/2010/12/competencia-juego-de-manos.html </a:t>
            </a:r>
            <a:br>
              <a:rPr lang="es-ES" altLang="es-ES" sz="1000" dirty="0">
                <a:solidFill>
                  <a:prstClr val="black"/>
                </a:solidFill>
                <a:latin typeface="Calibri"/>
                <a:ea typeface="+mj-ea"/>
                <a:cs typeface="+mj-cs"/>
              </a:rPr>
            </a:br>
            <a:r>
              <a:rPr lang="es-ES" altLang="es-ES" sz="1000" dirty="0">
                <a:solidFill>
                  <a:prstClr val="black"/>
                </a:solidFill>
                <a:latin typeface="Calibri"/>
                <a:ea typeface="+mj-ea"/>
                <a:cs typeface="+mj-cs"/>
              </a:rPr>
              <a:t>     Diapositiva 11. </a:t>
            </a:r>
            <a:r>
              <a:rPr lang="es-ES" altLang="es-ES" sz="1000" dirty="0" err="1">
                <a:solidFill>
                  <a:prstClr val="black"/>
                </a:solidFill>
                <a:latin typeface="Calibri"/>
                <a:ea typeface="+mj-ea"/>
                <a:cs typeface="+mj-cs"/>
              </a:rPr>
              <a:t>Body</a:t>
            </a:r>
            <a:r>
              <a:rPr lang="es-ES" altLang="es-ES" sz="1000" dirty="0">
                <a:solidFill>
                  <a:prstClr val="black"/>
                </a:solidFill>
                <a:latin typeface="Calibri"/>
                <a:ea typeface="+mj-ea"/>
                <a:cs typeface="+mj-cs"/>
              </a:rPr>
              <a:t> </a:t>
            </a:r>
            <a:r>
              <a:rPr lang="es-ES" altLang="es-ES" sz="1000" dirty="0" err="1">
                <a:solidFill>
                  <a:prstClr val="black"/>
                </a:solidFill>
                <a:latin typeface="Calibri"/>
                <a:ea typeface="+mj-ea"/>
                <a:cs typeface="+mj-cs"/>
              </a:rPr>
              <a:t>painting</a:t>
            </a:r>
            <a:r>
              <a:rPr lang="es-ES" altLang="es-ES" sz="1000" dirty="0">
                <a:solidFill>
                  <a:prstClr val="black"/>
                </a:solidFill>
                <a:latin typeface="Calibri"/>
                <a:ea typeface="+mj-ea"/>
                <a:cs typeface="+mj-cs"/>
              </a:rPr>
              <a:t> http://www.abrelaboca.com/20-mejores-disenos-body-painting-manos/20 </a:t>
            </a:r>
            <a:br>
              <a:rPr lang="es-ES" altLang="es-ES" sz="1000" dirty="0">
                <a:solidFill>
                  <a:prstClr val="black"/>
                </a:solidFill>
                <a:latin typeface="Calibri"/>
                <a:ea typeface="+mj-ea"/>
                <a:cs typeface="+mj-cs"/>
              </a:rPr>
            </a:br>
            <a:r>
              <a:rPr lang="es-ES" sz="1000" dirty="0">
                <a:solidFill>
                  <a:prstClr val="black"/>
                </a:solidFill>
                <a:latin typeface="Calibri"/>
              </a:rPr>
              <a:t>Fig.</a:t>
            </a:r>
            <a:r>
              <a:rPr lang="es-ES" altLang="es-ES" sz="1000" dirty="0">
                <a:solidFill>
                  <a:prstClr val="black"/>
                </a:solidFill>
                <a:latin typeface="Calibri"/>
                <a:ea typeface="+mj-ea"/>
                <a:cs typeface="+mj-cs"/>
              </a:rPr>
              <a:t>12. Tim Noble &amp; </a:t>
            </a:r>
            <a:r>
              <a:rPr lang="es-ES" altLang="es-ES" sz="1000" dirty="0" err="1">
                <a:solidFill>
                  <a:prstClr val="black"/>
                </a:solidFill>
                <a:latin typeface="Calibri"/>
                <a:ea typeface="+mj-ea"/>
                <a:cs typeface="+mj-cs"/>
              </a:rPr>
              <a:t>Sue</a:t>
            </a:r>
            <a:r>
              <a:rPr lang="es-ES" altLang="es-ES" sz="1000" dirty="0">
                <a:solidFill>
                  <a:prstClr val="black"/>
                </a:solidFill>
                <a:latin typeface="Calibri"/>
                <a:ea typeface="+mj-ea"/>
                <a:cs typeface="+mj-cs"/>
              </a:rPr>
              <a:t> </a:t>
            </a:r>
            <a:r>
              <a:rPr lang="es-ES" altLang="es-ES" sz="1000" dirty="0" err="1">
                <a:solidFill>
                  <a:prstClr val="black"/>
                </a:solidFill>
                <a:latin typeface="Calibri"/>
                <a:ea typeface="+mj-ea"/>
                <a:cs typeface="+mj-cs"/>
              </a:rPr>
              <a:t>Webster</a:t>
            </a:r>
            <a:r>
              <a:rPr lang="es-ES" altLang="es-ES" sz="1000" dirty="0">
                <a:solidFill>
                  <a:prstClr val="black"/>
                </a:solidFill>
                <a:latin typeface="Calibri"/>
                <a:ea typeface="+mj-ea"/>
                <a:cs typeface="+mj-cs"/>
              </a:rPr>
              <a:t>. </a:t>
            </a:r>
          </a:p>
          <a:p>
            <a:pPr>
              <a:defRPr/>
            </a:pPr>
            <a:r>
              <a:rPr lang="es-ES" altLang="es-ES" sz="1000" dirty="0">
                <a:solidFill>
                  <a:prstClr val="black"/>
                </a:solidFill>
                <a:latin typeface="Calibri"/>
                <a:ea typeface="+mj-ea"/>
                <a:cs typeface="+mj-cs"/>
              </a:rPr>
              <a:t>http://www.timnobleandsuewebster.com/artwerks.html </a:t>
            </a:r>
            <a:br>
              <a:rPr lang="es-ES" altLang="es-ES" sz="1000" dirty="0">
                <a:solidFill>
                  <a:prstClr val="black"/>
                </a:solidFill>
                <a:latin typeface="Calibri"/>
                <a:ea typeface="+mj-ea"/>
                <a:cs typeface="+mj-cs"/>
              </a:rPr>
            </a:br>
            <a:r>
              <a:rPr lang="es-ES" sz="1000" dirty="0">
                <a:solidFill>
                  <a:prstClr val="black"/>
                </a:solidFill>
                <a:latin typeface="Calibri"/>
              </a:rPr>
              <a:t>Fig.</a:t>
            </a:r>
            <a:r>
              <a:rPr lang="es-ES" altLang="es-ES" sz="1000" dirty="0">
                <a:solidFill>
                  <a:prstClr val="black"/>
                </a:solidFill>
                <a:latin typeface="Calibri"/>
                <a:ea typeface="+mj-ea"/>
                <a:cs typeface="+mj-cs"/>
              </a:rPr>
              <a:t>13. HA </a:t>
            </a:r>
            <a:r>
              <a:rPr lang="es-ES" altLang="es-ES" sz="1000" dirty="0" err="1">
                <a:solidFill>
                  <a:prstClr val="black"/>
                </a:solidFill>
                <a:latin typeface="Calibri"/>
                <a:ea typeface="+mj-ea"/>
                <a:cs typeface="+mj-cs"/>
              </a:rPr>
              <a:t>Schult</a:t>
            </a:r>
            <a:r>
              <a:rPr lang="es-ES" altLang="es-ES" sz="1000" dirty="0">
                <a:solidFill>
                  <a:prstClr val="black"/>
                </a:solidFill>
                <a:latin typeface="Calibri"/>
                <a:ea typeface="+mj-ea"/>
                <a:cs typeface="+mj-cs"/>
              </a:rPr>
              <a:t>. </a:t>
            </a:r>
          </a:p>
          <a:p>
            <a:pPr>
              <a:defRPr/>
            </a:pPr>
            <a:r>
              <a:rPr lang="es-ES" altLang="es-ES" sz="1000" dirty="0">
                <a:solidFill>
                  <a:prstClr val="black"/>
                </a:solidFill>
                <a:latin typeface="Calibri"/>
                <a:ea typeface="+mj-ea"/>
                <a:cs typeface="+mj-cs"/>
              </a:rPr>
              <a:t>http://www.haschult.de/gallery/photographs#content </a:t>
            </a:r>
            <a:br>
              <a:rPr lang="es-ES" altLang="es-ES" sz="1000" dirty="0">
                <a:solidFill>
                  <a:prstClr val="black"/>
                </a:solidFill>
                <a:latin typeface="Calibri"/>
                <a:ea typeface="+mj-ea"/>
                <a:cs typeface="+mj-cs"/>
              </a:rPr>
            </a:br>
            <a:r>
              <a:rPr lang="es-ES" sz="1000" dirty="0">
                <a:solidFill>
                  <a:prstClr val="black"/>
                </a:solidFill>
                <a:latin typeface="Calibri"/>
              </a:rPr>
              <a:t>Fig.</a:t>
            </a:r>
            <a:r>
              <a:rPr lang="es-ES" altLang="es-ES" sz="1000" dirty="0">
                <a:solidFill>
                  <a:prstClr val="black"/>
                </a:solidFill>
                <a:latin typeface="Calibri"/>
                <a:ea typeface="+mj-ea"/>
                <a:cs typeface="+mj-cs"/>
              </a:rPr>
              <a:t> 14. VIK </a:t>
            </a:r>
            <a:r>
              <a:rPr lang="es-ES" altLang="es-ES" sz="1000" dirty="0" err="1">
                <a:solidFill>
                  <a:prstClr val="black"/>
                </a:solidFill>
                <a:latin typeface="Calibri"/>
                <a:ea typeface="+mj-ea"/>
                <a:cs typeface="+mj-cs"/>
              </a:rPr>
              <a:t>Muniz</a:t>
            </a:r>
            <a:r>
              <a:rPr lang="es-ES" altLang="es-ES" sz="1000" dirty="0">
                <a:solidFill>
                  <a:prstClr val="black"/>
                </a:solidFill>
                <a:latin typeface="Calibri"/>
                <a:ea typeface="+mj-ea"/>
                <a:cs typeface="+mj-cs"/>
              </a:rPr>
              <a:t>. </a:t>
            </a:r>
          </a:p>
          <a:p>
            <a:pPr>
              <a:defRPr/>
            </a:pPr>
            <a:r>
              <a:rPr lang="es-ES" altLang="es-ES" sz="1000" dirty="0">
                <a:solidFill>
                  <a:prstClr val="black"/>
                </a:solidFill>
                <a:latin typeface="Calibri"/>
                <a:ea typeface="+mj-ea"/>
                <a:cs typeface="+mj-cs"/>
              </a:rPr>
              <a:t>http://vikmuniz.net/</a:t>
            </a:r>
            <a:br>
              <a:rPr lang="es-ES" altLang="es-ES" sz="1000" dirty="0">
                <a:solidFill>
                  <a:prstClr val="black"/>
                </a:solidFill>
                <a:latin typeface="Calibri"/>
                <a:ea typeface="+mj-ea"/>
                <a:cs typeface="+mj-cs"/>
              </a:rPr>
            </a:br>
            <a:r>
              <a:rPr lang="es-ES" altLang="es-ES" sz="1000" dirty="0">
                <a:solidFill>
                  <a:prstClr val="black"/>
                </a:solidFill>
                <a:latin typeface="Calibri"/>
                <a:ea typeface="+mj-ea"/>
                <a:cs typeface="+mj-cs"/>
              </a:rPr>
              <a:t>     Diapositiva 15. Curiosidad infantil. http://annelyalexis.blogspot.com.es/ </a:t>
            </a:r>
            <a:r>
              <a:rPr lang="es-ES" altLang="es-ES" sz="1100" dirty="0">
                <a:solidFill>
                  <a:prstClr val="black"/>
                </a:solidFill>
                <a:latin typeface="Calibri"/>
                <a:ea typeface="+mj-ea"/>
                <a:cs typeface="+mj-cs"/>
              </a:rPr>
              <a:t/>
            </a:r>
            <a:br>
              <a:rPr lang="es-ES" altLang="es-ES" sz="1100" dirty="0">
                <a:solidFill>
                  <a:prstClr val="black"/>
                </a:solidFill>
                <a:latin typeface="Calibri"/>
                <a:ea typeface="+mj-ea"/>
                <a:cs typeface="+mj-cs"/>
              </a:rPr>
            </a:br>
            <a:r>
              <a:rPr lang="es-ES" altLang="es-ES" sz="1100" dirty="0">
                <a:solidFill>
                  <a:prstClr val="black"/>
                </a:solidFill>
                <a:latin typeface="Calibri"/>
                <a:ea typeface="+mj-ea"/>
                <a:cs typeface="+mj-cs"/>
              </a:rPr>
              <a:t/>
            </a:r>
            <a:br>
              <a:rPr lang="es-ES" altLang="es-ES" sz="1100" dirty="0">
                <a:solidFill>
                  <a:prstClr val="black"/>
                </a:solidFill>
                <a:latin typeface="Calibri"/>
                <a:ea typeface="+mj-ea"/>
                <a:cs typeface="+mj-cs"/>
              </a:rPr>
            </a:br>
            <a:endParaRPr lang="es-ES" sz="1100" dirty="0"/>
          </a:p>
        </p:txBody>
      </p:sp>
      <p:sp>
        <p:nvSpPr>
          <p:cNvPr id="68611" name="4 Marcador de número de diapositiva"/>
          <p:cNvSpPr>
            <a:spLocks noGrp="1"/>
          </p:cNvSpPr>
          <p:nvPr>
            <p:ph type="sldNum" sz="quarter" idx="12"/>
          </p:nvPr>
        </p:nvSpPr>
        <p:spPr>
          <a:noFill/>
          <a:ln>
            <a:miter lim="800000"/>
            <a:headEnd/>
            <a:tailEnd/>
          </a:ln>
        </p:spPr>
        <p:txBody>
          <a:bodyPr/>
          <a:lstStyle/>
          <a:p>
            <a:fld id="{A374FA2A-AC03-4F58-ABF0-6536044C375E}" type="slidenum">
              <a:rPr lang="es-ES" smtClean="0"/>
              <a:pPr/>
              <a:t>66</a:t>
            </a:fld>
            <a:endParaRPr lang="es-ES" smtClean="0"/>
          </a:p>
        </p:txBody>
      </p:sp>
      <p:sp>
        <p:nvSpPr>
          <p:cNvPr id="6" name="5 Rectángulo"/>
          <p:cNvSpPr/>
          <p:nvPr/>
        </p:nvSpPr>
        <p:spPr>
          <a:xfrm>
            <a:off x="-52388" y="0"/>
            <a:ext cx="9144001" cy="549275"/>
          </a:xfrm>
          <a:prstGeom prst="rect">
            <a:avLst/>
          </a:prstGeom>
          <a:solidFill>
            <a:srgbClr val="FFC000"/>
          </a:solid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s-ES" sz="2400" b="1" dirty="0">
                <a:solidFill>
                  <a:srgbClr val="FFCC66"/>
                </a:solidFill>
              </a:rPr>
              <a:t>           </a:t>
            </a:r>
          </a:p>
          <a:p>
            <a:pPr algn="ctr">
              <a:defRPr/>
            </a:pPr>
            <a:r>
              <a:rPr lang="es-ES" sz="2800" b="1" dirty="0">
                <a:solidFill>
                  <a:schemeClr val="tx1"/>
                </a:solidFill>
              </a:rPr>
              <a:t>ÍNDICE DE FIGURAS</a:t>
            </a:r>
          </a:p>
          <a:p>
            <a:pPr>
              <a:defRPr/>
            </a:pPr>
            <a:endParaRPr lang="es-ES" sz="2400" b="1" dirty="0">
              <a:solidFill>
                <a:schemeClr val="tx1"/>
              </a:solidFill>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23850" y="301625"/>
            <a:ext cx="8424863" cy="6894513"/>
          </a:xfrm>
          <a:prstGeom prst="rect">
            <a:avLst/>
          </a:prstGeom>
        </p:spPr>
        <p:txBody>
          <a:bodyPr>
            <a:spAutoFit/>
          </a:bodyPr>
          <a:lstStyle/>
          <a:p>
            <a:pPr>
              <a:defRPr/>
            </a:pPr>
            <a:r>
              <a:rPr lang="es-ES" altLang="es-ES" sz="1000" dirty="0">
                <a:solidFill>
                  <a:prstClr val="black"/>
                </a:solidFill>
                <a:latin typeface="Calibri"/>
              </a:rPr>
              <a:t>     </a:t>
            </a:r>
            <a:endParaRPr lang="es-ES" altLang="es-ES" sz="1200" dirty="0">
              <a:solidFill>
                <a:prstClr val="black"/>
              </a:solidFill>
              <a:latin typeface="Calibri" pitchFamily="34" charset="0"/>
            </a:endParaRPr>
          </a:p>
          <a:p>
            <a:pPr>
              <a:defRPr/>
            </a:pPr>
            <a:r>
              <a:rPr lang="es-ES" altLang="es-ES" sz="1200" dirty="0">
                <a:solidFill>
                  <a:prstClr val="black"/>
                </a:solidFill>
                <a:latin typeface="Calibri"/>
              </a:rPr>
              <a:t>     Diapositiva 17. Curiosidad infantil. http://annelyalexis.blogspot.com.es/ </a:t>
            </a:r>
            <a:endParaRPr lang="es-ES" altLang="es-ES" sz="1000" dirty="0">
              <a:solidFill>
                <a:prstClr val="black"/>
              </a:solidFill>
              <a:latin typeface="Calibri"/>
            </a:endParaRPr>
          </a:p>
          <a:p>
            <a:pPr>
              <a:defRPr/>
            </a:pPr>
            <a:r>
              <a:rPr lang="es-ES" altLang="es-ES" sz="1200" dirty="0">
                <a:solidFill>
                  <a:prstClr val="black"/>
                </a:solidFill>
                <a:latin typeface="Calibri" pitchFamily="34" charset="0"/>
              </a:rPr>
              <a:t>     Diapositiva 19. Convergente, divergente. http://www.imablumm.com/ </a:t>
            </a:r>
            <a:br>
              <a:rPr lang="es-ES" altLang="es-ES" sz="1200" dirty="0">
                <a:solidFill>
                  <a:prstClr val="black"/>
                </a:solidFill>
                <a:latin typeface="Calibri" pitchFamily="34" charset="0"/>
              </a:rPr>
            </a:br>
            <a:r>
              <a:rPr lang="es-ES" altLang="es-ES" sz="1200" dirty="0">
                <a:solidFill>
                  <a:prstClr val="black"/>
                </a:solidFill>
                <a:latin typeface="Calibri" pitchFamily="34" charset="0"/>
              </a:rPr>
              <a:t/>
            </a:r>
            <a:br>
              <a:rPr lang="es-ES" altLang="es-ES" sz="1200" dirty="0">
                <a:solidFill>
                  <a:prstClr val="black"/>
                </a:solidFill>
                <a:latin typeface="Calibri" pitchFamily="34" charset="0"/>
              </a:rPr>
            </a:br>
            <a:r>
              <a:rPr lang="es-ES" sz="1200" dirty="0">
                <a:solidFill>
                  <a:prstClr val="black"/>
                </a:solidFill>
                <a:latin typeface="Calibri" pitchFamily="34" charset="0"/>
              </a:rPr>
              <a:t>Fig.</a:t>
            </a:r>
            <a:r>
              <a:rPr lang="es-ES" altLang="es-ES" sz="1200" dirty="0">
                <a:solidFill>
                  <a:prstClr val="black"/>
                </a:solidFill>
                <a:latin typeface="Calibri" pitchFamily="34" charset="0"/>
              </a:rPr>
              <a:t> 15. Regata en el gran canal, </a:t>
            </a:r>
            <a:r>
              <a:rPr lang="es-ES" altLang="es-ES" sz="1200" dirty="0" err="1">
                <a:solidFill>
                  <a:prstClr val="black"/>
                </a:solidFill>
                <a:latin typeface="Calibri" pitchFamily="34" charset="0"/>
              </a:rPr>
              <a:t>Canaletto</a:t>
            </a:r>
            <a:r>
              <a:rPr lang="es-ES" altLang="es-ES" sz="1200" dirty="0">
                <a:solidFill>
                  <a:prstClr val="black"/>
                </a:solidFill>
                <a:latin typeface="Calibri" pitchFamily="34" charset="0"/>
              </a:rPr>
              <a:t>. </a:t>
            </a:r>
          </a:p>
          <a:p>
            <a:pPr>
              <a:defRPr/>
            </a:pPr>
            <a:r>
              <a:rPr lang="es-ES" altLang="es-ES" sz="1200" dirty="0">
                <a:solidFill>
                  <a:prstClr val="black"/>
                </a:solidFill>
                <a:latin typeface="Calibri" pitchFamily="34" charset="0"/>
              </a:rPr>
              <a:t>http://www.epdlp.com/pintor.php?id=204 </a:t>
            </a:r>
            <a:br>
              <a:rPr lang="es-ES" altLang="es-ES" sz="1200" dirty="0">
                <a:solidFill>
                  <a:prstClr val="black"/>
                </a:solidFill>
                <a:latin typeface="Calibri" pitchFamily="34" charset="0"/>
              </a:rPr>
            </a:br>
            <a:r>
              <a:rPr lang="es-ES" sz="1200" dirty="0">
                <a:solidFill>
                  <a:prstClr val="black"/>
                </a:solidFill>
                <a:latin typeface="Calibri" pitchFamily="34" charset="0"/>
              </a:rPr>
              <a:t>Fig.</a:t>
            </a:r>
            <a:r>
              <a:rPr lang="es-ES" altLang="es-ES" sz="1200" dirty="0">
                <a:solidFill>
                  <a:prstClr val="black"/>
                </a:solidFill>
                <a:latin typeface="Calibri" pitchFamily="34" charset="0"/>
              </a:rPr>
              <a:t> 16. </a:t>
            </a:r>
            <a:r>
              <a:rPr lang="es-ES" altLang="es-ES" sz="1200" dirty="0" err="1">
                <a:solidFill>
                  <a:prstClr val="black"/>
                </a:solidFill>
                <a:latin typeface="Calibri" pitchFamily="34" charset="0"/>
              </a:rPr>
              <a:t>Adele</a:t>
            </a:r>
            <a:r>
              <a:rPr lang="es-ES" altLang="es-ES" sz="1200" dirty="0">
                <a:solidFill>
                  <a:prstClr val="black"/>
                </a:solidFill>
                <a:latin typeface="Calibri" pitchFamily="34" charset="0"/>
              </a:rPr>
              <a:t> </a:t>
            </a:r>
            <a:r>
              <a:rPr lang="es-ES" altLang="es-ES" sz="1200" dirty="0" err="1">
                <a:solidFill>
                  <a:prstClr val="black"/>
                </a:solidFill>
                <a:latin typeface="Calibri" pitchFamily="34" charset="0"/>
              </a:rPr>
              <a:t>Bloch</a:t>
            </a:r>
            <a:r>
              <a:rPr lang="es-ES" altLang="es-ES" sz="1200" dirty="0">
                <a:solidFill>
                  <a:prstClr val="black"/>
                </a:solidFill>
                <a:latin typeface="Calibri" pitchFamily="34" charset="0"/>
              </a:rPr>
              <a:t>-Bauer, Gustav </a:t>
            </a:r>
            <a:r>
              <a:rPr lang="es-ES" altLang="es-ES" sz="1200" dirty="0" err="1">
                <a:solidFill>
                  <a:prstClr val="black"/>
                </a:solidFill>
                <a:latin typeface="Calibri" pitchFamily="34" charset="0"/>
              </a:rPr>
              <a:t>Klimt</a:t>
            </a:r>
            <a:r>
              <a:rPr lang="es-ES" altLang="es-ES" sz="1200" dirty="0">
                <a:solidFill>
                  <a:prstClr val="black"/>
                </a:solidFill>
                <a:latin typeface="Calibri" pitchFamily="34" charset="0"/>
              </a:rPr>
              <a:t>. </a:t>
            </a:r>
          </a:p>
          <a:p>
            <a:pPr>
              <a:defRPr/>
            </a:pPr>
            <a:r>
              <a:rPr lang="es-ES" altLang="es-ES" sz="1200" dirty="0">
                <a:solidFill>
                  <a:prstClr val="black"/>
                </a:solidFill>
                <a:latin typeface="Calibri" pitchFamily="34" charset="0"/>
              </a:rPr>
              <a:t>http://www.reprodart.com/a/gustav-klimt.html </a:t>
            </a:r>
            <a:br>
              <a:rPr lang="es-ES" altLang="es-ES" sz="1200" dirty="0">
                <a:solidFill>
                  <a:prstClr val="black"/>
                </a:solidFill>
                <a:latin typeface="Calibri" pitchFamily="34" charset="0"/>
              </a:rPr>
            </a:br>
            <a:r>
              <a:rPr lang="es-ES" sz="1200" dirty="0">
                <a:solidFill>
                  <a:prstClr val="black"/>
                </a:solidFill>
                <a:latin typeface="Calibri" pitchFamily="34" charset="0"/>
              </a:rPr>
              <a:t>Fig.</a:t>
            </a:r>
            <a:r>
              <a:rPr lang="es-ES" altLang="es-ES" sz="1200" dirty="0">
                <a:solidFill>
                  <a:prstClr val="black"/>
                </a:solidFill>
                <a:latin typeface="Calibri" pitchFamily="34" charset="0"/>
              </a:rPr>
              <a:t> 17. Almuerzo de piel. </a:t>
            </a:r>
            <a:r>
              <a:rPr lang="es-ES" altLang="es-ES" sz="1200" dirty="0" err="1">
                <a:solidFill>
                  <a:prstClr val="black"/>
                </a:solidFill>
                <a:latin typeface="Calibri" pitchFamily="34" charset="0"/>
              </a:rPr>
              <a:t>Meret</a:t>
            </a:r>
            <a:r>
              <a:rPr lang="es-ES" altLang="es-ES" sz="1200" dirty="0">
                <a:solidFill>
                  <a:prstClr val="black"/>
                </a:solidFill>
                <a:latin typeface="Calibri" pitchFamily="34" charset="0"/>
              </a:rPr>
              <a:t> </a:t>
            </a:r>
            <a:r>
              <a:rPr lang="es-ES" altLang="es-ES" sz="1200" dirty="0" err="1">
                <a:solidFill>
                  <a:prstClr val="black"/>
                </a:solidFill>
                <a:latin typeface="Calibri" pitchFamily="34" charset="0"/>
              </a:rPr>
              <a:t>Oppenheim</a:t>
            </a:r>
            <a:r>
              <a:rPr lang="es-ES" altLang="es-ES" sz="1200" dirty="0">
                <a:solidFill>
                  <a:prstClr val="black"/>
                </a:solidFill>
                <a:latin typeface="Calibri" pitchFamily="34" charset="0"/>
              </a:rPr>
              <a:t>. </a:t>
            </a:r>
          </a:p>
          <a:p>
            <a:pPr>
              <a:defRPr/>
            </a:pPr>
            <a:r>
              <a:rPr lang="es-ES" altLang="es-ES" sz="1200" dirty="0">
                <a:solidFill>
                  <a:prstClr val="black"/>
                </a:solidFill>
                <a:latin typeface="Calibri" pitchFamily="34" charset="0"/>
              </a:rPr>
              <a:t>http://www.swissinfo.ch/spa/meret-oppenheim_la-surrealista-m%C3%A1s-famosa-de-suiza/34152042 </a:t>
            </a:r>
            <a:endParaRPr lang="es-ES" altLang="es-ES" sz="1200" dirty="0">
              <a:solidFill>
                <a:prstClr val="black"/>
              </a:solidFill>
              <a:latin typeface="Calibri" pitchFamily="34" charset="0"/>
              <a:ea typeface="+mj-ea"/>
              <a:cs typeface="+mj-cs"/>
            </a:endParaRPr>
          </a:p>
          <a:p>
            <a:pPr>
              <a:defRPr/>
            </a:pPr>
            <a:r>
              <a:rPr lang="es-ES" sz="1200" dirty="0">
                <a:solidFill>
                  <a:prstClr val="black"/>
                </a:solidFill>
                <a:latin typeface="Calibri" pitchFamily="34" charset="0"/>
              </a:rPr>
              <a:t>Fig.</a:t>
            </a:r>
            <a:r>
              <a:rPr lang="es-ES" altLang="es-ES" sz="1200" dirty="0">
                <a:solidFill>
                  <a:prstClr val="black"/>
                </a:solidFill>
                <a:latin typeface="Calibri" pitchFamily="34" charset="0"/>
                <a:ea typeface="+mj-ea"/>
                <a:cs typeface="+mj-cs"/>
              </a:rPr>
              <a:t>18. La Fuente. Marcel </a:t>
            </a:r>
            <a:r>
              <a:rPr lang="es-ES" altLang="es-ES" sz="1200" dirty="0" err="1">
                <a:solidFill>
                  <a:prstClr val="black"/>
                </a:solidFill>
                <a:latin typeface="Calibri" pitchFamily="34" charset="0"/>
                <a:ea typeface="+mj-ea"/>
                <a:cs typeface="+mj-cs"/>
              </a:rPr>
              <a:t>Duchamp</a:t>
            </a:r>
            <a:r>
              <a:rPr lang="es-ES" altLang="es-ES" sz="1200" dirty="0">
                <a:solidFill>
                  <a:prstClr val="black"/>
                </a:solidFill>
                <a:latin typeface="Calibri" pitchFamily="34" charset="0"/>
                <a:ea typeface="+mj-ea"/>
                <a:cs typeface="+mj-cs"/>
              </a:rPr>
              <a:t>. </a:t>
            </a:r>
          </a:p>
          <a:p>
            <a:pPr>
              <a:defRPr/>
            </a:pPr>
            <a:r>
              <a:rPr lang="es-ES" altLang="es-ES" sz="1200" dirty="0">
                <a:solidFill>
                  <a:prstClr val="black"/>
                </a:solidFill>
                <a:latin typeface="Calibri" pitchFamily="34" charset="0"/>
                <a:ea typeface="+mj-ea"/>
                <a:cs typeface="+mj-cs"/>
              </a:rPr>
              <a:t>http://www.epdlp.com/pintor.php?id=235 </a:t>
            </a:r>
            <a:r>
              <a:rPr lang="es-ES" sz="1200" dirty="0">
                <a:solidFill>
                  <a:prstClr val="black"/>
                </a:solidFill>
                <a:latin typeface="Calibri" pitchFamily="34" charset="0"/>
                <a:ea typeface="+mj-ea"/>
                <a:cs typeface="+mj-cs"/>
              </a:rPr>
              <a:t/>
            </a:r>
            <a:br>
              <a:rPr lang="es-ES" sz="1200" dirty="0">
                <a:solidFill>
                  <a:prstClr val="black"/>
                </a:solidFill>
                <a:latin typeface="Calibri" pitchFamily="34" charset="0"/>
                <a:ea typeface="+mj-ea"/>
                <a:cs typeface="+mj-cs"/>
              </a:rPr>
            </a:br>
            <a:r>
              <a:rPr lang="es-ES" sz="1200" dirty="0">
                <a:solidFill>
                  <a:prstClr val="black"/>
                </a:solidFill>
                <a:latin typeface="Calibri" pitchFamily="34" charset="0"/>
              </a:rPr>
              <a:t>Fig.</a:t>
            </a:r>
            <a:r>
              <a:rPr lang="es-ES" sz="1200" dirty="0">
                <a:solidFill>
                  <a:prstClr val="black"/>
                </a:solidFill>
                <a:latin typeface="Calibri" pitchFamily="34" charset="0"/>
                <a:ea typeface="+mj-ea"/>
                <a:cs typeface="+mj-cs"/>
              </a:rPr>
              <a:t>19. Chema </a:t>
            </a:r>
            <a:r>
              <a:rPr lang="es-ES" sz="1200" dirty="0" err="1">
                <a:solidFill>
                  <a:prstClr val="black"/>
                </a:solidFill>
                <a:latin typeface="Calibri" pitchFamily="34" charset="0"/>
                <a:ea typeface="+mj-ea"/>
                <a:cs typeface="+mj-cs"/>
              </a:rPr>
              <a:t>Madoz</a:t>
            </a:r>
            <a:r>
              <a:rPr lang="es-ES" sz="1200" dirty="0">
                <a:solidFill>
                  <a:prstClr val="black"/>
                </a:solidFill>
                <a:latin typeface="Calibri" pitchFamily="34" charset="0"/>
                <a:ea typeface="+mj-ea"/>
                <a:cs typeface="+mj-cs"/>
              </a:rPr>
              <a:t>. </a:t>
            </a:r>
          </a:p>
          <a:p>
            <a:pPr>
              <a:defRPr/>
            </a:pPr>
            <a:r>
              <a:rPr lang="es-ES" sz="1200" dirty="0">
                <a:solidFill>
                  <a:prstClr val="black"/>
                </a:solidFill>
                <a:latin typeface="Calibri" pitchFamily="34" charset="0"/>
                <a:ea typeface="+mj-ea"/>
                <a:cs typeface="+mj-cs"/>
              </a:rPr>
              <a:t>http://www.chemamadoz.com/ </a:t>
            </a:r>
            <a:br>
              <a:rPr lang="es-ES" sz="1200" dirty="0">
                <a:solidFill>
                  <a:prstClr val="black"/>
                </a:solidFill>
                <a:latin typeface="Calibri" pitchFamily="34" charset="0"/>
                <a:ea typeface="+mj-ea"/>
                <a:cs typeface="+mj-cs"/>
              </a:rPr>
            </a:br>
            <a:r>
              <a:rPr lang="es-ES" sz="1200" dirty="0">
                <a:solidFill>
                  <a:prstClr val="black"/>
                </a:solidFill>
                <a:latin typeface="Calibri" pitchFamily="34" charset="0"/>
              </a:rPr>
              <a:t>Fig.</a:t>
            </a:r>
            <a:r>
              <a:rPr lang="es-ES" sz="1200" dirty="0">
                <a:solidFill>
                  <a:prstClr val="black"/>
                </a:solidFill>
                <a:latin typeface="Calibri" pitchFamily="34" charset="0"/>
                <a:ea typeface="+mj-ea"/>
                <a:cs typeface="+mj-cs"/>
              </a:rPr>
              <a:t>20. Chema </a:t>
            </a:r>
            <a:r>
              <a:rPr lang="es-ES" sz="1200" dirty="0" err="1">
                <a:solidFill>
                  <a:prstClr val="black"/>
                </a:solidFill>
                <a:latin typeface="Calibri" pitchFamily="34" charset="0"/>
                <a:ea typeface="+mj-ea"/>
                <a:cs typeface="+mj-cs"/>
              </a:rPr>
              <a:t>Madoz</a:t>
            </a:r>
            <a:r>
              <a:rPr lang="es-ES" sz="1200" dirty="0">
                <a:solidFill>
                  <a:prstClr val="black"/>
                </a:solidFill>
                <a:latin typeface="Calibri" pitchFamily="34" charset="0"/>
                <a:ea typeface="+mj-ea"/>
                <a:cs typeface="+mj-cs"/>
              </a:rPr>
              <a:t>. </a:t>
            </a:r>
          </a:p>
          <a:p>
            <a:pPr>
              <a:defRPr/>
            </a:pPr>
            <a:r>
              <a:rPr lang="es-ES" sz="1200" dirty="0">
                <a:solidFill>
                  <a:prstClr val="black"/>
                </a:solidFill>
                <a:latin typeface="Calibri" pitchFamily="34" charset="0"/>
                <a:ea typeface="+mj-ea"/>
                <a:cs typeface="+mj-cs"/>
              </a:rPr>
              <a:t>http://www.chemamadoz.com/ </a:t>
            </a:r>
            <a:br>
              <a:rPr lang="es-ES" sz="1200" dirty="0">
                <a:solidFill>
                  <a:prstClr val="black"/>
                </a:solidFill>
                <a:latin typeface="Calibri" pitchFamily="34" charset="0"/>
                <a:ea typeface="+mj-ea"/>
                <a:cs typeface="+mj-cs"/>
              </a:rPr>
            </a:br>
            <a:r>
              <a:rPr lang="es-ES" sz="1200" dirty="0">
                <a:solidFill>
                  <a:prstClr val="black"/>
                </a:solidFill>
                <a:latin typeface="Calibri" pitchFamily="34" charset="0"/>
              </a:rPr>
              <a:t>Fig.</a:t>
            </a:r>
            <a:r>
              <a:rPr lang="es-ES" sz="1200" dirty="0">
                <a:solidFill>
                  <a:prstClr val="black"/>
                </a:solidFill>
                <a:latin typeface="Calibri" pitchFamily="34" charset="0"/>
                <a:ea typeface="+mj-ea"/>
                <a:cs typeface="+mj-cs"/>
              </a:rPr>
              <a:t>21. Chema </a:t>
            </a:r>
            <a:r>
              <a:rPr lang="es-ES" sz="1200" dirty="0" err="1">
                <a:solidFill>
                  <a:prstClr val="black"/>
                </a:solidFill>
                <a:latin typeface="Calibri" pitchFamily="34" charset="0"/>
                <a:ea typeface="+mj-ea"/>
                <a:cs typeface="+mj-cs"/>
              </a:rPr>
              <a:t>Madoz</a:t>
            </a:r>
            <a:r>
              <a:rPr lang="es-ES" sz="1200" dirty="0">
                <a:solidFill>
                  <a:prstClr val="black"/>
                </a:solidFill>
                <a:latin typeface="Calibri" pitchFamily="34" charset="0"/>
                <a:ea typeface="+mj-ea"/>
                <a:cs typeface="+mj-cs"/>
              </a:rPr>
              <a:t>. </a:t>
            </a:r>
          </a:p>
          <a:p>
            <a:pPr>
              <a:defRPr/>
            </a:pPr>
            <a:r>
              <a:rPr lang="es-ES" sz="1200" dirty="0">
                <a:solidFill>
                  <a:prstClr val="black"/>
                </a:solidFill>
                <a:latin typeface="Calibri" pitchFamily="34" charset="0"/>
                <a:ea typeface="+mj-ea"/>
                <a:cs typeface="+mj-cs"/>
              </a:rPr>
              <a:t>http://www.chemamadoz.com/</a:t>
            </a:r>
            <a:br>
              <a:rPr lang="es-ES" sz="1200" dirty="0">
                <a:solidFill>
                  <a:prstClr val="black"/>
                </a:solidFill>
                <a:latin typeface="Calibri" pitchFamily="34" charset="0"/>
                <a:ea typeface="+mj-ea"/>
                <a:cs typeface="+mj-cs"/>
              </a:rPr>
            </a:br>
            <a:r>
              <a:rPr lang="es-ES" sz="1200" dirty="0">
                <a:solidFill>
                  <a:prstClr val="black"/>
                </a:solidFill>
                <a:latin typeface="Calibri" pitchFamily="34" charset="0"/>
              </a:rPr>
              <a:t>Fig.</a:t>
            </a:r>
            <a:r>
              <a:rPr lang="es-ES" sz="1200" dirty="0">
                <a:solidFill>
                  <a:prstClr val="black"/>
                </a:solidFill>
                <a:latin typeface="Calibri" pitchFamily="34" charset="0"/>
                <a:ea typeface="+mj-ea"/>
                <a:cs typeface="+mj-cs"/>
              </a:rPr>
              <a:t> 22. Carl Warner. </a:t>
            </a:r>
          </a:p>
          <a:p>
            <a:pPr>
              <a:defRPr/>
            </a:pPr>
            <a:r>
              <a:rPr lang="es-ES" sz="1200" dirty="0">
                <a:solidFill>
                  <a:prstClr val="black"/>
                </a:solidFill>
                <a:latin typeface="Calibri" pitchFamily="34" charset="0"/>
                <a:ea typeface="+mj-ea"/>
                <a:cs typeface="+mj-cs"/>
              </a:rPr>
              <a:t>http://www.carlwarner.com/</a:t>
            </a:r>
            <a:br>
              <a:rPr lang="es-ES" sz="1200" dirty="0">
                <a:solidFill>
                  <a:prstClr val="black"/>
                </a:solidFill>
                <a:latin typeface="Calibri" pitchFamily="34" charset="0"/>
                <a:ea typeface="+mj-ea"/>
                <a:cs typeface="+mj-cs"/>
              </a:rPr>
            </a:br>
            <a:r>
              <a:rPr lang="es-ES" sz="1200" dirty="0">
                <a:solidFill>
                  <a:prstClr val="black"/>
                </a:solidFill>
                <a:latin typeface="Calibri" pitchFamily="34" charset="0"/>
              </a:rPr>
              <a:t>Fig.</a:t>
            </a:r>
            <a:r>
              <a:rPr lang="es-ES" sz="1200" dirty="0">
                <a:solidFill>
                  <a:prstClr val="black"/>
                </a:solidFill>
                <a:latin typeface="Calibri" pitchFamily="34" charset="0"/>
                <a:ea typeface="+mj-ea"/>
                <a:cs typeface="+mj-cs"/>
              </a:rPr>
              <a:t>23. Carl Warner. </a:t>
            </a:r>
          </a:p>
          <a:p>
            <a:pPr>
              <a:defRPr/>
            </a:pPr>
            <a:r>
              <a:rPr lang="es-ES" sz="1200" dirty="0">
                <a:solidFill>
                  <a:prstClr val="black"/>
                </a:solidFill>
                <a:latin typeface="Calibri" pitchFamily="34" charset="0"/>
                <a:ea typeface="+mj-ea"/>
                <a:cs typeface="+mj-cs"/>
              </a:rPr>
              <a:t>http://www.carlwarner.com/</a:t>
            </a:r>
            <a:br>
              <a:rPr lang="es-ES" sz="1200" dirty="0">
                <a:solidFill>
                  <a:prstClr val="black"/>
                </a:solidFill>
                <a:latin typeface="Calibri" pitchFamily="34" charset="0"/>
                <a:ea typeface="+mj-ea"/>
                <a:cs typeface="+mj-cs"/>
              </a:rPr>
            </a:br>
            <a:r>
              <a:rPr lang="es-ES" sz="1200" dirty="0">
                <a:solidFill>
                  <a:prstClr val="black"/>
                </a:solidFill>
                <a:latin typeface="Calibri" pitchFamily="34" charset="0"/>
              </a:rPr>
              <a:t>Fig.</a:t>
            </a:r>
            <a:r>
              <a:rPr lang="es-ES" sz="1200" dirty="0">
                <a:solidFill>
                  <a:prstClr val="black"/>
                </a:solidFill>
                <a:latin typeface="Calibri" pitchFamily="34" charset="0"/>
                <a:ea typeface="+mj-ea"/>
                <a:cs typeface="+mj-cs"/>
              </a:rPr>
              <a:t> 24. Carl Warner. </a:t>
            </a:r>
          </a:p>
          <a:p>
            <a:pPr>
              <a:defRPr/>
            </a:pPr>
            <a:r>
              <a:rPr lang="es-ES" sz="1200" dirty="0">
                <a:solidFill>
                  <a:prstClr val="black"/>
                </a:solidFill>
                <a:latin typeface="Calibri" pitchFamily="34" charset="0"/>
                <a:ea typeface="+mj-ea"/>
                <a:cs typeface="+mj-cs"/>
              </a:rPr>
              <a:t>http://www.carlwarner.com/ </a:t>
            </a:r>
            <a:br>
              <a:rPr lang="es-ES" sz="1200" dirty="0">
                <a:solidFill>
                  <a:prstClr val="black"/>
                </a:solidFill>
                <a:latin typeface="Calibri" pitchFamily="34" charset="0"/>
                <a:ea typeface="+mj-ea"/>
                <a:cs typeface="+mj-cs"/>
              </a:rPr>
            </a:br>
            <a:r>
              <a:rPr lang="es-ES" sz="1200" dirty="0">
                <a:solidFill>
                  <a:prstClr val="black"/>
                </a:solidFill>
                <a:latin typeface="Calibri" pitchFamily="34" charset="0"/>
              </a:rPr>
              <a:t>Fig.</a:t>
            </a:r>
            <a:r>
              <a:rPr lang="es-ES" sz="1200" dirty="0">
                <a:solidFill>
                  <a:prstClr val="black"/>
                </a:solidFill>
                <a:latin typeface="Calibri" pitchFamily="34" charset="0"/>
                <a:ea typeface="+mj-ea"/>
                <a:cs typeface="+mj-cs"/>
              </a:rPr>
              <a:t>25. Blanco sobre blanco. K. </a:t>
            </a:r>
            <a:r>
              <a:rPr lang="es-ES" sz="1200" dirty="0" err="1">
                <a:solidFill>
                  <a:prstClr val="black"/>
                </a:solidFill>
                <a:latin typeface="Calibri" pitchFamily="34" charset="0"/>
                <a:ea typeface="+mj-ea"/>
                <a:cs typeface="+mj-cs"/>
              </a:rPr>
              <a:t>Malevich</a:t>
            </a:r>
            <a:r>
              <a:rPr lang="es-ES" sz="1200" dirty="0">
                <a:solidFill>
                  <a:prstClr val="black"/>
                </a:solidFill>
                <a:latin typeface="Calibri" pitchFamily="34" charset="0"/>
                <a:ea typeface="+mj-ea"/>
                <a:cs typeface="+mj-cs"/>
              </a:rPr>
              <a:t>. </a:t>
            </a:r>
          </a:p>
          <a:p>
            <a:pPr>
              <a:defRPr/>
            </a:pPr>
            <a:r>
              <a:rPr lang="es-ES" sz="1200" dirty="0">
                <a:solidFill>
                  <a:prstClr val="black"/>
                </a:solidFill>
                <a:latin typeface="Calibri" pitchFamily="34" charset="0"/>
                <a:ea typeface="+mj-ea"/>
                <a:cs typeface="+mj-cs"/>
              </a:rPr>
              <a:t>http://culturacolectiva.com/kazimir-malevich-blanco-sobre-blanco/ </a:t>
            </a:r>
            <a:br>
              <a:rPr lang="es-ES" sz="1200" dirty="0">
                <a:solidFill>
                  <a:prstClr val="black"/>
                </a:solidFill>
                <a:latin typeface="Calibri" pitchFamily="34" charset="0"/>
                <a:ea typeface="+mj-ea"/>
                <a:cs typeface="+mj-cs"/>
              </a:rPr>
            </a:br>
            <a:r>
              <a:rPr lang="es-ES" sz="1200" dirty="0">
                <a:solidFill>
                  <a:prstClr val="black"/>
                </a:solidFill>
                <a:latin typeface="Calibri" pitchFamily="34" charset="0"/>
              </a:rPr>
              <a:t>Fig.</a:t>
            </a:r>
            <a:r>
              <a:rPr lang="es-ES" sz="1200" dirty="0">
                <a:solidFill>
                  <a:prstClr val="black"/>
                </a:solidFill>
                <a:latin typeface="Calibri" pitchFamily="34" charset="0"/>
                <a:ea typeface="+mj-ea"/>
                <a:cs typeface="+mj-cs"/>
              </a:rPr>
              <a:t> 26. </a:t>
            </a:r>
            <a:r>
              <a:rPr lang="es-ES" sz="1200" dirty="0" err="1">
                <a:solidFill>
                  <a:prstClr val="black"/>
                </a:solidFill>
                <a:latin typeface="Calibri" pitchFamily="34" charset="0"/>
                <a:ea typeface="+mj-ea"/>
                <a:cs typeface="+mj-cs"/>
              </a:rPr>
              <a:t>Spiral</a:t>
            </a:r>
            <a:r>
              <a:rPr lang="es-ES" sz="1200" dirty="0">
                <a:solidFill>
                  <a:prstClr val="black"/>
                </a:solidFill>
                <a:latin typeface="Calibri" pitchFamily="34" charset="0"/>
                <a:ea typeface="+mj-ea"/>
                <a:cs typeface="+mj-cs"/>
              </a:rPr>
              <a:t> </a:t>
            </a:r>
            <a:r>
              <a:rPr lang="es-ES" sz="1200" dirty="0" err="1">
                <a:solidFill>
                  <a:prstClr val="black"/>
                </a:solidFill>
                <a:latin typeface="Calibri" pitchFamily="34" charset="0"/>
                <a:ea typeface="+mj-ea"/>
                <a:cs typeface="+mj-cs"/>
              </a:rPr>
              <a:t>Jetti</a:t>
            </a:r>
            <a:r>
              <a:rPr lang="es-ES" sz="1200" dirty="0">
                <a:solidFill>
                  <a:prstClr val="black"/>
                </a:solidFill>
                <a:latin typeface="Calibri" pitchFamily="34" charset="0"/>
                <a:ea typeface="+mj-ea"/>
                <a:cs typeface="+mj-cs"/>
              </a:rPr>
              <a:t>, R. </a:t>
            </a:r>
            <a:r>
              <a:rPr lang="es-ES" sz="1200" dirty="0" err="1">
                <a:solidFill>
                  <a:prstClr val="black"/>
                </a:solidFill>
                <a:latin typeface="Calibri" pitchFamily="34" charset="0"/>
                <a:ea typeface="+mj-ea"/>
                <a:cs typeface="+mj-cs"/>
              </a:rPr>
              <a:t>Smithson</a:t>
            </a:r>
            <a:r>
              <a:rPr lang="es-ES" sz="1200" dirty="0">
                <a:solidFill>
                  <a:prstClr val="black"/>
                </a:solidFill>
                <a:latin typeface="Calibri" pitchFamily="34" charset="0"/>
                <a:ea typeface="+mj-ea"/>
                <a:cs typeface="+mj-cs"/>
              </a:rPr>
              <a:t> . </a:t>
            </a:r>
          </a:p>
          <a:p>
            <a:pPr>
              <a:defRPr/>
            </a:pPr>
            <a:r>
              <a:rPr lang="es-ES" sz="1200" dirty="0">
                <a:solidFill>
                  <a:prstClr val="black"/>
                </a:solidFill>
                <a:latin typeface="Calibri" pitchFamily="34" charset="0"/>
                <a:ea typeface="+mj-ea"/>
                <a:cs typeface="+mj-cs"/>
              </a:rPr>
              <a:t>http://www.robertsmithson.com/</a:t>
            </a:r>
            <a:br>
              <a:rPr lang="es-ES" sz="1200" dirty="0">
                <a:solidFill>
                  <a:prstClr val="black"/>
                </a:solidFill>
                <a:latin typeface="Calibri" pitchFamily="34" charset="0"/>
                <a:ea typeface="+mj-ea"/>
                <a:cs typeface="+mj-cs"/>
              </a:rPr>
            </a:br>
            <a:r>
              <a:rPr lang="es-ES" sz="1200" dirty="0">
                <a:solidFill>
                  <a:prstClr val="black"/>
                </a:solidFill>
                <a:latin typeface="Calibri" pitchFamily="34" charset="0"/>
              </a:rPr>
              <a:t>Fig.</a:t>
            </a:r>
            <a:r>
              <a:rPr lang="es-ES" sz="1200" dirty="0">
                <a:solidFill>
                  <a:prstClr val="black"/>
                </a:solidFill>
                <a:latin typeface="Calibri" pitchFamily="34" charset="0"/>
                <a:ea typeface="+mj-ea"/>
                <a:cs typeface="+mj-cs"/>
              </a:rPr>
              <a:t> 27. </a:t>
            </a:r>
            <a:r>
              <a:rPr lang="es-ES" altLang="es-ES" sz="1200" dirty="0">
                <a:solidFill>
                  <a:srgbClr val="000000"/>
                </a:solidFill>
                <a:latin typeface="Calibri" pitchFamily="34" charset="0"/>
              </a:rPr>
              <a:t>“Mi familia”.</a:t>
            </a:r>
            <a:r>
              <a:rPr lang="es-ES" sz="1200" dirty="0"/>
              <a:t> </a:t>
            </a:r>
          </a:p>
          <a:p>
            <a:pPr>
              <a:defRPr/>
            </a:pPr>
            <a:r>
              <a:rPr lang="es-ES" sz="1200" dirty="0" err="1">
                <a:latin typeface="Calibri" pitchFamily="34" charset="0"/>
              </a:rPr>
              <a:t>Lowenfeld</a:t>
            </a:r>
            <a:r>
              <a:rPr lang="es-ES" sz="1200" dirty="0">
                <a:latin typeface="Calibri" pitchFamily="34" charset="0"/>
              </a:rPr>
              <a:t>, V. y </a:t>
            </a:r>
            <a:r>
              <a:rPr lang="es-ES" sz="1200" dirty="0" err="1">
                <a:latin typeface="Calibri" pitchFamily="34" charset="0"/>
              </a:rPr>
              <a:t>Brittain</a:t>
            </a:r>
            <a:r>
              <a:rPr lang="es-ES" sz="1200" dirty="0">
                <a:latin typeface="Calibri" pitchFamily="34" charset="0"/>
              </a:rPr>
              <a:t>, W.L. (1972). </a:t>
            </a:r>
            <a:r>
              <a:rPr lang="es-ES" sz="1200" i="1" dirty="0">
                <a:latin typeface="Calibri" pitchFamily="34" charset="0"/>
              </a:rPr>
              <a:t>Desarrollo de la capacidad creadora. </a:t>
            </a:r>
            <a:r>
              <a:rPr lang="es-ES" sz="1200" dirty="0">
                <a:latin typeface="Calibri" pitchFamily="34" charset="0"/>
              </a:rPr>
              <a:t>Buenos Aires, </a:t>
            </a:r>
            <a:r>
              <a:rPr lang="es-ES" sz="1200" dirty="0" err="1">
                <a:latin typeface="Calibri" pitchFamily="34" charset="0"/>
              </a:rPr>
              <a:t>kapelusz</a:t>
            </a:r>
            <a:r>
              <a:rPr lang="es-ES" sz="1200" dirty="0">
                <a:latin typeface="Calibri" pitchFamily="34" charset="0"/>
              </a:rPr>
              <a:t>.</a:t>
            </a:r>
          </a:p>
          <a:p>
            <a:pPr>
              <a:defRPr/>
            </a:pPr>
            <a:r>
              <a:rPr lang="es-ES" sz="1200" dirty="0">
                <a:solidFill>
                  <a:prstClr val="black"/>
                </a:solidFill>
                <a:latin typeface="Calibri" pitchFamily="34" charset="0"/>
                <a:ea typeface="+mj-ea"/>
                <a:cs typeface="+mj-cs"/>
              </a:rPr>
              <a:t/>
            </a:r>
            <a:br>
              <a:rPr lang="es-ES" sz="1200" dirty="0">
                <a:solidFill>
                  <a:prstClr val="black"/>
                </a:solidFill>
                <a:latin typeface="Calibri" pitchFamily="34" charset="0"/>
                <a:ea typeface="+mj-ea"/>
                <a:cs typeface="+mj-cs"/>
              </a:rPr>
            </a:br>
            <a:r>
              <a:rPr lang="es-ES" sz="1200" dirty="0">
                <a:solidFill>
                  <a:prstClr val="black"/>
                </a:solidFill>
                <a:latin typeface="Calibri" pitchFamily="34" charset="0"/>
                <a:ea typeface="+mj-ea"/>
                <a:cs typeface="+mj-cs"/>
              </a:rPr>
              <a:t>    Diapositiva 30. Neuronilla. </a:t>
            </a:r>
            <a:r>
              <a:rPr lang="es-ES" altLang="es-ES" sz="1200" dirty="0">
                <a:solidFill>
                  <a:prstClr val="black"/>
                </a:solidFill>
                <a:latin typeface="Calibri" pitchFamily="34" charset="0"/>
                <a:ea typeface="+mj-ea"/>
                <a:cs typeface="+mj-cs"/>
              </a:rPr>
              <a:t>http://www.neuronilla.com/desarrolla-tu-creatividad/tecnicas-de-creatividad.html</a:t>
            </a:r>
            <a:br>
              <a:rPr lang="es-ES" altLang="es-ES" sz="1200" dirty="0">
                <a:solidFill>
                  <a:prstClr val="black"/>
                </a:solidFill>
                <a:latin typeface="Calibri" pitchFamily="34" charset="0"/>
                <a:ea typeface="+mj-ea"/>
                <a:cs typeface="+mj-cs"/>
              </a:rPr>
            </a:br>
            <a:r>
              <a:rPr lang="es-ES" altLang="es-ES" sz="1200" dirty="0">
                <a:solidFill>
                  <a:prstClr val="black"/>
                </a:solidFill>
                <a:latin typeface="Calibri" pitchFamily="34" charset="0"/>
                <a:ea typeface="+mj-ea"/>
                <a:cs typeface="+mj-cs"/>
              </a:rPr>
              <a:t>   </a:t>
            </a:r>
            <a:r>
              <a:rPr lang="es-ES" sz="1200" dirty="0">
                <a:solidFill>
                  <a:prstClr val="black"/>
                </a:solidFill>
                <a:latin typeface="Calibri" pitchFamily="34" charset="0"/>
                <a:ea typeface="+mj-ea"/>
                <a:cs typeface="+mj-cs"/>
              </a:rPr>
              <a:t> Diapositiva 36.  Niño . </a:t>
            </a:r>
            <a:r>
              <a:rPr lang="es-ES" sz="1200" dirty="0">
                <a:solidFill>
                  <a:prstClr val="black"/>
                </a:solidFill>
                <a:latin typeface="Calibri" pitchFamily="34" charset="0"/>
                <a:ea typeface="+mj-ea"/>
                <a:cs typeface="+mj-cs"/>
                <a:hlinkClick r:id="rId2"/>
              </a:rPr>
              <a:t>http://eresunartistabis.blogspot.com.es/</a:t>
            </a:r>
            <a:endParaRPr lang="es-ES" sz="1200" dirty="0">
              <a:solidFill>
                <a:prstClr val="black"/>
              </a:solidFill>
              <a:latin typeface="Calibri" pitchFamily="34" charset="0"/>
              <a:ea typeface="+mj-ea"/>
              <a:cs typeface="+mj-cs"/>
            </a:endParaRPr>
          </a:p>
          <a:p>
            <a:pPr>
              <a:defRPr/>
            </a:pPr>
            <a:r>
              <a:rPr lang="es-ES" sz="1200" dirty="0">
                <a:solidFill>
                  <a:srgbClr val="000000"/>
                </a:solidFill>
                <a:latin typeface="Calibri" pitchFamily="34" charset="0"/>
                <a:cs typeface="Arial" pitchFamily="34" charset="0"/>
              </a:rPr>
              <a:t/>
            </a:r>
            <a:br>
              <a:rPr lang="es-ES" sz="1200" dirty="0">
                <a:solidFill>
                  <a:srgbClr val="000000"/>
                </a:solidFill>
                <a:latin typeface="Calibri" pitchFamily="34" charset="0"/>
                <a:cs typeface="Arial" pitchFamily="34" charset="0"/>
              </a:rPr>
            </a:br>
            <a:r>
              <a:rPr lang="es-ES" sz="1200" dirty="0">
                <a:solidFill>
                  <a:prstClr val="black"/>
                </a:solidFill>
                <a:latin typeface="Calibri" pitchFamily="34" charset="0"/>
                <a:ea typeface="+mj-ea"/>
                <a:cs typeface="+mj-cs"/>
              </a:rPr>
              <a:t/>
            </a:r>
            <a:br>
              <a:rPr lang="es-ES" sz="1200" dirty="0">
                <a:solidFill>
                  <a:prstClr val="black"/>
                </a:solidFill>
                <a:latin typeface="Calibri" pitchFamily="34" charset="0"/>
                <a:ea typeface="+mj-ea"/>
                <a:cs typeface="+mj-cs"/>
              </a:rPr>
            </a:br>
            <a:r>
              <a:rPr lang="es-ES" sz="1200" dirty="0">
                <a:solidFill>
                  <a:prstClr val="black"/>
                </a:solidFill>
                <a:latin typeface="Calibri" pitchFamily="34" charset="0"/>
                <a:ea typeface="+mj-ea"/>
                <a:cs typeface="+mj-cs"/>
              </a:rPr>
              <a:t/>
            </a:r>
            <a:br>
              <a:rPr lang="es-ES" sz="1200" dirty="0">
                <a:solidFill>
                  <a:prstClr val="black"/>
                </a:solidFill>
                <a:latin typeface="Calibri" pitchFamily="34" charset="0"/>
                <a:ea typeface="+mj-ea"/>
                <a:cs typeface="+mj-cs"/>
              </a:rPr>
            </a:br>
            <a:endParaRPr lang="es-ES" altLang="es-ES" sz="1200" dirty="0">
              <a:latin typeface="Calibri" pitchFamily="34" charset="0"/>
            </a:endParaRPr>
          </a:p>
        </p:txBody>
      </p:sp>
      <p:sp>
        <p:nvSpPr>
          <p:cNvPr id="69635" name="4 Marcador de número de diapositiva"/>
          <p:cNvSpPr>
            <a:spLocks noGrp="1"/>
          </p:cNvSpPr>
          <p:nvPr>
            <p:ph type="sldNum" sz="quarter" idx="12"/>
          </p:nvPr>
        </p:nvSpPr>
        <p:spPr>
          <a:noFill/>
          <a:ln>
            <a:miter lim="800000"/>
            <a:headEnd/>
            <a:tailEnd/>
          </a:ln>
        </p:spPr>
        <p:txBody>
          <a:bodyPr/>
          <a:lstStyle/>
          <a:p>
            <a:fld id="{7F4700BF-038E-4BFA-8FCE-0F53C1C98C99}" type="slidenum">
              <a:rPr lang="es-ES" smtClean="0"/>
              <a:pPr/>
              <a:t>67</a:t>
            </a:fld>
            <a:endParaRPr lang="es-ES" smtClean="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CuadroTexto"/>
          <p:cNvSpPr txBox="1">
            <a:spLocks noChangeArrowheads="1"/>
          </p:cNvSpPr>
          <p:nvPr/>
        </p:nvSpPr>
        <p:spPr bwMode="auto">
          <a:xfrm>
            <a:off x="323850" y="476250"/>
            <a:ext cx="8496300" cy="9218613"/>
          </a:xfrm>
          <a:prstGeom prst="rect">
            <a:avLst/>
          </a:prstGeom>
          <a:noFill/>
          <a:ln w="9525">
            <a:noFill/>
            <a:miter lim="800000"/>
            <a:headEnd/>
            <a:tailEnd/>
          </a:ln>
        </p:spPr>
        <p:txBody>
          <a:bodyPr>
            <a:spAutoFit/>
          </a:bodyPr>
          <a:lstStyle/>
          <a:p>
            <a:r>
              <a:rPr lang="es-ES" sz="1200">
                <a:latin typeface="Calibri" pitchFamily="34" charset="0"/>
              </a:rPr>
              <a:t/>
            </a:r>
            <a:br>
              <a:rPr lang="es-ES" sz="1200">
                <a:latin typeface="Calibri" pitchFamily="34" charset="0"/>
              </a:rPr>
            </a:br>
            <a:r>
              <a:rPr lang="es-ES" sz="1200">
                <a:latin typeface="Calibri" pitchFamily="34" charset="0"/>
              </a:rPr>
              <a:t>Fig. 28. </a:t>
            </a:r>
            <a:r>
              <a:rPr lang="es-ES" sz="1200" i="1">
                <a:latin typeface="Calibri" pitchFamily="34" charset="0"/>
              </a:rPr>
              <a:t>Jugando al ajedrez</a:t>
            </a:r>
            <a:r>
              <a:rPr lang="es-ES" sz="1200">
                <a:latin typeface="Calibri" pitchFamily="34" charset="0"/>
              </a:rPr>
              <a:t>.</a:t>
            </a:r>
          </a:p>
          <a:p>
            <a:r>
              <a:rPr lang="es-ES" sz="1200">
                <a:latin typeface="Calibri" pitchFamily="34" charset="0"/>
              </a:rPr>
              <a:t>Lowenfeld, V. y Brittain, W.L. (1972). Desarrollo de la capacidad creadora. Buenos Aires, kapelusz.</a:t>
            </a:r>
          </a:p>
          <a:p>
            <a:r>
              <a:rPr lang="es-ES" sz="1200">
                <a:latin typeface="Calibri" pitchFamily="34" charset="0"/>
              </a:rPr>
              <a:t>Fig.29. </a:t>
            </a:r>
            <a:r>
              <a:rPr lang="es-ES" altLang="es-ES" sz="1100"/>
              <a:t>a. Este es un esquema infantil para representar a “un hombre”. No se refleja ahí ninguna experiencia. b. “Busco un lápiz que se me perdió”.</a:t>
            </a:r>
          </a:p>
          <a:p>
            <a:r>
              <a:rPr lang="es-ES" sz="1100">
                <a:latin typeface="Calibri" pitchFamily="34" charset="0"/>
              </a:rPr>
              <a:t>Lowenfeld, V. y Brittain, W.L. (1972). Desarrollo de la capacidad creadora. Buenos Aires, kapelusz.</a:t>
            </a:r>
            <a:endParaRPr lang="es-ES" altLang="es-ES" sz="1100"/>
          </a:p>
          <a:p>
            <a:r>
              <a:rPr lang="es-ES" altLang="es-ES" sz="1100">
                <a:solidFill>
                  <a:srgbClr val="000000"/>
                </a:solidFill>
              </a:rPr>
              <a:t>Fig. 30: </a:t>
            </a:r>
            <a:r>
              <a:rPr lang="es-ES" altLang="es-ES" sz="1100" i="1"/>
              <a:t>Las flores y la figura humana, </a:t>
            </a:r>
            <a:r>
              <a:rPr lang="es-ES" altLang="es-ES" sz="1100"/>
              <a:t>dos de los temas preferidos por las niñas.</a:t>
            </a:r>
          </a:p>
          <a:p>
            <a:r>
              <a:rPr lang="es-ES" sz="1100">
                <a:latin typeface="Calibri" pitchFamily="34" charset="0"/>
              </a:rPr>
              <a:t>Lowenfeld, V. y Brittain, W.L. (1972). Desarrollo de la capacidad creadora. Buenos Aires, kapelusz.</a:t>
            </a:r>
            <a:endParaRPr lang="es-ES" sz="1200">
              <a:solidFill>
                <a:srgbClr val="000000"/>
              </a:solidFill>
              <a:latin typeface="Calibri" pitchFamily="34" charset="0"/>
            </a:endParaRPr>
          </a:p>
          <a:p>
            <a:pPr algn="just"/>
            <a:r>
              <a:rPr lang="es-ES" altLang="es-ES" sz="1100">
                <a:solidFill>
                  <a:srgbClr val="000000"/>
                </a:solidFill>
              </a:rPr>
              <a:t>Fig. 31:</a:t>
            </a:r>
            <a:r>
              <a:rPr lang="es-ES" altLang="es-ES" sz="1100"/>
              <a:t> Edad: 9 años. Masculino. Tema</a:t>
            </a:r>
            <a:r>
              <a:rPr lang="es-ES" altLang="es-ES" sz="1100" i="1"/>
              <a:t>: El pueblo. </a:t>
            </a:r>
            <a:r>
              <a:rPr lang="es-ES" altLang="es-ES" sz="1100"/>
              <a:t>Representación de la profundidad utilizando el desplazamiento hacia arriba de las figuras bidimensionales de las casas. Multiplicidad de la línea base, que el autor traza para cada casa.</a:t>
            </a:r>
          </a:p>
          <a:p>
            <a:r>
              <a:rPr lang="es-ES" sz="1100">
                <a:latin typeface="Calibri" pitchFamily="34" charset="0"/>
              </a:rPr>
              <a:t>Lowenfeld, V. y Brittain, W.L. (1972). Desarrollo de la capacidad creadora. Buenos Aires, kapelusz.</a:t>
            </a:r>
            <a:endParaRPr lang="es-ES" altLang="es-ES" sz="1100">
              <a:solidFill>
                <a:srgbClr val="000000"/>
              </a:solidFill>
            </a:endParaRPr>
          </a:p>
          <a:p>
            <a:r>
              <a:rPr lang="es-ES" altLang="es-ES" sz="1100">
                <a:solidFill>
                  <a:srgbClr val="000000"/>
                </a:solidFill>
              </a:rPr>
              <a:t>Fig. 32: Dibujo pseudonaturalista. </a:t>
            </a:r>
          </a:p>
          <a:p>
            <a:r>
              <a:rPr lang="es-ES" sz="1200">
                <a:latin typeface="Calibri" pitchFamily="34" charset="0"/>
              </a:rPr>
              <a:t>Lowenfeld, V. y Brittain, W.L. (1972). Desarrollo de la capacidad creadora. Buenos Aires, kapelusz.</a:t>
            </a:r>
          </a:p>
          <a:p>
            <a:r>
              <a:rPr lang="es-ES" altLang="es-ES" sz="1200">
                <a:latin typeface="Calibri" pitchFamily="34" charset="0"/>
              </a:rPr>
              <a:t>Fig. 33: Edad: 14 años. Masculino. Tema: </a:t>
            </a:r>
            <a:r>
              <a:rPr lang="es-ES" altLang="es-ES" sz="1200" i="1">
                <a:latin typeface="Calibri" pitchFamily="34" charset="0"/>
              </a:rPr>
              <a:t>Las vacaciones</a:t>
            </a:r>
            <a:r>
              <a:rPr lang="es-ES" altLang="es-ES" sz="1200">
                <a:latin typeface="Calibri" pitchFamily="34" charset="0"/>
              </a:rPr>
              <a:t>. </a:t>
            </a:r>
          </a:p>
          <a:p>
            <a:r>
              <a:rPr lang="es-ES" sz="1200">
                <a:latin typeface="Calibri" pitchFamily="34" charset="0"/>
              </a:rPr>
              <a:t>Lowenfeld, V. y Brittain, W.L. (1972). Desarrollo de la capacidad creadora. Buenos Aires, kapelusz.</a:t>
            </a:r>
          </a:p>
          <a:p>
            <a:r>
              <a:rPr lang="es-ES" altLang="es-ES" sz="1200">
                <a:latin typeface="Calibri" pitchFamily="34" charset="0"/>
              </a:rPr>
              <a:t>Fig. 34: </a:t>
            </a:r>
            <a:r>
              <a:rPr lang="es-ES" altLang="es-ES" sz="1200" i="1">
                <a:latin typeface="Calibri" pitchFamily="34" charset="0"/>
              </a:rPr>
              <a:t>Una escena en la estación de policía</a:t>
            </a:r>
            <a:r>
              <a:rPr lang="es-ES" altLang="es-ES" sz="1200">
                <a:latin typeface="Calibri" pitchFamily="34" charset="0"/>
              </a:rPr>
              <a:t>. Dibujada por un adolescente de mente visual. </a:t>
            </a:r>
          </a:p>
          <a:p>
            <a:r>
              <a:rPr lang="es-ES" sz="1200">
                <a:latin typeface="Calibri" pitchFamily="34" charset="0"/>
              </a:rPr>
              <a:t>Lowenfeld, V. y Brittain, W.L. (1972). Desarrollo de la capacidad creadora. Buenos Aires, kapelusz.</a:t>
            </a:r>
            <a:endParaRPr lang="es-ES" altLang="es-ES" sz="1200">
              <a:latin typeface="Calibri" pitchFamily="34" charset="0"/>
            </a:endParaRPr>
          </a:p>
          <a:p>
            <a:r>
              <a:rPr lang="en-US" sz="1200">
                <a:solidFill>
                  <a:srgbClr val="000000"/>
                </a:solidFill>
                <a:latin typeface="Calibri" pitchFamily="34" charset="0"/>
              </a:rPr>
              <a:t>Fig. 35:</a:t>
            </a:r>
            <a:r>
              <a:rPr lang="es-ES" sz="1200">
                <a:solidFill>
                  <a:srgbClr val="000000"/>
                </a:solidFill>
                <a:latin typeface="Calibri" pitchFamily="34" charset="0"/>
              </a:rPr>
              <a:t> </a:t>
            </a:r>
            <a:r>
              <a:rPr lang="es-ES" sz="1200" i="1">
                <a:solidFill>
                  <a:srgbClr val="000000"/>
                </a:solidFill>
                <a:latin typeface="Calibri" pitchFamily="34" charset="0"/>
              </a:rPr>
              <a:t>Una escena en la estación de policía.</a:t>
            </a:r>
            <a:endParaRPr lang="es-ES" sz="1200" i="1">
              <a:latin typeface="Calibri" pitchFamily="34" charset="0"/>
              <a:cs typeface="Times New Roman" pitchFamily="18" charset="0"/>
            </a:endParaRPr>
          </a:p>
          <a:p>
            <a:r>
              <a:rPr lang="es-ES" sz="1200">
                <a:solidFill>
                  <a:srgbClr val="000000"/>
                </a:solidFill>
                <a:latin typeface="Calibri" pitchFamily="34" charset="0"/>
              </a:rPr>
              <a:t>Lowenfeld, V. y Brittain, W.L. (1972). Desarrollo de la capacidad creadora. Buenos Aires, kapelusz.</a:t>
            </a:r>
            <a:endParaRPr lang="es-ES" altLang="es-ES" sz="1200">
              <a:solidFill>
                <a:srgbClr val="000000"/>
              </a:solidFill>
              <a:latin typeface="Calibri" pitchFamily="34" charset="0"/>
            </a:endParaRPr>
          </a:p>
          <a:p>
            <a:r>
              <a:rPr lang="es-ES" altLang="es-ES" sz="1200">
                <a:latin typeface="Calibri" pitchFamily="34" charset="0"/>
              </a:rPr>
              <a:t>Fig. 36: Edad: 14 años. Masculino. Tema: El pueblo. </a:t>
            </a:r>
          </a:p>
          <a:p>
            <a:r>
              <a:rPr lang="es-ES" sz="1200">
                <a:solidFill>
                  <a:srgbClr val="000000"/>
                </a:solidFill>
                <a:latin typeface="Calibri" pitchFamily="34" charset="0"/>
              </a:rPr>
              <a:t>Lowenfeld, V. y Brittain, W.L. (1972). Desarrollo de la capacidad creadora. Buenos Aires, kapelusz.</a:t>
            </a:r>
            <a:endParaRPr lang="es-ES" altLang="es-ES" sz="1200">
              <a:solidFill>
                <a:srgbClr val="000000"/>
              </a:solidFill>
              <a:latin typeface="Calibri" pitchFamily="34" charset="0"/>
            </a:endParaRPr>
          </a:p>
          <a:p>
            <a:r>
              <a:rPr lang="es-ES" altLang="es-ES" sz="1200">
                <a:latin typeface="Calibri" pitchFamily="34" charset="0"/>
              </a:rPr>
              <a:t>Fig. 37: </a:t>
            </a:r>
            <a:r>
              <a:rPr lang="en-US" sz="1100">
                <a:solidFill>
                  <a:srgbClr val="000000"/>
                </a:solidFill>
              </a:rPr>
              <a:t>Tabla de paralelismos entre </a:t>
            </a:r>
            <a:r>
              <a:rPr lang="es-ES" sz="1100">
                <a:solidFill>
                  <a:srgbClr val="000000"/>
                </a:solidFill>
                <a:cs typeface="Times New Roman" pitchFamily="18" charset="0"/>
              </a:rPr>
              <a:t>Piaget, Luquet, Lowenfeld. (</a:t>
            </a:r>
            <a:r>
              <a:rPr lang="es-ES" sz="1100">
                <a:solidFill>
                  <a:srgbClr val="000000"/>
                </a:solidFill>
              </a:rPr>
              <a:t>Estrada Díez, E.1991).</a:t>
            </a:r>
          </a:p>
          <a:p>
            <a:r>
              <a:rPr lang="es-ES" altLang="es-ES" sz="1200">
                <a:latin typeface="Calibri" pitchFamily="34" charset="0"/>
              </a:rPr>
              <a:t>Estrada Díez, E., (1991). Génesis y evolución del lenguaje plástico de los niños. Zaragoza: Mira editores. </a:t>
            </a:r>
          </a:p>
          <a:p>
            <a:r>
              <a:rPr lang="es-ES" altLang="es-ES" sz="1200">
                <a:latin typeface="Calibri" pitchFamily="34" charset="0"/>
              </a:rPr>
              <a:t>Fg. 38: </a:t>
            </a:r>
            <a:r>
              <a:rPr lang="es-ES" sz="1100" i="1">
                <a:solidFill>
                  <a:srgbClr val="000000"/>
                </a:solidFill>
              </a:rPr>
              <a:t>El cuerpo me lleva</a:t>
            </a:r>
            <a:r>
              <a:rPr lang="es-ES" sz="1100">
                <a:solidFill>
                  <a:srgbClr val="000000"/>
                </a:solidFill>
              </a:rPr>
              <a:t>. Espacios sensoriales de Ernesto Neto. Guggenheim Bilbao. 2014 </a:t>
            </a:r>
            <a:endParaRPr lang="es-ES" altLang="es-ES" sz="1200">
              <a:latin typeface="Calibri" pitchFamily="34" charset="0"/>
            </a:endParaRPr>
          </a:p>
          <a:p>
            <a:r>
              <a:rPr lang="es-ES" altLang="es-ES" sz="1200">
                <a:latin typeface="Calibri" pitchFamily="34" charset="0"/>
              </a:rPr>
              <a:t>http://ernestoneto.guggenheim-bilbao.es/</a:t>
            </a:r>
          </a:p>
          <a:p>
            <a:r>
              <a:rPr lang="es-ES" altLang="es-ES" sz="1200">
                <a:latin typeface="Calibri" pitchFamily="34" charset="0"/>
              </a:rPr>
              <a:t>Fg. 39: </a:t>
            </a:r>
            <a:r>
              <a:rPr lang="es-ES" sz="1100">
                <a:solidFill>
                  <a:srgbClr val="000000"/>
                </a:solidFill>
              </a:rPr>
              <a:t>Arte Comunitario. CP Trabenco  (Madrid).  Grupo Enter-Arte 2010. La escritura en el otro como ofrenda. Javier Abad. Proyecto </a:t>
            </a:r>
            <a:r>
              <a:rPr lang="es-ES" altLang="es-ES" sz="1100">
                <a:solidFill>
                  <a:srgbClr val="000000"/>
                </a:solidFill>
              </a:rPr>
              <a:t>Experimentando Relatos, Relatando Experiencias.</a:t>
            </a:r>
          </a:p>
          <a:p>
            <a:r>
              <a:rPr lang="es-ES" altLang="es-ES" sz="1100">
                <a:hlinkClick r:id="rId2"/>
              </a:rPr>
              <a:t>http://leer.es/recursos/crear/detalle/-/asset_publisher/3fAFCQK7mwkO/content/experimentando-relatos-relatando-experiencias-</a:t>
            </a:r>
            <a:endParaRPr lang="es-ES" sz="1100">
              <a:solidFill>
                <a:srgbClr val="000000"/>
              </a:solidFill>
            </a:endParaRPr>
          </a:p>
          <a:p>
            <a:r>
              <a:rPr lang="es-ES" altLang="es-ES" sz="1100"/>
              <a:t>Fig. 40</a:t>
            </a:r>
            <a:r>
              <a:rPr lang="es-ES" altLang="es-ES" sz="1100" i="1"/>
              <a:t>: </a:t>
            </a:r>
            <a:r>
              <a:rPr lang="es-ES" sz="1100"/>
              <a:t>Performance : envoltura de  deseos  (estudiantes del CSEU LA SALLE, UAM). </a:t>
            </a:r>
            <a:r>
              <a:rPr lang="es-ES" altLang="es-ES" sz="1100"/>
              <a:t>Abad, J. y Calvo, V. </a:t>
            </a:r>
            <a:r>
              <a:rPr lang="es-ES" sz="1100"/>
              <a:t>Proyecto </a:t>
            </a:r>
            <a:r>
              <a:rPr lang="es-ES" altLang="es-ES" sz="1100"/>
              <a:t>Experimentando Relatos, Relatando Experiencias.</a:t>
            </a:r>
          </a:p>
          <a:p>
            <a:r>
              <a:rPr lang="es-ES" altLang="es-ES" sz="1100">
                <a:hlinkClick r:id="rId2"/>
              </a:rPr>
              <a:t>http://leer.es/recursos/crear/detalle/-/asset_publisher/3fAFCQK7mwkO/content/experimentando-relatos-relatando-experiencias-</a:t>
            </a:r>
            <a:endParaRPr lang="es-ES" altLang="es-ES" sz="1100"/>
          </a:p>
          <a:p>
            <a:r>
              <a:rPr lang="es-ES" altLang="es-ES" sz="1100"/>
              <a:t>Fig. 41: Performance : envoltura de  deseos  (estudiantes del CSEU LA SALLE, UAM). Abad, J. y Calvo, V. Proyecto Experimentando Relatos, Relatando Experiencias. </a:t>
            </a:r>
          </a:p>
          <a:p>
            <a:r>
              <a:rPr lang="es-ES" altLang="es-ES" sz="1100">
                <a:hlinkClick r:id="rId2"/>
              </a:rPr>
              <a:t>http://leer.es/recursos/crear/detalle/-/asset_publisher/3fAFCQK7mwkO/content/experimentando-relatos-relatando-experiencias-</a:t>
            </a:r>
            <a:endParaRPr lang="es-ES" altLang="es-ES" sz="1100"/>
          </a:p>
          <a:p>
            <a:endParaRPr lang="es-ES" altLang="es-ES" sz="1400">
              <a:latin typeface="Calibri" pitchFamily="34" charset="0"/>
            </a:endParaRPr>
          </a:p>
          <a:p>
            <a:endParaRPr lang="es-ES" sz="1400">
              <a:latin typeface="Calibri" pitchFamily="34" charset="0"/>
            </a:endParaRPr>
          </a:p>
          <a:p>
            <a:endParaRPr lang="es-ES" altLang="es-ES" sz="1100">
              <a:latin typeface="Calibri" pitchFamily="34" charset="0"/>
            </a:endParaRPr>
          </a:p>
          <a:p>
            <a:endParaRPr lang="es-ES" altLang="es-ES" sz="1200"/>
          </a:p>
          <a:p>
            <a:endParaRPr lang="es-ES" altLang="es-ES" sz="1200"/>
          </a:p>
          <a:p>
            <a:endParaRPr lang="es-ES" altLang="es-ES" sz="1200">
              <a:latin typeface="Calibri" pitchFamily="34" charset="0"/>
            </a:endParaRPr>
          </a:p>
          <a:p>
            <a:endParaRPr lang="es-ES" sz="1200">
              <a:cs typeface="Times New Roman" pitchFamily="18" charset="0"/>
            </a:endParaRPr>
          </a:p>
          <a:p>
            <a:endParaRPr lang="es-ES" sz="1200">
              <a:cs typeface="Times New Roman" pitchFamily="18" charset="0"/>
            </a:endParaRPr>
          </a:p>
          <a:p>
            <a:endParaRPr lang="es-ES" sz="1200">
              <a:solidFill>
                <a:srgbClr val="000000"/>
              </a:solidFill>
              <a:latin typeface="Calibri" pitchFamily="34" charset="0"/>
            </a:endParaRPr>
          </a:p>
          <a:p>
            <a:endParaRPr lang="es-ES" sz="1200">
              <a:solidFill>
                <a:srgbClr val="000000"/>
              </a:solidFill>
              <a:latin typeface="Calibri" pitchFamily="34" charset="0"/>
            </a:endParaRPr>
          </a:p>
          <a:p>
            <a:endParaRPr lang="es-ES" altLang="es-ES" sz="1200">
              <a:latin typeface="Calibri" pitchFamily="34" charset="0"/>
            </a:endParaRPr>
          </a:p>
          <a:p>
            <a:endParaRPr lang="es-ES" sz="1200">
              <a:solidFill>
                <a:srgbClr val="000000"/>
              </a:solidFill>
              <a:latin typeface="Calibri" pitchFamily="34" charset="0"/>
            </a:endParaRPr>
          </a:p>
          <a:p>
            <a:r>
              <a:rPr lang="es-ES"/>
              <a:t/>
            </a:r>
            <a:br>
              <a:rPr lang="es-ES"/>
            </a:br>
            <a:r>
              <a:rPr lang="es-ES"/>
              <a:t> </a:t>
            </a:r>
          </a:p>
          <a:p>
            <a:endParaRPr lang="es-ES"/>
          </a:p>
        </p:txBody>
      </p:sp>
      <p:sp>
        <p:nvSpPr>
          <p:cNvPr id="70659" name="3 Marcador de número de diapositiva"/>
          <p:cNvSpPr>
            <a:spLocks noGrp="1"/>
          </p:cNvSpPr>
          <p:nvPr>
            <p:ph type="sldNum" sz="quarter" idx="12"/>
          </p:nvPr>
        </p:nvSpPr>
        <p:spPr>
          <a:noFill/>
          <a:ln>
            <a:miter lim="800000"/>
            <a:headEnd/>
            <a:tailEnd/>
          </a:ln>
        </p:spPr>
        <p:txBody>
          <a:bodyPr/>
          <a:lstStyle/>
          <a:p>
            <a:fld id="{F0F87066-A655-4989-977F-041E75569269}" type="slidenum">
              <a:rPr lang="es-ES" smtClean="0"/>
              <a:pPr/>
              <a:t>68</a:t>
            </a:fld>
            <a:endParaRPr lang="es-ES" smtClean="0"/>
          </a:p>
        </p:txBody>
      </p:sp>
    </p:spTree>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10797</TotalTime>
  <Words>4707</Words>
  <Application>Microsoft Office PowerPoint</Application>
  <PresentationFormat>Presentación en pantalla (4:3)</PresentationFormat>
  <Paragraphs>862</Paragraphs>
  <Slides>68</Slides>
  <Notes>2</Notes>
  <HiddenSlides>0</HiddenSlides>
  <MMClips>6</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68</vt:i4>
      </vt:variant>
    </vt:vector>
  </HeadingPairs>
  <TitlesOfParts>
    <vt:vector size="74" baseType="lpstr">
      <vt:lpstr>Arial</vt:lpstr>
      <vt:lpstr>Calibri</vt:lpstr>
      <vt:lpstr>Verdana</vt:lpstr>
      <vt:lpstr>Times New Roman</vt:lpstr>
      <vt:lpstr>SimSun</vt:lpstr>
      <vt:lpstr>Diseño predeterminado</vt:lpstr>
      <vt:lpstr>Taller de Creación e Investigación Artística.  Grado en Educación Primaria.</vt:lpstr>
      <vt:lpstr>Taller de Creación e Investigación Artística.  Grado en Educación Primaria.</vt:lpstr>
      <vt:lpstr>Taller de Creación e Investigación Artística.  Grado en Educación Primaria.</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FACTORES RELACIONADOS CON LA CREATIVIDAD  (Guilford, 1964) </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Gardner (1987)</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vector>
  </TitlesOfParts>
  <Company>Educación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Pilar S. S.</cp:lastModifiedBy>
  <cp:revision>341</cp:revision>
  <dcterms:created xsi:type="dcterms:W3CDTF">2009-05-11T10:27:00Z</dcterms:created>
  <dcterms:modified xsi:type="dcterms:W3CDTF">2017-07-08T18:45:50Z</dcterms:modified>
</cp:coreProperties>
</file>