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309" r:id="rId2"/>
    <p:sldId id="469" r:id="rId3"/>
    <p:sldId id="483" r:id="rId4"/>
    <p:sldId id="467" r:id="rId5"/>
    <p:sldId id="484" r:id="rId6"/>
    <p:sldId id="466" r:id="rId7"/>
    <p:sldId id="486" r:id="rId8"/>
    <p:sldId id="489" r:id="rId9"/>
    <p:sldId id="487" r:id="rId10"/>
    <p:sldId id="587" r:id="rId11"/>
    <p:sldId id="588" r:id="rId12"/>
    <p:sldId id="497" r:id="rId13"/>
    <p:sldId id="488" r:id="rId14"/>
    <p:sldId id="494" r:id="rId15"/>
    <p:sldId id="570" r:id="rId16"/>
    <p:sldId id="584" r:id="rId17"/>
    <p:sldId id="455" r:id="rId18"/>
    <p:sldId id="572" r:id="rId19"/>
    <p:sldId id="571" r:id="rId20"/>
    <p:sldId id="508" r:id="rId21"/>
    <p:sldId id="510" r:id="rId22"/>
    <p:sldId id="446" r:id="rId23"/>
    <p:sldId id="456" r:id="rId24"/>
    <p:sldId id="509" r:id="rId25"/>
    <p:sldId id="519" r:id="rId26"/>
    <p:sldId id="573" r:id="rId27"/>
    <p:sldId id="574" r:id="rId28"/>
    <p:sldId id="516" r:id="rId29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A0B2F"/>
    <a:srgbClr val="EBBDAD"/>
    <a:srgbClr val="1A0E27"/>
    <a:srgbClr val="00B050"/>
    <a:srgbClr val="F7F6DA"/>
    <a:srgbClr val="EFF2F7"/>
    <a:srgbClr val="2F528F"/>
    <a:srgbClr val="FBFBF9"/>
    <a:srgbClr val="CDCDCD"/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23" autoAdjust="0"/>
    <p:restoredTop sz="94641" autoAdjust="0"/>
  </p:normalViewPr>
  <p:slideViewPr>
    <p:cSldViewPr snapToGrid="0">
      <p:cViewPr varScale="1">
        <p:scale>
          <a:sx n="102" d="100"/>
          <a:sy n="102" d="100"/>
        </p:scale>
        <p:origin x="110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C76D0-41DF-4379-9597-EC497ED30BE5}" type="datetimeFigureOut">
              <a:rPr lang="en-GB" smtClean="0"/>
              <a:t>26/05/2025</a:t>
            </a:fld>
            <a:endParaRPr lang="en-GB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GB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AEF6F6-40FF-42AA-BE08-7A3D81DD1011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8328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7D7F71-82C5-41D8-85E6-6F541CFEE2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7336974-C096-4AAD-89FC-4D4A70F518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D8A246D-2964-481D-8EFF-166A629A7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AB61D-E4D8-4542-99B7-EA7E74C7DD99}" type="datetimeFigureOut">
              <a:rPr lang="es-ES" smtClean="0"/>
              <a:t>26/05/2025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401E3CA-90AA-4EED-9DCB-67C48513B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81DB797-36E1-4D5A-A60A-7216E2CFC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D26F-6FFB-4EF3-8F4B-A960849E976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6702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38777F-015D-4BE4-9DE5-11C79FD15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C67DAE2-4656-48BF-9027-621AA48442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E4B16D1-BD3C-42FA-9A52-8731A7643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AB61D-E4D8-4542-99B7-EA7E74C7DD99}" type="datetimeFigureOut">
              <a:rPr lang="es-ES" smtClean="0"/>
              <a:t>26/05/2025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424FA38-C915-4A15-B30E-6E706F34F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81FEA88-A287-4B02-85CA-2BA1CA39B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D26F-6FFB-4EF3-8F4B-A960849E976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97554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7E14A09-367F-452E-AD14-8698412419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C4731AD-7677-48F7-942B-202DFF5080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156390D-6D24-4D3E-8F5B-D593066524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AB61D-E4D8-4542-99B7-EA7E74C7DD99}" type="datetimeFigureOut">
              <a:rPr lang="es-ES" smtClean="0"/>
              <a:t>26/05/2025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7EE5583-D4B7-4F27-AF07-7B7CFF85F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15AEB76-64D0-4CB9-90E9-8E9EB2F77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D26F-6FFB-4EF3-8F4B-A960849E976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6128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43EB506-F268-427D-9268-D55A578281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1A4D009-0A68-4882-A603-B09A7E0391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9F1F105-4DE9-4EB9-9B2A-B85239A52A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3622B61-F624-4F4B-AC26-81206BBAA1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AB61D-E4D8-4542-99B7-EA7E74C7DD99}" type="datetimeFigureOut">
              <a:rPr lang="es-ES" smtClean="0"/>
              <a:t>26/05/2025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1F59843-BC9E-4E7B-BDC4-E67888981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671D690-0123-4876-8252-6A81E27930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D26F-6FFB-4EF3-8F4B-A960849E976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48650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4C3C39E-7D55-4E08-8A36-C7A622541E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E013671-7807-4168-806B-36E186852A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056DF04-18D5-4ADA-B0CB-0A6613ABB5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55226E1B-5E93-4FD4-8A20-7167C8E1C4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40A2EFB7-F53A-466A-A011-DFD8F836F7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89E77DA-B8E0-4E6D-BE68-3FD2E5C1F5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AB61D-E4D8-4542-99B7-EA7E74C7DD99}" type="datetimeFigureOut">
              <a:rPr lang="es-ES" smtClean="0"/>
              <a:t>26/05/2025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8BD871E-0214-429A-913C-21FEA2212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04B672F1-3DB2-4972-9579-8EF702060B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D26F-6FFB-4EF3-8F4B-A960849E976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4504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B1D1A73-5DA3-4BA8-A34F-E1BD33177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58FA7AD-B4CA-4C5B-9F7B-F1AFC3DEB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AB61D-E4D8-4542-99B7-EA7E74C7DD99}" type="datetimeFigureOut">
              <a:rPr lang="es-ES" smtClean="0"/>
              <a:t>26/05/2025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A0F1D08-D832-433E-9108-AC4D26DF43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169922D-7684-4D3D-9221-1C401E8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D26F-6FFB-4EF3-8F4B-A960849E976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1078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C6007ED-2A7E-4DEB-9EE5-72AA05320A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AB61D-E4D8-4542-99B7-EA7E74C7DD99}" type="datetimeFigureOut">
              <a:rPr lang="es-ES" smtClean="0"/>
              <a:t>26/05/2025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766886F-A32C-4EC5-8799-6FD30248C0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13228A0-8460-4286-846E-0F6DFE20C9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D26F-6FFB-4EF3-8F4B-A960849E976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48642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E7B7641-4551-406F-B801-A94E2B92E5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232F9CE-45BB-4351-9E64-EA8D3775A7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9B6E396-1F17-4F59-99E6-70CFAE8095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F81ECF6-74DD-48A2-BB6E-FEC1B129E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AB61D-E4D8-4542-99B7-EA7E74C7DD99}" type="datetimeFigureOut">
              <a:rPr lang="es-ES" smtClean="0"/>
              <a:t>26/05/2025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BAE4296-86C7-462C-9DFC-DDC347EF2D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ADBFA77-7B5E-4E5E-B058-86582D24D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D26F-6FFB-4EF3-8F4B-A960849E976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70357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1590FD3-6DDC-48F3-B84C-9A4FD2147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CA2B544E-E97E-4679-BE2B-3E5B524CC4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1DECD1D-1713-4DE6-8CCE-F2FB07A2AE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0F2F8E0-5C74-4B57-8B47-BB4255AAE5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AB61D-E4D8-4542-99B7-EA7E74C7DD99}" type="datetimeFigureOut">
              <a:rPr lang="es-ES" smtClean="0"/>
              <a:t>26/05/2025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E9F1418-4F76-4164-A030-CC3D36314F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8EB37D8-8F5A-4F67-80DE-F56245F98F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D26F-6FFB-4EF3-8F4B-A960849E976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2306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519E236-D14B-4A5B-82BF-FD1BA23D6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6230D3D-56C7-4EF8-8634-A3A7BFA9E8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BB6DB21-D052-44EB-8858-DC0EC61673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AB61D-E4D8-4542-99B7-EA7E74C7DD99}" type="datetimeFigureOut">
              <a:rPr lang="es-ES" smtClean="0"/>
              <a:t>26/05/2025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7C0D08B-E719-4788-B24B-512AC69FC1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989F8FD-31F3-4B25-AA5F-A1545F901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D26F-6FFB-4EF3-8F4B-A960849E976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15750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F8E72A0F-BF46-4C10-BC3C-AA625CF1EB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E4BA0FB-DF16-43C4-B413-A3C608964F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236C169-7C27-4CCA-936D-81B010FB4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AB61D-E4D8-4542-99B7-EA7E74C7DD99}" type="datetimeFigureOut">
              <a:rPr lang="es-ES" smtClean="0"/>
              <a:t>26/05/2025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12E2186-A1B5-4630-9240-A8DC2A61A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927F0F0-E17F-4DED-AC08-A782E09A90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D26F-6FFB-4EF3-8F4B-A960849E976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98412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53F572D-3434-4BAF-9C73-D7ECB78F5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3511150-5285-4267-BC1D-3B6617E900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4967D4D-D5B6-43A5-B7A9-21FEA32BEE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6AB61D-E4D8-4542-99B7-EA7E74C7DD99}" type="datetimeFigureOut">
              <a:rPr lang="es-ES" smtClean="0"/>
              <a:t>26/05/2025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60671BC-E0CD-4480-B5F6-E27356BD06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F78AC31-EFD4-4C4A-A7E2-3D82F2A742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7D26F-6FFB-4EF3-8F4B-A960849E976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70044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0K6eGxvwtUM?feature=oembed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g"/><Relationship Id="rId5" Type="http://schemas.openxmlformats.org/officeDocument/2006/relationships/image" Target="../media/image8.jp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1.png"/><Relationship Id="rId4" Type="http://schemas.openxmlformats.org/officeDocument/2006/relationships/image" Target="../media/image1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4.jpg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3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19.png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7.jpeg"/><Relationship Id="rId4" Type="http://schemas.openxmlformats.org/officeDocument/2006/relationships/image" Target="../media/image34.tif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6.png"/><Relationship Id="rId7" Type="http://schemas.openxmlformats.org/officeDocument/2006/relationships/image" Target="../media/image38.jp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7.jpg"/><Relationship Id="rId4" Type="http://schemas.openxmlformats.org/officeDocument/2006/relationships/image" Target="../media/image19.png"/><Relationship Id="rId9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4.png"/><Relationship Id="rId7" Type="http://schemas.openxmlformats.org/officeDocument/2006/relationships/image" Target="../media/image3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46.jpg"/><Relationship Id="rId4" Type="http://schemas.openxmlformats.org/officeDocument/2006/relationships/image" Target="../media/image4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3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5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7" Type="http://schemas.openxmlformats.org/officeDocument/2006/relationships/image" Target="../media/image3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7" Type="http://schemas.openxmlformats.org/officeDocument/2006/relationships/image" Target="../media/image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jpe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69.png"/><Relationship Id="rId4" Type="http://schemas.openxmlformats.org/officeDocument/2006/relationships/image" Target="../media/image68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emf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7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emf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686C5A79-FF2B-43AC-BDE6-B80A5942600B}"/>
              </a:ext>
            </a:extLst>
          </p:cNvPr>
          <p:cNvSpPr/>
          <p:nvPr/>
        </p:nvSpPr>
        <p:spPr>
          <a:xfrm>
            <a:off x="0" y="3105671"/>
            <a:ext cx="12286268" cy="2250187"/>
          </a:xfrm>
          <a:prstGeom prst="rect">
            <a:avLst/>
          </a:prstGeom>
          <a:solidFill>
            <a:srgbClr val="FFFFFF">
              <a:alpha val="4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A3A62D9C-AE49-4D33-ACE9-C426CD55FA2A}"/>
              </a:ext>
            </a:extLst>
          </p:cNvPr>
          <p:cNvSpPr/>
          <p:nvPr/>
        </p:nvSpPr>
        <p:spPr>
          <a:xfrm>
            <a:off x="-12735" y="-16175"/>
            <a:ext cx="3386250" cy="1009395"/>
          </a:xfrm>
          <a:prstGeom prst="rect">
            <a:avLst/>
          </a:prstGeom>
          <a:solidFill>
            <a:srgbClr val="F7F6DA">
              <a:alpha val="38000"/>
            </a:srgbClr>
          </a:solidFill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Malgun Gothic Semilight" panose="020B0502040204020203" pitchFamily="34" charset="-128"/>
              <a:ea typeface="Malgun Gothic Semilight" panose="020B0502040204020203" pitchFamily="34" charset="-128"/>
              <a:cs typeface="Malgun Gothic Semilight" panose="020B0502040204020203" pitchFamily="34" charset="-128"/>
            </a:endParaRP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586FA980-2B0B-E401-02C6-12B298CFFF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735" y="12118"/>
            <a:ext cx="12204735" cy="6849198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E4C9D282-05B1-4A56-AF7B-611BB76E72C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7529" y="42633"/>
            <a:ext cx="1203271" cy="700884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48763139-FAC0-890B-C43B-CD9179ED50D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83" t="24440" b="28282"/>
          <a:stretch/>
        </p:blipFill>
        <p:spPr>
          <a:xfrm>
            <a:off x="27997" y="317440"/>
            <a:ext cx="1743276" cy="426077"/>
          </a:xfrm>
          <a:prstGeom prst="rect">
            <a:avLst/>
          </a:prstGeom>
        </p:spPr>
      </p:pic>
      <p:sp>
        <p:nvSpPr>
          <p:cNvPr id="18" name="Rectángulo 17">
            <a:extLst>
              <a:ext uri="{FF2B5EF4-FFF2-40B4-BE49-F238E27FC236}">
                <a16:creationId xmlns:a16="http://schemas.microsoft.com/office/drawing/2014/main" id="{13C093FD-2E30-95E2-5658-DB3254D16B00}"/>
              </a:ext>
            </a:extLst>
          </p:cNvPr>
          <p:cNvSpPr/>
          <p:nvPr/>
        </p:nvSpPr>
        <p:spPr>
          <a:xfrm>
            <a:off x="-12735" y="4989069"/>
            <a:ext cx="12204735" cy="1551491"/>
          </a:xfrm>
          <a:prstGeom prst="rect">
            <a:avLst/>
          </a:prstGeom>
          <a:solidFill>
            <a:schemeClr val="accent2">
              <a:lumMod val="60000"/>
              <a:lumOff val="40000"/>
              <a:alpha val="14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60BFEEF0-A03C-4B8A-B5D3-6C5D2A159057}"/>
              </a:ext>
            </a:extLst>
          </p:cNvPr>
          <p:cNvSpPr/>
          <p:nvPr/>
        </p:nvSpPr>
        <p:spPr>
          <a:xfrm>
            <a:off x="4284194" y="4913275"/>
            <a:ext cx="8740428" cy="151580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endParaRPr lang="es-ES" sz="2000" dirty="0">
              <a:latin typeface="Arial Black" panose="020B0A04020102020204" pitchFamily="34" charset="0"/>
              <a:ea typeface="Malgun Gothic Semilight" panose="020B0502040204020203" pitchFamily="34" charset="-128"/>
              <a:cs typeface="Malgun Gothic Semilight" panose="020B0502040204020203" pitchFamily="34" charset="-128"/>
            </a:endParaRPr>
          </a:p>
          <a:p>
            <a:pPr algn="ctr"/>
            <a:r>
              <a:rPr lang="en-GB" sz="2000" dirty="0" err="1">
                <a:latin typeface="Arial Black" panose="020B0A04020102020204" pitchFamily="34" charset="0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Evaluación</a:t>
            </a:r>
            <a:r>
              <a:rPr lang="en-GB" sz="2000" dirty="0">
                <a:latin typeface="Arial Black" panose="020B0A04020102020204" pitchFamily="34" charset="0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 de la </a:t>
            </a:r>
            <a:r>
              <a:rPr lang="en-GB" sz="2000" dirty="0" err="1">
                <a:latin typeface="Arial Black" panose="020B0A04020102020204" pitchFamily="34" charset="0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capacidad</a:t>
            </a:r>
            <a:r>
              <a:rPr lang="en-GB" sz="2000" dirty="0">
                <a:latin typeface="Arial Black" panose="020B0A04020102020204" pitchFamily="34" charset="0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 </a:t>
            </a:r>
            <a:r>
              <a:rPr lang="en-GB" sz="2000" dirty="0" err="1">
                <a:latin typeface="Arial Black" panose="020B0A04020102020204" pitchFamily="34" charset="0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funcional</a:t>
            </a:r>
            <a:r>
              <a:rPr lang="en-GB" sz="2000" dirty="0">
                <a:latin typeface="Arial Black" panose="020B0A04020102020204" pitchFamily="34" charset="0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 y </a:t>
            </a:r>
          </a:p>
          <a:p>
            <a:pPr algn="ctr"/>
            <a:r>
              <a:rPr lang="en-GB" sz="2000" dirty="0" err="1">
                <a:latin typeface="Arial Black" panose="020B0A04020102020204" pitchFamily="34" charset="0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fuerza</a:t>
            </a:r>
            <a:r>
              <a:rPr lang="en-GB" sz="2000" dirty="0">
                <a:latin typeface="Arial Black" panose="020B0A04020102020204" pitchFamily="34" charset="0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 </a:t>
            </a:r>
            <a:r>
              <a:rPr lang="en-GB" sz="2000" dirty="0" err="1">
                <a:latin typeface="Arial Black" panose="020B0A04020102020204" pitchFamily="34" charset="0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isométrica</a:t>
            </a:r>
            <a:r>
              <a:rPr lang="en-GB" sz="2000" dirty="0">
                <a:latin typeface="Arial Black" panose="020B0A04020102020204" pitchFamily="34" charset="0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 </a:t>
            </a:r>
            <a:r>
              <a:rPr lang="en-GB" sz="2000" dirty="0" err="1">
                <a:latin typeface="Arial Black" panose="020B0A04020102020204" pitchFamily="34" charset="0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en</a:t>
            </a:r>
            <a:r>
              <a:rPr lang="en-GB" sz="2000" dirty="0">
                <a:latin typeface="Arial Black" panose="020B0A04020102020204" pitchFamily="34" charset="0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 </a:t>
            </a:r>
            <a:r>
              <a:rPr lang="en-GB" sz="2000" dirty="0" err="1">
                <a:latin typeface="Arial Black" panose="020B0A04020102020204" pitchFamily="34" charset="0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el</a:t>
            </a:r>
            <a:r>
              <a:rPr lang="en-GB" sz="2000" dirty="0">
                <a:latin typeface="Arial Black" panose="020B0A04020102020204" pitchFamily="34" charset="0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 </a:t>
            </a:r>
            <a:r>
              <a:rPr lang="en-GB" sz="2000" dirty="0" err="1">
                <a:latin typeface="Arial Black" panose="020B0A04020102020204" pitchFamily="34" charset="0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el</a:t>
            </a:r>
            <a:r>
              <a:rPr lang="en-GB" sz="2000" dirty="0">
                <a:latin typeface="Arial Black" panose="020B0A04020102020204" pitchFamily="34" charset="0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 </a:t>
            </a:r>
            <a:r>
              <a:rPr lang="en-GB" sz="2000" dirty="0" err="1">
                <a:latin typeface="Arial Black" panose="020B0A04020102020204" pitchFamily="34" charset="0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ámbito</a:t>
            </a:r>
            <a:r>
              <a:rPr lang="en-GB" sz="2000" dirty="0">
                <a:latin typeface="Arial Black" panose="020B0A04020102020204" pitchFamily="34" charset="0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 de la </a:t>
            </a:r>
            <a:r>
              <a:rPr lang="en-GB" sz="2000" dirty="0" err="1">
                <a:latin typeface="Arial Black" panose="020B0A04020102020204" pitchFamily="34" charset="0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salud</a:t>
            </a:r>
            <a:endParaRPr lang="en-GB" sz="2000" dirty="0">
              <a:latin typeface="Arial Black" panose="020B0A04020102020204" pitchFamily="34" charset="0"/>
              <a:ea typeface="Malgun Gothic Semilight" panose="020B0502040204020203" pitchFamily="34" charset="-128"/>
              <a:cs typeface="Malgun Gothic Semilight" panose="020B0502040204020203" pitchFamily="34" charset="-128"/>
            </a:endParaRPr>
          </a:p>
          <a:p>
            <a:pPr algn="ctr"/>
            <a:endParaRPr lang="en-GB" sz="1050" dirty="0">
              <a:latin typeface="Arial Black" panose="020B0A04020102020204" pitchFamily="34" charset="0"/>
              <a:ea typeface="Malgun Gothic Semilight" panose="020B0502040204020203" pitchFamily="34" charset="-128"/>
              <a:cs typeface="Malgun Gothic Semilight" panose="020B0502040204020203" pitchFamily="34" charset="-128"/>
            </a:endParaRPr>
          </a:p>
          <a:p>
            <a:pPr algn="ctr"/>
            <a:r>
              <a:rPr lang="en-GB" sz="1400" dirty="0">
                <a:latin typeface="Arial Black" panose="020B0A04020102020204" pitchFamily="34" charset="0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Ángel Buendía Romero y Alejandro Hernández Belmonte </a:t>
            </a:r>
          </a:p>
          <a:p>
            <a:pPr algn="ctr"/>
            <a:endParaRPr lang="es-ES" sz="800" dirty="0">
              <a:latin typeface="Arial Black" panose="020B0A04020102020204" pitchFamily="34" charset="0"/>
              <a:ea typeface="Malgun Gothic Semilight" panose="020B0502040204020203" pitchFamily="34" charset="-128"/>
              <a:cs typeface="Malgun Gothic Semilight" panose="020B0502040204020203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919108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ángulo 37">
            <a:extLst>
              <a:ext uri="{FF2B5EF4-FFF2-40B4-BE49-F238E27FC236}">
                <a16:creationId xmlns:a16="http://schemas.microsoft.com/office/drawing/2014/main" id="{995452E6-0722-48BF-9861-4135E1F260FE}"/>
              </a:ext>
            </a:extLst>
          </p:cNvPr>
          <p:cNvSpPr/>
          <p:nvPr/>
        </p:nvSpPr>
        <p:spPr>
          <a:xfrm>
            <a:off x="7537833" y="669392"/>
            <a:ext cx="52702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i="1" dirty="0">
                <a:solidFill>
                  <a:schemeClr val="bg1"/>
                </a:solidFill>
                <a:latin typeface="Arial Black" panose="020B0A04020102020204" pitchFamily="34" charset="0"/>
                <a:ea typeface="Malgun Gothic" panose="020B0503020000020004" pitchFamily="34" charset="-127"/>
                <a:cs typeface="Adobe Arabic" panose="02040503050201020203" pitchFamily="18" charset="-78"/>
              </a:rPr>
              <a:t>Poznań</a:t>
            </a:r>
            <a:r>
              <a:rPr lang="en-GB" i="1" dirty="0">
                <a:solidFill>
                  <a:schemeClr val="bg1"/>
                </a:solidFill>
                <a:latin typeface="Arial Black" panose="020B0A04020102020204" pitchFamily="34" charset="0"/>
                <a:ea typeface="Malgun Gothic" panose="020B0503020000020004" pitchFamily="34" charset="-127"/>
                <a:cs typeface="Adobe Arabic" panose="02040503050201020203" pitchFamily="18" charset="-78"/>
              </a:rPr>
              <a:t> University of Physical Education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10295427-ED7C-42F4-87D2-B98F636149E1}"/>
              </a:ext>
            </a:extLst>
          </p:cNvPr>
          <p:cNvSpPr/>
          <p:nvPr/>
        </p:nvSpPr>
        <p:spPr>
          <a:xfrm>
            <a:off x="3967643" y="1740221"/>
            <a:ext cx="4256711" cy="646331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latin typeface="Arial Black" panose="020B0A04020102020204" pitchFamily="34" charset="0"/>
              </a:rPr>
              <a:t>EVALUACIÓN DE LA CAPACIDAD FUNCIONAL  </a:t>
            </a:r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id="{53CC992F-A9D3-4C38-BA7D-9BC203F18E8F}"/>
              </a:ext>
            </a:extLst>
          </p:cNvPr>
          <p:cNvSpPr/>
          <p:nvPr/>
        </p:nvSpPr>
        <p:spPr>
          <a:xfrm>
            <a:off x="1428308" y="4546974"/>
            <a:ext cx="2108520" cy="369332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dirty="0">
                <a:latin typeface="Arial Black" panose="020B0A04020102020204" pitchFamily="34" charset="0"/>
              </a:rPr>
              <a:t>SALTO</a:t>
            </a:r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id="{EF56FDD4-F346-4897-B603-34964FEE22D6}"/>
              </a:ext>
            </a:extLst>
          </p:cNvPr>
          <p:cNvSpPr/>
          <p:nvPr/>
        </p:nvSpPr>
        <p:spPr>
          <a:xfrm>
            <a:off x="8610848" y="4546974"/>
            <a:ext cx="1864872" cy="369332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dirty="0">
                <a:latin typeface="Arial Black" panose="020B0A04020102020204" pitchFamily="34" charset="0"/>
              </a:rPr>
              <a:t>EQUILIBRIO</a:t>
            </a: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173BBA72-8883-4B67-8112-2918E263A72B}"/>
              </a:ext>
            </a:extLst>
          </p:cNvPr>
          <p:cNvSpPr/>
          <p:nvPr/>
        </p:nvSpPr>
        <p:spPr>
          <a:xfrm>
            <a:off x="3614737" y="3510644"/>
            <a:ext cx="4962526" cy="369332"/>
          </a:xfrm>
          <a:prstGeom prst="rect">
            <a:avLst/>
          </a:prstGeom>
          <a:noFill/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dirty="0">
                <a:latin typeface="Arial Black" panose="020B0A04020102020204" pitchFamily="34" charset="0"/>
              </a:rPr>
              <a:t>VELOCIDAD DE MARCHA </a:t>
            </a:r>
          </a:p>
        </p:txBody>
      </p:sp>
      <p:sp>
        <p:nvSpPr>
          <p:cNvPr id="36" name="Rectángulo 35">
            <a:extLst>
              <a:ext uri="{FF2B5EF4-FFF2-40B4-BE49-F238E27FC236}">
                <a16:creationId xmlns:a16="http://schemas.microsoft.com/office/drawing/2014/main" id="{202C62CC-03D8-4D64-A197-57E0268A0C7E}"/>
              </a:ext>
            </a:extLst>
          </p:cNvPr>
          <p:cNvSpPr/>
          <p:nvPr/>
        </p:nvSpPr>
        <p:spPr>
          <a:xfrm>
            <a:off x="4814638" y="4402470"/>
            <a:ext cx="2562723" cy="646331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dirty="0">
                <a:latin typeface="Arial Black" panose="020B0A04020102020204" pitchFamily="34" charset="0"/>
              </a:rPr>
              <a:t>HABILIDAD DE LEVANTARSE 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A4CBC90C-79A8-E6D0-7EE8-227DE821610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83" t="24440" b="28282"/>
          <a:stretch/>
        </p:blipFill>
        <p:spPr>
          <a:xfrm>
            <a:off x="0" y="0"/>
            <a:ext cx="2444012" cy="597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0257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ángulo 37">
            <a:extLst>
              <a:ext uri="{FF2B5EF4-FFF2-40B4-BE49-F238E27FC236}">
                <a16:creationId xmlns:a16="http://schemas.microsoft.com/office/drawing/2014/main" id="{995452E6-0722-48BF-9861-4135E1F260FE}"/>
              </a:ext>
            </a:extLst>
          </p:cNvPr>
          <p:cNvSpPr/>
          <p:nvPr/>
        </p:nvSpPr>
        <p:spPr>
          <a:xfrm>
            <a:off x="9255867" y="1360057"/>
            <a:ext cx="183415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Poznań</a:t>
            </a:r>
            <a:r>
              <a:rPr lang="en-GB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 University of Physical Education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10295427-ED7C-42F4-87D2-B98F636149E1}"/>
              </a:ext>
            </a:extLst>
          </p:cNvPr>
          <p:cNvSpPr/>
          <p:nvPr/>
        </p:nvSpPr>
        <p:spPr>
          <a:xfrm>
            <a:off x="3966014" y="875538"/>
            <a:ext cx="3897826" cy="338554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600" b="1" dirty="0">
                <a:latin typeface="Arial Black" panose="020B0A04020102020204" pitchFamily="34" charset="0"/>
              </a:rPr>
              <a:t>EVALUACIÓN DE SALTO 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6D0F8660-6B84-4AA1-9D8F-9D890AFD84B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0592" t="26600" r="16908" b="25543"/>
          <a:stretch/>
        </p:blipFill>
        <p:spPr>
          <a:xfrm>
            <a:off x="5628250" y="2663936"/>
            <a:ext cx="6230375" cy="2665404"/>
          </a:xfrm>
          <a:prstGeom prst="rect">
            <a:avLst/>
          </a:prstGeom>
        </p:spPr>
      </p:pic>
      <p:pic>
        <p:nvPicPr>
          <p:cNvPr id="16" name="Elementos multimedia en línea 15" title="Countermovement Jump Force-Time Curve Overlay ︱Hawkin Dynamics">
            <a:hlinkClick r:id="" action="ppaction://media"/>
            <a:extLst>
              <a:ext uri="{FF2B5EF4-FFF2-40B4-BE49-F238E27FC236}">
                <a16:creationId xmlns:a16="http://schemas.microsoft.com/office/drawing/2014/main" id="{C2FC07F6-4F74-4188-9365-458211F758F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407227" y="2641697"/>
            <a:ext cx="4909016" cy="2773594"/>
          </a:xfrm>
          <a:prstGeom prst="rect">
            <a:avLst/>
          </a:prstGeom>
        </p:spPr>
      </p:pic>
      <p:sp>
        <p:nvSpPr>
          <p:cNvPr id="22" name="Rectángulo 21">
            <a:extLst>
              <a:ext uri="{FF2B5EF4-FFF2-40B4-BE49-F238E27FC236}">
                <a16:creationId xmlns:a16="http://schemas.microsoft.com/office/drawing/2014/main" id="{3236F344-F64C-4A7B-BFDF-7CB80C72B5C6}"/>
              </a:ext>
            </a:extLst>
          </p:cNvPr>
          <p:cNvSpPr/>
          <p:nvPr/>
        </p:nvSpPr>
        <p:spPr>
          <a:xfrm>
            <a:off x="4708399" y="1633070"/>
            <a:ext cx="2413055" cy="83099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Plataforma de fuerza (patrón de referencia)</a:t>
            </a:r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id="{2C238265-0A28-4285-8EB3-6CF83C7FD6B0}"/>
              </a:ext>
            </a:extLst>
          </p:cNvPr>
          <p:cNvSpPr/>
          <p:nvPr/>
        </p:nvSpPr>
        <p:spPr>
          <a:xfrm>
            <a:off x="7217982" y="1737050"/>
            <a:ext cx="1583898" cy="40011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000" dirty="0"/>
              <a:t>9000</a:t>
            </a:r>
            <a:r>
              <a:rPr lang="en-GB" sz="2000" dirty="0"/>
              <a:t>€</a:t>
            </a:r>
            <a:endParaRPr lang="es-ES" sz="2000" dirty="0"/>
          </a:p>
        </p:txBody>
      </p:sp>
      <p:pic>
        <p:nvPicPr>
          <p:cNvPr id="26" name="Imagen 25" descr="Un dibujo de un personaje animado&#10;&#10;Descripción generada automáticamente con confianza baja">
            <a:extLst>
              <a:ext uri="{FF2B5EF4-FFF2-40B4-BE49-F238E27FC236}">
                <a16:creationId xmlns:a16="http://schemas.microsoft.com/office/drawing/2014/main" id="{44CF65A3-715D-406B-AA96-E34A990BBE0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96" t="6970" r="18426" b="7721"/>
          <a:stretch/>
        </p:blipFill>
        <p:spPr>
          <a:xfrm>
            <a:off x="8898408" y="1423575"/>
            <a:ext cx="781051" cy="102384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F278787A-3175-1FA0-CCC0-1253433F9C8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283" t="24440" b="28282"/>
          <a:stretch/>
        </p:blipFill>
        <p:spPr>
          <a:xfrm>
            <a:off x="0" y="0"/>
            <a:ext cx="2444012" cy="597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485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9" fill="hold" display="0">
                  <p:stCondLst>
                    <p:cond delay="indefinite"/>
                  </p:stCondLst>
                </p:cTn>
                <p:tgtEl>
                  <p:spTgt spid="16"/>
                </p:tgtEl>
              </p:cMediaNode>
            </p:video>
          </p:childTnLst>
        </p:cTn>
      </p:par>
    </p:tnLst>
    <p:bldLst>
      <p:bldP spid="2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ángulo 37">
            <a:extLst>
              <a:ext uri="{FF2B5EF4-FFF2-40B4-BE49-F238E27FC236}">
                <a16:creationId xmlns:a16="http://schemas.microsoft.com/office/drawing/2014/main" id="{995452E6-0722-48BF-9861-4135E1F260FE}"/>
              </a:ext>
            </a:extLst>
          </p:cNvPr>
          <p:cNvSpPr/>
          <p:nvPr/>
        </p:nvSpPr>
        <p:spPr>
          <a:xfrm>
            <a:off x="9255867" y="854218"/>
            <a:ext cx="183415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Poznań</a:t>
            </a:r>
            <a:r>
              <a:rPr lang="en-GB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 University of Physical Education</a:t>
            </a:r>
          </a:p>
        </p:txBody>
      </p:sp>
      <p:pic>
        <p:nvPicPr>
          <p:cNvPr id="6" name="Imagen 5" descr="Interfaz de usuario gráfica, Aplicación&#10;&#10;Descripción generada automáticamente">
            <a:extLst>
              <a:ext uri="{FF2B5EF4-FFF2-40B4-BE49-F238E27FC236}">
                <a16:creationId xmlns:a16="http://schemas.microsoft.com/office/drawing/2014/main" id="{BB6DB40D-AA73-4F00-B0BA-CD261D6E2C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5427" y="968278"/>
            <a:ext cx="3389658" cy="2005715"/>
          </a:xfrm>
          <a:prstGeom prst="rect">
            <a:avLst/>
          </a:prstGeom>
        </p:spPr>
      </p:pic>
      <p:pic>
        <p:nvPicPr>
          <p:cNvPr id="8" name="Imagen 7" descr="Imagen que contiene Texto&#10;&#10;Descripción generada automáticamente">
            <a:extLst>
              <a:ext uri="{FF2B5EF4-FFF2-40B4-BE49-F238E27FC236}">
                <a16:creationId xmlns:a16="http://schemas.microsoft.com/office/drawing/2014/main" id="{240B329E-B38E-4ECE-92F8-9292A61EB6D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673" b="19054"/>
          <a:stretch/>
        </p:blipFill>
        <p:spPr>
          <a:xfrm>
            <a:off x="8601376" y="3411083"/>
            <a:ext cx="3232860" cy="1034781"/>
          </a:xfrm>
          <a:prstGeom prst="rect">
            <a:avLst/>
          </a:prstGeom>
        </p:spPr>
      </p:pic>
      <p:pic>
        <p:nvPicPr>
          <p:cNvPr id="2050" name="Picture 2" descr="Optojump Next - El metro individual">
            <a:extLst>
              <a:ext uri="{FF2B5EF4-FFF2-40B4-BE49-F238E27FC236}">
                <a16:creationId xmlns:a16="http://schemas.microsoft.com/office/drawing/2014/main" id="{87EE936B-FCD3-4C18-8B54-D8C8D0C678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6915" y="1585339"/>
            <a:ext cx="3277581" cy="2984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ángulo 18">
            <a:extLst>
              <a:ext uri="{FF2B5EF4-FFF2-40B4-BE49-F238E27FC236}">
                <a16:creationId xmlns:a16="http://schemas.microsoft.com/office/drawing/2014/main" id="{5765AA8C-1ED4-4B2E-9EB7-AAAC40D0CD6B}"/>
              </a:ext>
            </a:extLst>
          </p:cNvPr>
          <p:cNvSpPr/>
          <p:nvPr/>
        </p:nvSpPr>
        <p:spPr>
          <a:xfrm>
            <a:off x="4877199" y="471996"/>
            <a:ext cx="2413055" cy="83099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Alternativas al patrón de referencia 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2398A1CC-9B64-4B96-A876-56230CB292EF}"/>
              </a:ext>
            </a:extLst>
          </p:cNvPr>
          <p:cNvSpPr/>
          <p:nvPr/>
        </p:nvSpPr>
        <p:spPr>
          <a:xfrm>
            <a:off x="2187388" y="5511932"/>
            <a:ext cx="1583898" cy="40011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000" dirty="0"/>
              <a:t>4000</a:t>
            </a:r>
            <a:r>
              <a:rPr lang="en-GB" sz="2000" dirty="0"/>
              <a:t>€</a:t>
            </a:r>
            <a:endParaRPr lang="es-ES" sz="2000" dirty="0"/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63850DD5-F462-47BE-B865-94971EEB7D14}"/>
              </a:ext>
            </a:extLst>
          </p:cNvPr>
          <p:cNvSpPr/>
          <p:nvPr/>
        </p:nvSpPr>
        <p:spPr>
          <a:xfrm>
            <a:off x="8814691" y="5552110"/>
            <a:ext cx="1583898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000" dirty="0"/>
              <a:t>0 a 15</a:t>
            </a:r>
            <a:r>
              <a:rPr lang="en-GB" sz="2000" dirty="0"/>
              <a:t> €</a:t>
            </a:r>
            <a:endParaRPr lang="es-ES" sz="2000" dirty="0"/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5A59C496-B48D-4CEB-8052-CD72ADAACED2}"/>
              </a:ext>
            </a:extLst>
          </p:cNvPr>
          <p:cNvSpPr/>
          <p:nvPr/>
        </p:nvSpPr>
        <p:spPr>
          <a:xfrm>
            <a:off x="1793411" y="4848782"/>
            <a:ext cx="2413055" cy="584775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Sensores infrarrojos  </a:t>
            </a:r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id="{2C27A70E-27CA-41B3-B6EA-54E318BDFD65}"/>
              </a:ext>
            </a:extLst>
          </p:cNvPr>
          <p:cNvSpPr/>
          <p:nvPr/>
        </p:nvSpPr>
        <p:spPr>
          <a:xfrm>
            <a:off x="8299400" y="4980898"/>
            <a:ext cx="2413055" cy="338554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Análisis de video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3797B09D-8213-4EA6-B01E-14C56FBE08D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8824" t="30598" r="81854" b="39844"/>
          <a:stretch/>
        </p:blipFill>
        <p:spPr>
          <a:xfrm>
            <a:off x="6867525" y="3038058"/>
            <a:ext cx="1857376" cy="1766740"/>
          </a:xfrm>
          <a:prstGeom prst="rect">
            <a:avLst/>
          </a:prstGeom>
        </p:spPr>
      </p:pic>
      <p:pic>
        <p:nvPicPr>
          <p:cNvPr id="26" name="Imagen 25" descr="Icono&#10;&#10;Descripción generada automáticamente con confianza baja">
            <a:extLst>
              <a:ext uri="{FF2B5EF4-FFF2-40B4-BE49-F238E27FC236}">
                <a16:creationId xmlns:a16="http://schemas.microsoft.com/office/drawing/2014/main" id="{E2151AEA-B97D-40F5-BB2A-E185DCA469F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152" y="4570029"/>
            <a:ext cx="1308930" cy="1308930"/>
          </a:xfrm>
          <a:prstGeom prst="rect">
            <a:avLst/>
          </a:prstGeom>
        </p:spPr>
      </p:pic>
      <p:sp>
        <p:nvSpPr>
          <p:cNvPr id="28" name="Rectángulo 27">
            <a:extLst>
              <a:ext uri="{FF2B5EF4-FFF2-40B4-BE49-F238E27FC236}">
                <a16:creationId xmlns:a16="http://schemas.microsoft.com/office/drawing/2014/main" id="{47AA2EA2-1C7F-46F8-9E63-B205067CA35F}"/>
              </a:ext>
            </a:extLst>
          </p:cNvPr>
          <p:cNvSpPr/>
          <p:nvPr/>
        </p:nvSpPr>
        <p:spPr>
          <a:xfrm>
            <a:off x="8049339" y="2891283"/>
            <a:ext cx="2663116" cy="83099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600" b="1" dirty="0">
                <a:latin typeface="Arial Black" panose="020B0A04020102020204" pitchFamily="34" charset="0"/>
              </a:rPr>
              <a:t>¡ERROR EN EL ANÁLISIS DEL EXAMINADOR!</a:t>
            </a:r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id="{2D5A6BF5-8C7B-4B9E-B995-4A2CFB36F366}"/>
              </a:ext>
            </a:extLst>
          </p:cNvPr>
          <p:cNvSpPr/>
          <p:nvPr/>
        </p:nvSpPr>
        <p:spPr>
          <a:xfrm>
            <a:off x="10212652" y="356809"/>
            <a:ext cx="1754742" cy="3125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sz="1400" dirty="0">
                <a:latin typeface="Arial Black" panose="020B0A04020102020204" pitchFamily="34" charset="0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SALTO</a:t>
            </a:r>
            <a:endParaRPr lang="en-GB" sz="1400" dirty="0">
              <a:latin typeface="Arial Black" panose="020B0A04020102020204" pitchFamily="34" charset="0"/>
              <a:ea typeface="Malgun Gothic Semilight" panose="020B0502040204020203" pitchFamily="34" charset="-128"/>
              <a:cs typeface="Malgun Gothic Semilight" panose="020B0502040204020203" pitchFamily="34" charset="-128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2E59D705-6D9C-D736-0558-11FB9DD1435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283" t="24440" b="28282"/>
          <a:stretch/>
        </p:blipFill>
        <p:spPr>
          <a:xfrm>
            <a:off x="0" y="0"/>
            <a:ext cx="2444012" cy="597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715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ángulo 21">
            <a:extLst>
              <a:ext uri="{FF2B5EF4-FFF2-40B4-BE49-F238E27FC236}">
                <a16:creationId xmlns:a16="http://schemas.microsoft.com/office/drawing/2014/main" id="{5A59C496-B48D-4CEB-8052-CD72ADAACED2}"/>
              </a:ext>
            </a:extLst>
          </p:cNvPr>
          <p:cNvSpPr/>
          <p:nvPr/>
        </p:nvSpPr>
        <p:spPr>
          <a:xfrm>
            <a:off x="1029497" y="5218406"/>
            <a:ext cx="2413055" cy="584775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Sensores infrarrojos  </a:t>
            </a:r>
            <a:endParaRPr lang="es-ES" sz="1200" dirty="0">
              <a:latin typeface="Arial Black" panose="020B0A04020102020204" pitchFamily="34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F01C4F2C-A509-49C7-8126-4D88D354FA4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859" t="46354" r="67110" b="39843"/>
          <a:stretch/>
        </p:blipFill>
        <p:spPr>
          <a:xfrm>
            <a:off x="5669922" y="1643605"/>
            <a:ext cx="4888754" cy="918808"/>
          </a:xfrm>
          <a:prstGeom prst="rect">
            <a:avLst/>
          </a:prstGeom>
        </p:spPr>
      </p:pic>
      <p:sp>
        <p:nvSpPr>
          <p:cNvPr id="24" name="Rectángulo 23">
            <a:extLst>
              <a:ext uri="{FF2B5EF4-FFF2-40B4-BE49-F238E27FC236}">
                <a16:creationId xmlns:a16="http://schemas.microsoft.com/office/drawing/2014/main" id="{00F2BC72-C152-438D-8F65-332437E17F1A}"/>
              </a:ext>
            </a:extLst>
          </p:cNvPr>
          <p:cNvSpPr/>
          <p:nvPr/>
        </p:nvSpPr>
        <p:spPr>
          <a:xfrm>
            <a:off x="6306084" y="2963480"/>
            <a:ext cx="4022896" cy="584775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600" u="sng" dirty="0">
                <a:latin typeface="Arial Black" panose="020B0A04020102020204" pitchFamily="34" charset="0"/>
              </a:rPr>
              <a:t>Magnitud de error vs. referencia</a:t>
            </a:r>
            <a:endParaRPr lang="es-ES" sz="1600" dirty="0">
              <a:latin typeface="Arial Black" panose="020B0A04020102020204" pitchFamily="34" charset="0"/>
            </a:endParaRPr>
          </a:p>
          <a:p>
            <a:pPr algn="ctr"/>
            <a:r>
              <a:rPr lang="es-ES" sz="1600" b="1" dirty="0">
                <a:solidFill>
                  <a:srgbClr val="000000"/>
                </a:solidFill>
                <a:latin typeface="Arial Black" panose="020B0A04020102020204" pitchFamily="34" charset="0"/>
              </a:rPr>
              <a:t>∼ </a:t>
            </a:r>
            <a:r>
              <a:rPr lang="es-ES" sz="1600" dirty="0">
                <a:latin typeface="Arial Black" panose="020B0A04020102020204" pitchFamily="34" charset="0"/>
              </a:rPr>
              <a:t>1cm </a:t>
            </a:r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5F77DFB0-3E17-41D1-BB23-B22820933181}"/>
              </a:ext>
            </a:extLst>
          </p:cNvPr>
          <p:cNvSpPr/>
          <p:nvPr/>
        </p:nvSpPr>
        <p:spPr>
          <a:xfrm>
            <a:off x="6380749" y="4017565"/>
            <a:ext cx="3616429" cy="584775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No necesita de análisis del evaluador </a:t>
            </a:r>
          </a:p>
        </p:txBody>
      </p:sp>
      <p:sp>
        <p:nvSpPr>
          <p:cNvPr id="30" name="Rectángulo 29">
            <a:extLst>
              <a:ext uri="{FF2B5EF4-FFF2-40B4-BE49-F238E27FC236}">
                <a16:creationId xmlns:a16="http://schemas.microsoft.com/office/drawing/2014/main" id="{5BCBB28E-4B69-4BEF-8659-625FE53258A0}"/>
              </a:ext>
            </a:extLst>
          </p:cNvPr>
          <p:cNvSpPr/>
          <p:nvPr/>
        </p:nvSpPr>
        <p:spPr>
          <a:xfrm>
            <a:off x="7478616" y="5066472"/>
            <a:ext cx="1583898" cy="400110"/>
          </a:xfrm>
          <a:prstGeom prst="rect">
            <a:avLst/>
          </a:prstGeom>
          <a:solidFill>
            <a:srgbClr val="EBBDAD"/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000" dirty="0"/>
              <a:t>4000</a:t>
            </a:r>
            <a:r>
              <a:rPr lang="en-GB" sz="2000" dirty="0"/>
              <a:t>€</a:t>
            </a:r>
            <a:endParaRPr lang="es-ES" sz="2000" dirty="0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C8DC8022-DE2E-441F-8C20-BC1D3DF8761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891" t="20833" r="66155" b="28646"/>
          <a:stretch/>
        </p:blipFill>
        <p:spPr>
          <a:xfrm>
            <a:off x="630967" y="2185827"/>
            <a:ext cx="3800476" cy="2748921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1805C710-0159-5850-D6B2-E5B7FCBA14FE}"/>
              </a:ext>
            </a:extLst>
          </p:cNvPr>
          <p:cNvSpPr/>
          <p:nvPr/>
        </p:nvSpPr>
        <p:spPr>
          <a:xfrm>
            <a:off x="10212652" y="171983"/>
            <a:ext cx="1754742" cy="3125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sz="1400" dirty="0">
                <a:latin typeface="Arial Black" panose="020B0A04020102020204" pitchFamily="34" charset="0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SALTO</a:t>
            </a:r>
            <a:endParaRPr lang="en-GB" sz="1400" dirty="0">
              <a:latin typeface="Arial Black" panose="020B0A04020102020204" pitchFamily="34" charset="0"/>
              <a:ea typeface="Malgun Gothic Semilight" panose="020B0502040204020203" pitchFamily="34" charset="-128"/>
              <a:cs typeface="Malgun Gothic Semilight" panose="020B0502040204020203" pitchFamily="34" charset="-128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98F93626-4411-E0A8-5C2F-0CFB8FAAE45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83" t="24440" b="28282"/>
          <a:stretch/>
        </p:blipFill>
        <p:spPr>
          <a:xfrm>
            <a:off x="0" y="0"/>
            <a:ext cx="2444012" cy="597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839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3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ángulo 37">
            <a:extLst>
              <a:ext uri="{FF2B5EF4-FFF2-40B4-BE49-F238E27FC236}">
                <a16:creationId xmlns:a16="http://schemas.microsoft.com/office/drawing/2014/main" id="{995452E6-0722-48BF-9861-4135E1F260FE}"/>
              </a:ext>
            </a:extLst>
          </p:cNvPr>
          <p:cNvSpPr/>
          <p:nvPr/>
        </p:nvSpPr>
        <p:spPr>
          <a:xfrm>
            <a:off x="9255867" y="669392"/>
            <a:ext cx="183415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Poznań</a:t>
            </a:r>
            <a:r>
              <a:rPr lang="en-GB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 University of Physical Education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47047353-651E-432E-979F-6695A4219B2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802" t="21354" r="17118" b="53126"/>
          <a:stretch/>
        </p:blipFill>
        <p:spPr>
          <a:xfrm>
            <a:off x="2314778" y="723504"/>
            <a:ext cx="5040577" cy="1762978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5E495CA7-F0BD-4BB3-A9DB-00FE97C736D4}"/>
              </a:ext>
            </a:extLst>
          </p:cNvPr>
          <p:cNvSpPr/>
          <p:nvPr/>
        </p:nvSpPr>
        <p:spPr>
          <a:xfrm>
            <a:off x="1158021" y="2957296"/>
            <a:ext cx="3495675" cy="830997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Correlación (r) = 0.96 – 0.99</a:t>
            </a:r>
          </a:p>
          <a:p>
            <a:pPr algn="ctr"/>
            <a:r>
              <a:rPr lang="es-ES" sz="1600" dirty="0">
                <a:latin typeface="Arial Black" panose="020B0A04020102020204" pitchFamily="34" charset="0"/>
              </a:rPr>
              <a:t>Análisis de video vs plataforma</a:t>
            </a:r>
          </a:p>
        </p:txBody>
      </p:sp>
      <p:pic>
        <p:nvPicPr>
          <p:cNvPr id="10" name="Imagen 9" descr="Forma&#10;&#10;Descripción generada automáticamente con confianza baja">
            <a:extLst>
              <a:ext uri="{FF2B5EF4-FFF2-40B4-BE49-F238E27FC236}">
                <a16:creationId xmlns:a16="http://schemas.microsoft.com/office/drawing/2014/main" id="{7F3343C0-CBC7-4D89-8BA2-2872903991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5975" y="1150978"/>
            <a:ext cx="1089330" cy="1089330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C7E65553-8CD1-4083-A70A-876C11329F08}"/>
              </a:ext>
            </a:extLst>
          </p:cNvPr>
          <p:cNvSpPr txBox="1"/>
          <p:nvPr/>
        </p:nvSpPr>
        <p:spPr>
          <a:xfrm>
            <a:off x="7600740" y="1437879"/>
            <a:ext cx="5619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/>
              <a:t>5 x</a:t>
            </a:r>
            <a:endParaRPr lang="en-GB" sz="2400" dirty="0"/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38093A6D-4244-4E9D-A9E6-C7FB05D958D2}"/>
              </a:ext>
            </a:extLst>
          </p:cNvPr>
          <p:cNvSpPr/>
          <p:nvPr/>
        </p:nvSpPr>
        <p:spPr>
          <a:xfrm>
            <a:off x="1158020" y="4522523"/>
            <a:ext cx="3495675" cy="1323439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1600" u="sng" dirty="0">
                <a:latin typeface="Arial Black" panose="020B0A04020102020204" pitchFamily="34" charset="0"/>
              </a:rPr>
              <a:t>Magnitud de error (sesgo)</a:t>
            </a:r>
          </a:p>
          <a:p>
            <a:pPr algn="ctr"/>
            <a:r>
              <a:rPr lang="es-ES" sz="1600" dirty="0">
                <a:latin typeface="Arial Black" panose="020B0A04020102020204" pitchFamily="34" charset="0"/>
              </a:rPr>
              <a:t>Análisis de video vs plataforma</a:t>
            </a:r>
          </a:p>
          <a:p>
            <a:pPr algn="ctr"/>
            <a:endParaRPr lang="es-ES" sz="1600" dirty="0">
              <a:latin typeface="Arial Black" panose="020B0A04020102020204" pitchFamily="34" charset="0"/>
            </a:endParaRPr>
          </a:p>
          <a:p>
            <a:pPr algn="ctr"/>
            <a:r>
              <a:rPr lang="es-ES" sz="1600" b="1" dirty="0">
                <a:solidFill>
                  <a:srgbClr val="000000"/>
                </a:solidFill>
                <a:latin typeface="Arial Black" panose="020B0A04020102020204" pitchFamily="34" charset="0"/>
              </a:rPr>
              <a:t>∼ </a:t>
            </a:r>
            <a:r>
              <a:rPr lang="es-ES" sz="1600" dirty="0">
                <a:latin typeface="Arial Black" panose="020B0A04020102020204" pitchFamily="34" charset="0"/>
              </a:rPr>
              <a:t>2cm 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F522974E-8ECC-4E16-AB4C-629609E9311C}"/>
              </a:ext>
            </a:extLst>
          </p:cNvPr>
          <p:cNvSpPr/>
          <p:nvPr/>
        </p:nvSpPr>
        <p:spPr>
          <a:xfrm>
            <a:off x="6347174" y="2935802"/>
            <a:ext cx="4878175" cy="1323439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1600" u="sng" dirty="0">
                <a:latin typeface="Arial Black" panose="020B0A04020102020204" pitchFamily="34" charset="0"/>
              </a:rPr>
              <a:t>Variabilidad </a:t>
            </a:r>
            <a:r>
              <a:rPr lang="es-ES" sz="1600" u="sng" dirty="0" err="1">
                <a:latin typeface="Arial Black" panose="020B0A04020102020204" pitchFamily="34" charset="0"/>
              </a:rPr>
              <a:t>intra-evaluador</a:t>
            </a:r>
            <a:r>
              <a:rPr lang="es-ES" sz="1600" u="sng" dirty="0">
                <a:latin typeface="Arial Black" panose="020B0A04020102020204" pitchFamily="34" charset="0"/>
              </a:rPr>
              <a:t>  </a:t>
            </a:r>
          </a:p>
          <a:p>
            <a:pPr algn="ctr"/>
            <a:r>
              <a:rPr lang="es-ES" sz="1600" dirty="0">
                <a:latin typeface="Arial Black" panose="020B0A04020102020204" pitchFamily="34" charset="0"/>
              </a:rPr>
              <a:t>Mismo vídeo analizado dos veces por el mismo evaluador</a:t>
            </a:r>
          </a:p>
          <a:p>
            <a:pPr algn="ctr"/>
            <a:endParaRPr lang="es-ES" sz="1600" dirty="0">
              <a:latin typeface="Arial Black" panose="020B0A04020102020204" pitchFamily="34" charset="0"/>
            </a:endParaRPr>
          </a:p>
          <a:p>
            <a:pPr algn="ctr"/>
            <a:r>
              <a:rPr lang="es-ES" sz="1600" b="1" dirty="0">
                <a:solidFill>
                  <a:srgbClr val="000000"/>
                </a:solidFill>
                <a:latin typeface="Arial Black" panose="020B0A04020102020204" pitchFamily="34" charset="0"/>
              </a:rPr>
              <a:t>∼ </a:t>
            </a:r>
            <a:r>
              <a:rPr lang="es-ES" sz="1600" dirty="0">
                <a:latin typeface="Arial Black" panose="020B0A04020102020204" pitchFamily="34" charset="0"/>
              </a:rPr>
              <a:t>0,4cm 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04F4E099-DDC5-4952-A28A-6873BB494C90}"/>
              </a:ext>
            </a:extLst>
          </p:cNvPr>
          <p:cNvSpPr/>
          <p:nvPr/>
        </p:nvSpPr>
        <p:spPr>
          <a:xfrm>
            <a:off x="6352787" y="4730469"/>
            <a:ext cx="5098984" cy="1077218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1600" u="sng" dirty="0">
                <a:latin typeface="Arial Black" panose="020B0A04020102020204" pitchFamily="34" charset="0"/>
              </a:rPr>
              <a:t>Variabilidad </a:t>
            </a:r>
            <a:r>
              <a:rPr lang="es-ES" sz="1600" u="sng" dirty="0" err="1">
                <a:latin typeface="Arial Black" panose="020B0A04020102020204" pitchFamily="34" charset="0"/>
              </a:rPr>
              <a:t>inter-evaluador</a:t>
            </a:r>
            <a:r>
              <a:rPr lang="es-ES" sz="1600" u="sng" dirty="0">
                <a:latin typeface="Arial Black" panose="020B0A04020102020204" pitchFamily="34" charset="0"/>
              </a:rPr>
              <a:t>  </a:t>
            </a:r>
          </a:p>
          <a:p>
            <a:pPr algn="ctr"/>
            <a:r>
              <a:rPr lang="es-ES" sz="1600" dirty="0">
                <a:latin typeface="Arial Black" panose="020B0A04020102020204" pitchFamily="34" charset="0"/>
              </a:rPr>
              <a:t>Mismo vídeo analizado por dos evaluadores </a:t>
            </a:r>
          </a:p>
          <a:p>
            <a:pPr algn="ctr"/>
            <a:endParaRPr lang="es-ES" sz="1600" dirty="0">
              <a:latin typeface="Arial Black" panose="020B0A04020102020204" pitchFamily="34" charset="0"/>
            </a:endParaRPr>
          </a:p>
          <a:p>
            <a:pPr algn="ctr"/>
            <a:r>
              <a:rPr lang="es-ES" sz="1600" b="1" dirty="0">
                <a:solidFill>
                  <a:srgbClr val="000000"/>
                </a:solidFill>
                <a:latin typeface="Arial Black" panose="020B0A04020102020204" pitchFamily="34" charset="0"/>
              </a:rPr>
              <a:t>∼ </a:t>
            </a:r>
            <a:r>
              <a:rPr lang="es-ES" sz="1600" dirty="0">
                <a:latin typeface="Arial Black" panose="020B0A04020102020204" pitchFamily="34" charset="0"/>
              </a:rPr>
              <a:t>1,5cm 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A10DB558-C523-AA85-13AA-EC1B8607CB00}"/>
              </a:ext>
            </a:extLst>
          </p:cNvPr>
          <p:cNvSpPr/>
          <p:nvPr/>
        </p:nvSpPr>
        <p:spPr>
          <a:xfrm>
            <a:off x="10212652" y="171983"/>
            <a:ext cx="1754742" cy="3125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sz="1400" dirty="0">
                <a:latin typeface="Arial Black" panose="020B0A04020102020204" pitchFamily="34" charset="0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SALTO</a:t>
            </a:r>
            <a:endParaRPr lang="en-GB" sz="1400" dirty="0">
              <a:latin typeface="Arial Black" panose="020B0A04020102020204" pitchFamily="34" charset="0"/>
              <a:ea typeface="Malgun Gothic Semilight" panose="020B0502040204020203" pitchFamily="34" charset="-128"/>
              <a:cs typeface="Malgun Gothic Semilight" panose="020B0502040204020203" pitchFamily="34" charset="-128"/>
            </a:endParaRP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87683BD0-07F8-A89F-09E2-0E592A83E56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83" t="24440" b="28282"/>
          <a:stretch/>
        </p:blipFill>
        <p:spPr>
          <a:xfrm>
            <a:off x="0" y="0"/>
            <a:ext cx="2444012" cy="597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807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8" grpId="0" animBg="1"/>
      <p:bldP spid="19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Imagen 23" descr="Icono&#10;&#10;Descripción generada automáticamente con confianza baja">
            <a:extLst>
              <a:ext uri="{FF2B5EF4-FFF2-40B4-BE49-F238E27FC236}">
                <a16:creationId xmlns:a16="http://schemas.microsoft.com/office/drawing/2014/main" id="{4287E22F-91B1-4285-B023-E79D33B31D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4447" y="2016525"/>
            <a:ext cx="578339" cy="578339"/>
          </a:xfrm>
          <a:prstGeom prst="rect">
            <a:avLst/>
          </a:prstGeom>
        </p:spPr>
      </p:pic>
      <p:pic>
        <p:nvPicPr>
          <p:cNvPr id="25" name="Imagen 24" descr="Icono&#10;&#10;Descripción generada automáticamente con confianza baja">
            <a:extLst>
              <a:ext uri="{FF2B5EF4-FFF2-40B4-BE49-F238E27FC236}">
                <a16:creationId xmlns:a16="http://schemas.microsoft.com/office/drawing/2014/main" id="{714D3518-D57A-4368-BBF3-AC9FD0F935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0023" y="1267828"/>
            <a:ext cx="1308930" cy="1308930"/>
          </a:xfrm>
          <a:prstGeom prst="rect">
            <a:avLst/>
          </a:prstGeom>
        </p:spPr>
      </p:pic>
      <p:sp>
        <p:nvSpPr>
          <p:cNvPr id="38" name="Rectángulo 37">
            <a:extLst>
              <a:ext uri="{FF2B5EF4-FFF2-40B4-BE49-F238E27FC236}">
                <a16:creationId xmlns:a16="http://schemas.microsoft.com/office/drawing/2014/main" id="{995452E6-0722-48BF-9861-4135E1F260FE}"/>
              </a:ext>
            </a:extLst>
          </p:cNvPr>
          <p:cNvSpPr/>
          <p:nvPr/>
        </p:nvSpPr>
        <p:spPr>
          <a:xfrm>
            <a:off x="9255867" y="669392"/>
            <a:ext cx="183415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Poznań</a:t>
            </a:r>
            <a:r>
              <a:rPr lang="en-GB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 University of Physical Education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10295427-ED7C-42F4-87D2-B98F636149E1}"/>
              </a:ext>
            </a:extLst>
          </p:cNvPr>
          <p:cNvSpPr/>
          <p:nvPr/>
        </p:nvSpPr>
        <p:spPr>
          <a:xfrm>
            <a:off x="4134814" y="530893"/>
            <a:ext cx="3897826" cy="584775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1600" b="1" dirty="0">
                <a:latin typeface="Arial Black" panose="020B0A04020102020204" pitchFamily="34" charset="0"/>
              </a:rPr>
              <a:t>EVALUACIÓN DE VELOCIDAD / HABILIDAD DE MARCHA  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C55A07BE-805D-4FA1-BB01-0F5E3EE24D7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547" t="44271" r="75156" b="28906"/>
          <a:stretch/>
        </p:blipFill>
        <p:spPr>
          <a:xfrm>
            <a:off x="921210" y="3095470"/>
            <a:ext cx="2399005" cy="2076450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9A4E8D6E-A708-4F45-938F-5641B45F1E7A}"/>
              </a:ext>
            </a:extLst>
          </p:cNvPr>
          <p:cNvSpPr/>
          <p:nvPr/>
        </p:nvSpPr>
        <p:spPr>
          <a:xfrm>
            <a:off x="980860" y="2341268"/>
            <a:ext cx="2413055" cy="584775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Fotocélula</a:t>
            </a:r>
          </a:p>
          <a:p>
            <a:pPr algn="ctr"/>
            <a:r>
              <a:rPr lang="es-ES" sz="1600" dirty="0">
                <a:latin typeface="Arial Black" panose="020B0A04020102020204" pitchFamily="34" charset="0"/>
              </a:rPr>
              <a:t>(milésima)</a:t>
            </a:r>
          </a:p>
        </p:txBody>
      </p:sp>
      <p:pic>
        <p:nvPicPr>
          <p:cNvPr id="18" name="Picture 6" descr="Amazon.com: LuckyStone temporizador digital manual, multifunción,  profesional, cronógrafo electrónico, deportes, cronómetro impermeable,  reloj de parada, ideal para entrenadores deportivos, ejercicios,  entrenadores y árbitros, tamaño grande: Sports ...">
            <a:extLst>
              <a:ext uri="{FF2B5EF4-FFF2-40B4-BE49-F238E27FC236}">
                <a16:creationId xmlns:a16="http://schemas.microsoft.com/office/drawing/2014/main" id="{9783F5B5-EADF-4C26-97E6-7F9B6E8408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8170" y="3203883"/>
            <a:ext cx="1724221" cy="2004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Imagen 18" descr="Imagen que contiene Texto&#10;&#10;Descripción generada automáticamente">
            <a:extLst>
              <a:ext uri="{FF2B5EF4-FFF2-40B4-BE49-F238E27FC236}">
                <a16:creationId xmlns:a16="http://schemas.microsoft.com/office/drawing/2014/main" id="{3A49A351-B2AF-4567-91E4-A07B6BF77A7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673" b="19054"/>
          <a:stretch/>
        </p:blipFill>
        <p:spPr>
          <a:xfrm>
            <a:off x="4619926" y="3001102"/>
            <a:ext cx="3232860" cy="1034781"/>
          </a:xfrm>
          <a:prstGeom prst="rect">
            <a:avLst/>
          </a:prstGeom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9CC88B42-2469-4354-8F96-9B4BD849DFA7}"/>
              </a:ext>
            </a:extLst>
          </p:cNvPr>
          <p:cNvSpPr/>
          <p:nvPr/>
        </p:nvSpPr>
        <p:spPr>
          <a:xfrm>
            <a:off x="4889472" y="2327005"/>
            <a:ext cx="2413055" cy="584775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Análisis de video</a:t>
            </a:r>
          </a:p>
          <a:p>
            <a:pPr algn="ctr"/>
            <a:r>
              <a:rPr lang="es-ES" sz="1600" dirty="0">
                <a:latin typeface="Arial Black" panose="020B0A04020102020204" pitchFamily="34" charset="0"/>
              </a:rPr>
              <a:t>(centésima)</a:t>
            </a: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58A331A6-AE1B-4AC6-B51C-1D19E700CCAD}"/>
              </a:ext>
            </a:extLst>
          </p:cNvPr>
          <p:cNvSpPr/>
          <p:nvPr/>
        </p:nvSpPr>
        <p:spPr>
          <a:xfrm>
            <a:off x="8989336" y="2341267"/>
            <a:ext cx="2413055" cy="584775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Cronómetro</a:t>
            </a:r>
          </a:p>
          <a:p>
            <a:pPr algn="ctr"/>
            <a:r>
              <a:rPr lang="es-ES" sz="1600" dirty="0">
                <a:latin typeface="Arial Black" panose="020B0A04020102020204" pitchFamily="34" charset="0"/>
              </a:rPr>
              <a:t>(centésima)</a:t>
            </a:r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id="{8A8B561E-0422-464F-B7B5-8AAB281C55A6}"/>
              </a:ext>
            </a:extLst>
          </p:cNvPr>
          <p:cNvSpPr/>
          <p:nvPr/>
        </p:nvSpPr>
        <p:spPr>
          <a:xfrm>
            <a:off x="8739275" y="453948"/>
            <a:ext cx="2663116" cy="830997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1600" b="1" dirty="0">
                <a:latin typeface="Arial Black" panose="020B0A04020102020204" pitchFamily="34" charset="0"/>
              </a:rPr>
              <a:t>¡ERROR EN LA VALORACIÓN DEL EXAMINADOR!</a:t>
            </a:r>
          </a:p>
        </p:txBody>
      </p:sp>
      <p:sp>
        <p:nvSpPr>
          <p:cNvPr id="28" name="Rectángulo 27">
            <a:extLst>
              <a:ext uri="{FF2B5EF4-FFF2-40B4-BE49-F238E27FC236}">
                <a16:creationId xmlns:a16="http://schemas.microsoft.com/office/drawing/2014/main" id="{AF8DAE82-F8D6-49D5-A0FE-135BA1ADAD84}"/>
              </a:ext>
            </a:extLst>
          </p:cNvPr>
          <p:cNvSpPr/>
          <p:nvPr/>
        </p:nvSpPr>
        <p:spPr>
          <a:xfrm>
            <a:off x="1513506" y="5341347"/>
            <a:ext cx="1214412" cy="40011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000" dirty="0"/>
              <a:t>400</a:t>
            </a:r>
            <a:r>
              <a:rPr lang="en-GB" sz="2000" dirty="0"/>
              <a:t>€</a:t>
            </a:r>
            <a:endParaRPr lang="es-ES" sz="2000" dirty="0"/>
          </a:p>
        </p:txBody>
      </p:sp>
      <p:sp>
        <p:nvSpPr>
          <p:cNvPr id="30" name="Rectángulo 29">
            <a:extLst>
              <a:ext uri="{FF2B5EF4-FFF2-40B4-BE49-F238E27FC236}">
                <a16:creationId xmlns:a16="http://schemas.microsoft.com/office/drawing/2014/main" id="{FB8D0918-1341-4D38-B25F-0A7FF61A4952}"/>
              </a:ext>
            </a:extLst>
          </p:cNvPr>
          <p:cNvSpPr/>
          <p:nvPr/>
        </p:nvSpPr>
        <p:spPr>
          <a:xfrm>
            <a:off x="9506125" y="5338511"/>
            <a:ext cx="1583898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000000"/>
                </a:solidFill>
              </a:rPr>
              <a:t> </a:t>
            </a:r>
            <a:r>
              <a:rPr lang="es-ES" sz="2000" dirty="0"/>
              <a:t>0 </a:t>
            </a:r>
            <a:r>
              <a:rPr lang="en-GB" sz="2000" dirty="0"/>
              <a:t>€</a:t>
            </a:r>
            <a:endParaRPr lang="es-ES" sz="2000" dirty="0"/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id="{91F3142C-68FD-40D1-8525-5B8E774EA209}"/>
              </a:ext>
            </a:extLst>
          </p:cNvPr>
          <p:cNvSpPr/>
          <p:nvPr/>
        </p:nvSpPr>
        <p:spPr>
          <a:xfrm>
            <a:off x="5444407" y="5338511"/>
            <a:ext cx="1583898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000" dirty="0"/>
              <a:t>0 a 10 </a:t>
            </a:r>
            <a:r>
              <a:rPr lang="en-GB" sz="2000" dirty="0"/>
              <a:t>€</a:t>
            </a:r>
            <a:endParaRPr lang="es-ES" sz="2000" dirty="0"/>
          </a:p>
        </p:txBody>
      </p:sp>
      <p:pic>
        <p:nvPicPr>
          <p:cNvPr id="34" name="Imagen 33" descr="Logotipo&#10;&#10;Descripción generada automáticamente">
            <a:extLst>
              <a:ext uri="{FF2B5EF4-FFF2-40B4-BE49-F238E27FC236}">
                <a16:creationId xmlns:a16="http://schemas.microsoft.com/office/drawing/2014/main" id="{CA70A8C6-1443-4A40-B03A-02BE923BDAF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9325" y="3993659"/>
            <a:ext cx="1174291" cy="1174291"/>
          </a:xfrm>
          <a:prstGeom prst="rect">
            <a:avLst/>
          </a:prstGeom>
        </p:spPr>
      </p:pic>
      <p:pic>
        <p:nvPicPr>
          <p:cNvPr id="26" name="Imagen 25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EF041DC3-8EFD-4FED-93C1-EB1B6FD4282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472" y="3835409"/>
            <a:ext cx="1430530" cy="143053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79502FBF-4D89-9FFB-9C49-A42063976BF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283" t="24440" b="28282"/>
          <a:stretch/>
        </p:blipFill>
        <p:spPr>
          <a:xfrm>
            <a:off x="0" y="0"/>
            <a:ext cx="2444012" cy="597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114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55A07BE-805D-4FA1-BB01-0F5E3EE24D7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547" t="44271" r="75156" b="28906"/>
          <a:stretch/>
        </p:blipFill>
        <p:spPr>
          <a:xfrm>
            <a:off x="1061756" y="3126098"/>
            <a:ext cx="2399005" cy="2076450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9A4E8D6E-A708-4F45-938F-5641B45F1E7A}"/>
              </a:ext>
            </a:extLst>
          </p:cNvPr>
          <p:cNvSpPr/>
          <p:nvPr/>
        </p:nvSpPr>
        <p:spPr>
          <a:xfrm>
            <a:off x="980860" y="2341268"/>
            <a:ext cx="2413055" cy="83099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Fotocélula</a:t>
            </a:r>
          </a:p>
          <a:p>
            <a:pPr algn="ctr"/>
            <a:r>
              <a:rPr lang="es-ES" sz="1600" dirty="0">
                <a:latin typeface="Arial Black" panose="020B0A04020102020204" pitchFamily="34" charset="0"/>
              </a:rPr>
              <a:t>(patrón de referencia)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5909CC99-1EBE-431E-8E2F-29279F4D3E9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53" t="36249" r="78907" b="45313"/>
          <a:stretch/>
        </p:blipFill>
        <p:spPr>
          <a:xfrm>
            <a:off x="4814465" y="3295164"/>
            <a:ext cx="5229392" cy="1738318"/>
          </a:xfrm>
          <a:prstGeom prst="rect">
            <a:avLst/>
          </a:prstGeom>
        </p:spPr>
      </p:pic>
      <p:pic>
        <p:nvPicPr>
          <p:cNvPr id="12" name="Imagen 11" descr="Logotipo&#10;&#10;Descripción generada automáticamente">
            <a:extLst>
              <a:ext uri="{FF2B5EF4-FFF2-40B4-BE49-F238E27FC236}">
                <a16:creationId xmlns:a16="http://schemas.microsoft.com/office/drawing/2014/main" id="{B1B5C248-7A47-48E6-9B9E-7BB2DA805B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3994" y="1673349"/>
            <a:ext cx="1174291" cy="1174291"/>
          </a:xfrm>
          <a:prstGeom prst="rect">
            <a:avLst/>
          </a:prstGeom>
        </p:spPr>
      </p:pic>
      <p:sp>
        <p:nvSpPr>
          <p:cNvPr id="33" name="Rectángulo 32">
            <a:extLst>
              <a:ext uri="{FF2B5EF4-FFF2-40B4-BE49-F238E27FC236}">
                <a16:creationId xmlns:a16="http://schemas.microsoft.com/office/drawing/2014/main" id="{A27DC423-3C3B-4E3F-B459-358E0FB9D858}"/>
              </a:ext>
            </a:extLst>
          </p:cNvPr>
          <p:cNvSpPr/>
          <p:nvPr/>
        </p:nvSpPr>
        <p:spPr>
          <a:xfrm>
            <a:off x="10767081" y="2926043"/>
            <a:ext cx="888116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solidFill>
                  <a:srgbClr val="000000"/>
                </a:solidFill>
              </a:rPr>
              <a:t>3</a:t>
            </a:r>
            <a:r>
              <a:rPr lang="es-ES" sz="2000" b="1" dirty="0">
                <a:solidFill>
                  <a:srgbClr val="000000"/>
                </a:solidFill>
              </a:rPr>
              <a:t> </a:t>
            </a:r>
            <a:r>
              <a:rPr lang="en-GB" sz="2000" dirty="0"/>
              <a:t>€</a:t>
            </a:r>
            <a:endParaRPr lang="es-ES" sz="2000" dirty="0"/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id="{029836B3-DD6C-4A50-8944-14B9EBE80650}"/>
              </a:ext>
            </a:extLst>
          </p:cNvPr>
          <p:cNvSpPr/>
          <p:nvPr/>
        </p:nvSpPr>
        <p:spPr>
          <a:xfrm>
            <a:off x="10266798" y="1171321"/>
            <a:ext cx="1820427" cy="584775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App </a:t>
            </a:r>
            <a:r>
              <a:rPr lang="es-ES" sz="1600" dirty="0" err="1">
                <a:latin typeface="Arial Black" panose="020B0A04020102020204" pitchFamily="34" charset="0"/>
              </a:rPr>
              <a:t>speedclock</a:t>
            </a:r>
            <a:endParaRPr lang="es-ES" sz="1600" dirty="0">
              <a:latin typeface="Arial Black" panose="020B0A04020102020204" pitchFamily="34" charset="0"/>
            </a:endParaRPr>
          </a:p>
        </p:txBody>
      </p:sp>
      <p:sp>
        <p:nvSpPr>
          <p:cNvPr id="36" name="Rectángulo 35">
            <a:extLst>
              <a:ext uri="{FF2B5EF4-FFF2-40B4-BE49-F238E27FC236}">
                <a16:creationId xmlns:a16="http://schemas.microsoft.com/office/drawing/2014/main" id="{90E5DD2E-10F9-4E62-9EAF-629F598ABC89}"/>
              </a:ext>
            </a:extLst>
          </p:cNvPr>
          <p:cNvSpPr/>
          <p:nvPr/>
        </p:nvSpPr>
        <p:spPr>
          <a:xfrm>
            <a:off x="10212652" y="184873"/>
            <a:ext cx="1754742" cy="3125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sz="1400" dirty="0">
                <a:latin typeface="Arial Black" panose="020B0A04020102020204" pitchFamily="34" charset="0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MARCHA</a:t>
            </a:r>
            <a:endParaRPr lang="en-GB" sz="1200" dirty="0">
              <a:latin typeface="Arial Black" panose="020B0A04020102020204" pitchFamily="34" charset="0"/>
              <a:ea typeface="Malgun Gothic Semilight" panose="020B0502040204020203" pitchFamily="34" charset="-128"/>
              <a:cs typeface="Malgun Gothic Semilight" panose="020B0502040204020203" pitchFamily="34" charset="-128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C6607B2E-37F3-4940-BD12-044C4320B97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429" t="52066" r="70338" b="36248"/>
          <a:stretch/>
        </p:blipFill>
        <p:spPr>
          <a:xfrm>
            <a:off x="3568146" y="1950061"/>
            <a:ext cx="7024703" cy="975982"/>
          </a:xfrm>
          <a:prstGeom prst="rect">
            <a:avLst/>
          </a:prstGeom>
        </p:spPr>
      </p:pic>
      <p:sp>
        <p:nvSpPr>
          <p:cNvPr id="18" name="Rectángulo 17">
            <a:extLst>
              <a:ext uri="{FF2B5EF4-FFF2-40B4-BE49-F238E27FC236}">
                <a16:creationId xmlns:a16="http://schemas.microsoft.com/office/drawing/2014/main" id="{9D4E9C14-B8C0-4B41-98C9-71E156151E89}"/>
              </a:ext>
            </a:extLst>
          </p:cNvPr>
          <p:cNvSpPr/>
          <p:nvPr/>
        </p:nvSpPr>
        <p:spPr>
          <a:xfrm>
            <a:off x="5398621" y="4987553"/>
            <a:ext cx="4061079" cy="584775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600" u="sng" dirty="0">
                <a:latin typeface="Arial Black" panose="020B0A04020102020204" pitchFamily="34" charset="0"/>
              </a:rPr>
              <a:t>Magnitud de error </a:t>
            </a:r>
            <a:r>
              <a:rPr lang="es-ES" sz="1600" dirty="0">
                <a:latin typeface="Arial Black" panose="020B0A04020102020204" pitchFamily="34" charset="0"/>
              </a:rPr>
              <a:t> EN 10M</a:t>
            </a:r>
          </a:p>
          <a:p>
            <a:pPr algn="ctr"/>
            <a:r>
              <a:rPr lang="es-ES" sz="1600" dirty="0">
                <a:latin typeface="Arial Black" panose="020B0A04020102020204" pitchFamily="34" charset="0"/>
              </a:rPr>
              <a:t>-0.12 segundos </a:t>
            </a: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BF124E8D-EF28-7B81-C693-B99DF4C7671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283" t="24440" b="28282"/>
          <a:stretch/>
        </p:blipFill>
        <p:spPr>
          <a:xfrm>
            <a:off x="0" y="0"/>
            <a:ext cx="2444012" cy="597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841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>
            <a:extLst>
              <a:ext uri="{FF2B5EF4-FFF2-40B4-BE49-F238E27FC236}">
                <a16:creationId xmlns:a16="http://schemas.microsoft.com/office/drawing/2014/main" id="{10295427-ED7C-42F4-87D2-B98F636149E1}"/>
              </a:ext>
            </a:extLst>
          </p:cNvPr>
          <p:cNvSpPr/>
          <p:nvPr/>
        </p:nvSpPr>
        <p:spPr>
          <a:xfrm>
            <a:off x="4005068" y="540319"/>
            <a:ext cx="3897826" cy="338554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EVALUACIÓN DE EQUILIBRIO</a:t>
            </a:r>
          </a:p>
        </p:txBody>
      </p:sp>
      <p:pic>
        <p:nvPicPr>
          <p:cNvPr id="6" name="Imagen 5" descr="Gráfico&#10;&#10;Descripción generada automáticamente">
            <a:extLst>
              <a:ext uri="{FF2B5EF4-FFF2-40B4-BE49-F238E27FC236}">
                <a16:creationId xmlns:a16="http://schemas.microsoft.com/office/drawing/2014/main" id="{D26677BC-FB77-4FF2-95C4-4FA7D094916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990"/>
          <a:stretch/>
        </p:blipFill>
        <p:spPr>
          <a:xfrm>
            <a:off x="8426809" y="2443034"/>
            <a:ext cx="3399766" cy="2363724"/>
          </a:xfrm>
          <a:prstGeom prst="rect">
            <a:avLst/>
          </a:prstGeom>
        </p:spPr>
      </p:pic>
      <p:pic>
        <p:nvPicPr>
          <p:cNvPr id="3" name="WhatsApp Video 2022-03-31 at 5.52.27 PM(3)">
            <a:hlinkClick r:id="" action="ppaction://media"/>
            <a:extLst>
              <a:ext uri="{FF2B5EF4-FFF2-40B4-BE49-F238E27FC236}">
                <a16:creationId xmlns:a16="http://schemas.microsoft.com/office/drawing/2014/main" id="{AE9CBBAA-459F-4728-9952-994D2C7663B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686495" y="1507039"/>
            <a:ext cx="2534972" cy="4478010"/>
          </a:xfrm>
          <a:prstGeom prst="rect">
            <a:avLst/>
          </a:prstGeom>
        </p:spPr>
      </p:pic>
      <p:pic>
        <p:nvPicPr>
          <p:cNvPr id="16" name="Imagen 15" descr="Imagen que contiene muebles, tabla, mesa de trabajo, cama&#10;&#10;Descripción generada automáticamente">
            <a:extLst>
              <a:ext uri="{FF2B5EF4-FFF2-40B4-BE49-F238E27FC236}">
                <a16:creationId xmlns:a16="http://schemas.microsoft.com/office/drawing/2014/main" id="{7FC85F92-6A0F-47FA-DBD3-F61EE548339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73" y="2859774"/>
            <a:ext cx="2767618" cy="2135019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5E1EE82D-571B-F62F-2EB8-4AE68F3E660C}"/>
              </a:ext>
            </a:extLst>
          </p:cNvPr>
          <p:cNvSpPr/>
          <p:nvPr/>
        </p:nvSpPr>
        <p:spPr>
          <a:xfrm>
            <a:off x="313435" y="2582371"/>
            <a:ext cx="2413055" cy="584775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Plataforma de fuerza</a:t>
            </a:r>
            <a:endParaRPr lang="es-ES" sz="1200" dirty="0">
              <a:latin typeface="Arial Black" panose="020B0A04020102020204" pitchFamily="34" charset="0"/>
            </a:endParaRP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C10B1909-BD70-9D61-2CAA-6974EAAF1BDB}"/>
              </a:ext>
            </a:extLst>
          </p:cNvPr>
          <p:cNvSpPr/>
          <p:nvPr/>
        </p:nvSpPr>
        <p:spPr>
          <a:xfrm>
            <a:off x="2300078" y="4523767"/>
            <a:ext cx="1583898" cy="40011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000" dirty="0"/>
              <a:t>9000</a:t>
            </a:r>
            <a:r>
              <a:rPr lang="en-GB" sz="2000" dirty="0"/>
              <a:t>€</a:t>
            </a:r>
            <a:endParaRPr lang="es-ES" sz="2000" dirty="0"/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B8F58677-732D-3441-6159-6BA6A0FF54B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283" t="24440" b="28282"/>
          <a:stretch/>
        </p:blipFill>
        <p:spPr>
          <a:xfrm>
            <a:off x="0" y="0"/>
            <a:ext cx="2444012" cy="597345"/>
          </a:xfrm>
          <a:prstGeom prst="rect">
            <a:avLst/>
          </a:prstGeom>
        </p:spPr>
      </p:pic>
      <p:sp>
        <p:nvSpPr>
          <p:cNvPr id="7" name="Elipse 6">
            <a:extLst>
              <a:ext uri="{FF2B5EF4-FFF2-40B4-BE49-F238E27FC236}">
                <a16:creationId xmlns:a16="http://schemas.microsoft.com/office/drawing/2014/main" id="{5CFAD40E-F218-ECC7-E13B-993B80D48374}"/>
              </a:ext>
            </a:extLst>
          </p:cNvPr>
          <p:cNvSpPr/>
          <p:nvPr/>
        </p:nvSpPr>
        <p:spPr>
          <a:xfrm>
            <a:off x="6186790" y="2883457"/>
            <a:ext cx="297257" cy="31998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137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>
            <a:extLst>
              <a:ext uri="{FF2B5EF4-FFF2-40B4-BE49-F238E27FC236}">
                <a16:creationId xmlns:a16="http://schemas.microsoft.com/office/drawing/2014/main" id="{10295427-ED7C-42F4-87D2-B98F636149E1}"/>
              </a:ext>
            </a:extLst>
          </p:cNvPr>
          <p:cNvSpPr/>
          <p:nvPr/>
        </p:nvSpPr>
        <p:spPr>
          <a:xfrm>
            <a:off x="4005068" y="540319"/>
            <a:ext cx="3897826" cy="338554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EVALUACIÓN DE EQUILIBRIO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B8F58677-732D-3441-6159-6BA6A0FF54B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83" t="24440" b="28282"/>
          <a:stretch/>
        </p:blipFill>
        <p:spPr>
          <a:xfrm>
            <a:off x="0" y="0"/>
            <a:ext cx="2444012" cy="597345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1EF6D367-7CA6-57E1-F148-C0829FF6DE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6952" y="1800775"/>
            <a:ext cx="7531218" cy="3194807"/>
          </a:xfrm>
          <a:prstGeom prst="rect">
            <a:avLst/>
          </a:prstGeom>
        </p:spPr>
      </p:pic>
      <p:sp>
        <p:nvSpPr>
          <p:cNvPr id="21" name="Rectángulo 20">
            <a:extLst>
              <a:ext uri="{FF2B5EF4-FFF2-40B4-BE49-F238E27FC236}">
                <a16:creationId xmlns:a16="http://schemas.microsoft.com/office/drawing/2014/main" id="{DB8FA175-4C77-B2A7-A904-CAC8810B93F3}"/>
              </a:ext>
            </a:extLst>
          </p:cNvPr>
          <p:cNvSpPr/>
          <p:nvPr/>
        </p:nvSpPr>
        <p:spPr>
          <a:xfrm>
            <a:off x="1216874" y="1225661"/>
            <a:ext cx="2413055" cy="338554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Y-Balance Kit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32096771-50DB-2584-B02F-2A13982A28A7}"/>
              </a:ext>
            </a:extLst>
          </p:cNvPr>
          <p:cNvSpPr/>
          <p:nvPr/>
        </p:nvSpPr>
        <p:spPr>
          <a:xfrm>
            <a:off x="3372542" y="1185243"/>
            <a:ext cx="920003" cy="40011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000" dirty="0"/>
              <a:t>270</a:t>
            </a:r>
            <a:r>
              <a:rPr lang="en-GB" sz="2000" dirty="0"/>
              <a:t>€</a:t>
            </a:r>
            <a:endParaRPr lang="es-ES" sz="2000" dirty="0"/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id="{08AE94A4-9BB8-AAA3-7934-369AED54A10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650" t="26975" r="62190" b="58393"/>
          <a:stretch/>
        </p:blipFill>
        <p:spPr>
          <a:xfrm>
            <a:off x="8245311" y="5429838"/>
            <a:ext cx="3799003" cy="535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2014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>
            <a:extLst>
              <a:ext uri="{FF2B5EF4-FFF2-40B4-BE49-F238E27FC236}">
                <a16:creationId xmlns:a16="http://schemas.microsoft.com/office/drawing/2014/main" id="{10295427-ED7C-42F4-87D2-B98F636149E1}"/>
              </a:ext>
            </a:extLst>
          </p:cNvPr>
          <p:cNvSpPr/>
          <p:nvPr/>
        </p:nvSpPr>
        <p:spPr>
          <a:xfrm>
            <a:off x="4330990" y="1309860"/>
            <a:ext cx="3897826" cy="338554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EVALUACIÓN DE EQUILIBRIO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B8F58677-732D-3441-6159-6BA6A0FF54B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83" t="24440" b="28282"/>
          <a:stretch/>
        </p:blipFill>
        <p:spPr>
          <a:xfrm>
            <a:off x="0" y="0"/>
            <a:ext cx="2444012" cy="597345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85D3C63E-C61C-F754-68CD-D8AD16D7A83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479" t="65786" r="66366" b="14884"/>
          <a:stretch/>
        </p:blipFill>
        <p:spPr>
          <a:xfrm>
            <a:off x="3402334" y="2688571"/>
            <a:ext cx="7070360" cy="2705493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B41B6D5D-A46A-36A6-1478-59FE610516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0975" y="5122768"/>
            <a:ext cx="1591194" cy="542591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0953D798-02FE-8E7C-F14B-B2376F586E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2606" y="2688571"/>
            <a:ext cx="2667931" cy="2136471"/>
          </a:xfrm>
          <a:prstGeom prst="rect">
            <a:avLst/>
          </a:prstGeom>
        </p:spPr>
      </p:pic>
      <p:sp>
        <p:nvSpPr>
          <p:cNvPr id="24" name="Rectángulo 23">
            <a:extLst>
              <a:ext uri="{FF2B5EF4-FFF2-40B4-BE49-F238E27FC236}">
                <a16:creationId xmlns:a16="http://schemas.microsoft.com/office/drawing/2014/main" id="{528A00C9-2DB1-BB9B-884D-1876909C4F74}"/>
              </a:ext>
            </a:extLst>
          </p:cNvPr>
          <p:cNvSpPr/>
          <p:nvPr/>
        </p:nvSpPr>
        <p:spPr>
          <a:xfrm>
            <a:off x="1116463" y="1933122"/>
            <a:ext cx="7211506" cy="338554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Movimiento en 3 ejes (X,Y, Z) a través de acelerometría</a:t>
            </a:r>
          </a:p>
        </p:txBody>
      </p:sp>
    </p:spTree>
    <p:extLst>
      <p:ext uri="{BB962C8B-B14F-4D97-AF65-F5344CB8AC3E}">
        <p14:creationId xmlns:p14="http://schemas.microsoft.com/office/powerpoint/2010/main" val="13175820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ángulo 37">
            <a:extLst>
              <a:ext uri="{FF2B5EF4-FFF2-40B4-BE49-F238E27FC236}">
                <a16:creationId xmlns:a16="http://schemas.microsoft.com/office/drawing/2014/main" id="{995452E6-0722-48BF-9861-4135E1F260FE}"/>
              </a:ext>
            </a:extLst>
          </p:cNvPr>
          <p:cNvSpPr/>
          <p:nvPr/>
        </p:nvSpPr>
        <p:spPr>
          <a:xfrm>
            <a:off x="4580298" y="974662"/>
            <a:ext cx="183415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Poznań</a:t>
            </a:r>
            <a:r>
              <a:rPr lang="en-GB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 University of Physical Education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10295427-ED7C-42F4-87D2-B98F636149E1}"/>
              </a:ext>
            </a:extLst>
          </p:cNvPr>
          <p:cNvSpPr/>
          <p:nvPr/>
        </p:nvSpPr>
        <p:spPr>
          <a:xfrm>
            <a:off x="4230608" y="539865"/>
            <a:ext cx="3897826" cy="338554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600" b="1" dirty="0">
                <a:latin typeface="Arial Black" panose="020B0A04020102020204" pitchFamily="34" charset="0"/>
              </a:rPr>
              <a:t>EVALUACIÓN DE EQUILIBRIO</a:t>
            </a:r>
          </a:p>
        </p:txBody>
      </p:sp>
      <p:pic>
        <p:nvPicPr>
          <p:cNvPr id="18" name="Picture 6" descr="Amazon.com: LuckyStone temporizador digital manual, multifunción,  profesional, cronógrafo electrónico, deportes, cronómetro impermeable,  reloj de parada, ideal para entrenadores deportivos, ejercicios,  entrenadores y árbitros, tamaño grande: Sports ...">
            <a:extLst>
              <a:ext uri="{FF2B5EF4-FFF2-40B4-BE49-F238E27FC236}">
                <a16:creationId xmlns:a16="http://schemas.microsoft.com/office/drawing/2014/main" id="{5A6CBCBD-188F-4EE9-9076-0AE4FA7EDB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3984" y="2779166"/>
            <a:ext cx="1724221" cy="2004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Imagen 18" descr="Imagen que contiene Texto&#10;&#10;Descripción generada automáticamente">
            <a:extLst>
              <a:ext uri="{FF2B5EF4-FFF2-40B4-BE49-F238E27FC236}">
                <a16:creationId xmlns:a16="http://schemas.microsoft.com/office/drawing/2014/main" id="{8C0828DE-2B26-4A77-80C4-48B366E9CA1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673" b="19054"/>
          <a:stretch/>
        </p:blipFill>
        <p:spPr>
          <a:xfrm>
            <a:off x="308952" y="3179761"/>
            <a:ext cx="3232860" cy="1034781"/>
          </a:xfrm>
          <a:prstGeom prst="rect">
            <a:avLst/>
          </a:prstGeom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78CAA072-FE09-44EA-8FBA-35E6C9EF8E68}"/>
              </a:ext>
            </a:extLst>
          </p:cNvPr>
          <p:cNvSpPr/>
          <p:nvPr/>
        </p:nvSpPr>
        <p:spPr>
          <a:xfrm>
            <a:off x="606425" y="1463814"/>
            <a:ext cx="2413055" cy="584775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Análisis de video</a:t>
            </a:r>
          </a:p>
          <a:p>
            <a:pPr algn="ctr"/>
            <a:r>
              <a:rPr lang="es-ES" sz="1600" dirty="0">
                <a:latin typeface="Arial Black" panose="020B0A04020102020204" pitchFamily="34" charset="0"/>
              </a:rPr>
              <a:t>(centésima)</a:t>
            </a: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6CF93DE5-6F5A-417C-81C4-00CB5E42CE88}"/>
              </a:ext>
            </a:extLst>
          </p:cNvPr>
          <p:cNvSpPr/>
          <p:nvPr/>
        </p:nvSpPr>
        <p:spPr>
          <a:xfrm>
            <a:off x="4703219" y="1458845"/>
            <a:ext cx="2413055" cy="584775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Cronómetro</a:t>
            </a:r>
          </a:p>
          <a:p>
            <a:pPr algn="ctr"/>
            <a:r>
              <a:rPr lang="es-ES" sz="1600" dirty="0">
                <a:latin typeface="Arial Black" panose="020B0A04020102020204" pitchFamily="34" charset="0"/>
              </a:rPr>
              <a:t>(centésima)</a:t>
            </a: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72B2E08F-34A1-4CDA-9AA2-7AA6B1AA6AAF}"/>
              </a:ext>
            </a:extLst>
          </p:cNvPr>
          <p:cNvSpPr/>
          <p:nvPr/>
        </p:nvSpPr>
        <p:spPr>
          <a:xfrm>
            <a:off x="5231939" y="4913794"/>
            <a:ext cx="1583898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000" dirty="0"/>
              <a:t>0 </a:t>
            </a:r>
            <a:r>
              <a:rPr lang="en-GB" sz="2000" dirty="0"/>
              <a:t>€</a:t>
            </a:r>
            <a:endParaRPr lang="es-ES" sz="2000" dirty="0"/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id="{B89D3727-74F2-4FEF-89C6-0520AE98AF60}"/>
              </a:ext>
            </a:extLst>
          </p:cNvPr>
          <p:cNvSpPr/>
          <p:nvPr/>
        </p:nvSpPr>
        <p:spPr>
          <a:xfrm>
            <a:off x="1093694" y="4913794"/>
            <a:ext cx="1583898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000"/>
              <a:t>0 </a:t>
            </a:r>
            <a:r>
              <a:rPr lang="en-GB" sz="2000" dirty="0"/>
              <a:t>€</a:t>
            </a:r>
            <a:endParaRPr lang="es-ES" sz="2000" dirty="0"/>
          </a:p>
        </p:txBody>
      </p:sp>
      <p:pic>
        <p:nvPicPr>
          <p:cNvPr id="3" name="Imagen 2" descr="Texto, Carta&#10;&#10;Descripción generada automáticamente">
            <a:extLst>
              <a:ext uri="{FF2B5EF4-FFF2-40B4-BE49-F238E27FC236}">
                <a16:creationId xmlns:a16="http://schemas.microsoft.com/office/drawing/2014/main" id="{25FB80F4-4CE9-4523-ADA5-3826EED7075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63" b="38546"/>
          <a:stretch/>
        </p:blipFill>
        <p:spPr>
          <a:xfrm>
            <a:off x="7863260" y="1524220"/>
            <a:ext cx="2922156" cy="3729209"/>
          </a:xfrm>
          <a:prstGeom prst="rect">
            <a:avLst/>
          </a:prstGeom>
        </p:spPr>
      </p:pic>
      <p:pic>
        <p:nvPicPr>
          <p:cNvPr id="24" name="Imagen 23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F2B6F9F4-B7B8-46E3-8364-8ECAA09CAB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0138" y="2134140"/>
            <a:ext cx="1015016" cy="1015016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FE53470-AA3E-4422-8759-8074434C034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3245" r="89357" b="74917"/>
          <a:stretch/>
        </p:blipFill>
        <p:spPr>
          <a:xfrm>
            <a:off x="4188623" y="2145486"/>
            <a:ext cx="1990898" cy="664319"/>
          </a:xfrm>
          <a:prstGeom prst="rect">
            <a:avLst/>
          </a:prstGeom>
        </p:spPr>
      </p:pic>
      <p:sp>
        <p:nvSpPr>
          <p:cNvPr id="25" name="Rectángulo 24">
            <a:extLst>
              <a:ext uri="{FF2B5EF4-FFF2-40B4-BE49-F238E27FC236}">
                <a16:creationId xmlns:a16="http://schemas.microsoft.com/office/drawing/2014/main" id="{9398A278-7436-42A8-9603-F2A07A3822F3}"/>
              </a:ext>
            </a:extLst>
          </p:cNvPr>
          <p:cNvSpPr/>
          <p:nvPr/>
        </p:nvSpPr>
        <p:spPr>
          <a:xfrm>
            <a:off x="2337770" y="424861"/>
            <a:ext cx="1742456" cy="584775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Niveles bajos de equilibrio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143EBED3-01B1-7287-FFEF-E7810B539A6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283" t="24440" b="28282"/>
          <a:stretch/>
        </p:blipFill>
        <p:spPr>
          <a:xfrm>
            <a:off x="0" y="0"/>
            <a:ext cx="2444012" cy="597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0695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ángulo 37">
            <a:extLst>
              <a:ext uri="{FF2B5EF4-FFF2-40B4-BE49-F238E27FC236}">
                <a16:creationId xmlns:a16="http://schemas.microsoft.com/office/drawing/2014/main" id="{995452E6-0722-48BF-9861-4135E1F260FE}"/>
              </a:ext>
            </a:extLst>
          </p:cNvPr>
          <p:cNvSpPr/>
          <p:nvPr/>
        </p:nvSpPr>
        <p:spPr>
          <a:xfrm>
            <a:off x="9255867" y="913833"/>
            <a:ext cx="183415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Poznań</a:t>
            </a:r>
            <a:r>
              <a:rPr lang="en-GB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 University of Physical Education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10295427-ED7C-42F4-87D2-B98F636149E1}"/>
              </a:ext>
            </a:extLst>
          </p:cNvPr>
          <p:cNvSpPr/>
          <p:nvPr/>
        </p:nvSpPr>
        <p:spPr>
          <a:xfrm>
            <a:off x="3789095" y="821499"/>
            <a:ext cx="4990136" cy="584775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1600" b="1" dirty="0">
                <a:latin typeface="Arial Black" panose="020B0A04020102020204" pitchFamily="34" charset="0"/>
              </a:rPr>
              <a:t>EVALUACIÓN DE LA HABILIDAD DE LEVANTARSE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B52AD393-3234-4C56-9A55-14E488DE36AA}"/>
              </a:ext>
            </a:extLst>
          </p:cNvPr>
          <p:cNvSpPr/>
          <p:nvPr/>
        </p:nvSpPr>
        <p:spPr>
          <a:xfrm>
            <a:off x="9067799" y="513723"/>
            <a:ext cx="2390776" cy="830997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Niveles moderados o bajos de fuerza en tren inferior </a:t>
            </a:r>
          </a:p>
        </p:txBody>
      </p:sp>
      <p:pic>
        <p:nvPicPr>
          <p:cNvPr id="3" name="Imagen 2" descr="Un hombre jugando wii&#10;&#10;Descripción generada automáticamente">
            <a:extLst>
              <a:ext uri="{FF2B5EF4-FFF2-40B4-BE49-F238E27FC236}">
                <a16:creationId xmlns:a16="http://schemas.microsoft.com/office/drawing/2014/main" id="{1533EBB0-108F-48BE-BBF4-76B019F78E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7508" y="2773007"/>
            <a:ext cx="1896017" cy="2245283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ED7B3688-3B44-4C2A-837B-8E1AC5C7DD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7993" y="3227697"/>
            <a:ext cx="1081024" cy="993472"/>
          </a:xfrm>
          <a:prstGeom prst="rect">
            <a:avLst/>
          </a:prstGeom>
          <a:ln>
            <a:noFill/>
          </a:ln>
        </p:spPr>
      </p:pic>
      <p:sp>
        <p:nvSpPr>
          <p:cNvPr id="16" name="Rectángulo 15">
            <a:extLst>
              <a:ext uri="{FF2B5EF4-FFF2-40B4-BE49-F238E27FC236}">
                <a16:creationId xmlns:a16="http://schemas.microsoft.com/office/drawing/2014/main" id="{7C36E8E0-16BE-4D7C-981A-FC9E6A334FE1}"/>
              </a:ext>
            </a:extLst>
          </p:cNvPr>
          <p:cNvSpPr/>
          <p:nvPr/>
        </p:nvSpPr>
        <p:spPr>
          <a:xfrm>
            <a:off x="1564413" y="1850694"/>
            <a:ext cx="2356734" cy="338554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Transductor lineal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BAA3B425-1089-4AB2-B166-A9047D387451}"/>
              </a:ext>
            </a:extLst>
          </p:cNvPr>
          <p:cNvSpPr/>
          <p:nvPr/>
        </p:nvSpPr>
        <p:spPr>
          <a:xfrm>
            <a:off x="1716651" y="4475297"/>
            <a:ext cx="920003" cy="40011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000" dirty="0"/>
              <a:t>400</a:t>
            </a:r>
            <a:r>
              <a:rPr lang="en-GB" sz="2000" dirty="0"/>
              <a:t>€</a:t>
            </a:r>
            <a:endParaRPr lang="es-ES" sz="2000" dirty="0"/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0FCB6572-BC12-4696-91EB-FAF25C1F22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265" y="3004176"/>
            <a:ext cx="1170740" cy="1329726"/>
          </a:xfrm>
          <a:prstGeom prst="rect">
            <a:avLst/>
          </a:prstGeom>
        </p:spPr>
      </p:pic>
      <p:sp>
        <p:nvSpPr>
          <p:cNvPr id="19" name="Rectángulo 18">
            <a:extLst>
              <a:ext uri="{FF2B5EF4-FFF2-40B4-BE49-F238E27FC236}">
                <a16:creationId xmlns:a16="http://schemas.microsoft.com/office/drawing/2014/main" id="{6E753A97-9341-4215-B4A0-0135B5CF8110}"/>
              </a:ext>
            </a:extLst>
          </p:cNvPr>
          <p:cNvSpPr/>
          <p:nvPr/>
        </p:nvSpPr>
        <p:spPr>
          <a:xfrm>
            <a:off x="266633" y="4475297"/>
            <a:ext cx="920003" cy="400110"/>
          </a:xfrm>
          <a:prstGeom prst="rect">
            <a:avLst/>
          </a:prstGeom>
          <a:solidFill>
            <a:srgbClr val="EBBDAD"/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000" dirty="0"/>
              <a:t>3000</a:t>
            </a:r>
            <a:r>
              <a:rPr lang="en-GB" sz="2000" dirty="0"/>
              <a:t>€</a:t>
            </a:r>
            <a:endParaRPr lang="es-ES" sz="2000" dirty="0"/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D6F2D7C4-A8B4-4020-83F7-12274D42FFB1}"/>
              </a:ext>
            </a:extLst>
          </p:cNvPr>
          <p:cNvSpPr/>
          <p:nvPr/>
        </p:nvSpPr>
        <p:spPr>
          <a:xfrm>
            <a:off x="5931885" y="1850694"/>
            <a:ext cx="2413055" cy="338554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Análisis de video</a:t>
            </a: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1CDE4734-FA33-49A4-B02C-72380D30B64A}"/>
              </a:ext>
            </a:extLst>
          </p:cNvPr>
          <p:cNvSpPr/>
          <p:nvPr/>
        </p:nvSpPr>
        <p:spPr>
          <a:xfrm>
            <a:off x="6307726" y="5114646"/>
            <a:ext cx="1583898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000" dirty="0"/>
              <a:t>0 </a:t>
            </a:r>
            <a:r>
              <a:rPr lang="en-GB" sz="2000" dirty="0"/>
              <a:t>€</a:t>
            </a:r>
            <a:endParaRPr lang="es-ES" sz="2000" dirty="0"/>
          </a:p>
        </p:txBody>
      </p:sp>
      <p:pic>
        <p:nvPicPr>
          <p:cNvPr id="25" name="Picture 6" descr="Amazon.com: LuckyStone temporizador digital manual, multifunción,  profesional, cronógrafo electrónico, deportes, cronómetro impermeable,  reloj de parada, ideal para entrenadores deportivos, ejercicios,  entrenadores y árbitros, tamaño grande: Sports ...">
            <a:extLst>
              <a:ext uri="{FF2B5EF4-FFF2-40B4-BE49-F238E27FC236}">
                <a16:creationId xmlns:a16="http://schemas.microsoft.com/office/drawing/2014/main" id="{976C9B1E-CB3B-41FE-98CF-F5CCD6F656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9527" y="2685966"/>
            <a:ext cx="1724221" cy="2004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Rectángulo 25">
            <a:extLst>
              <a:ext uri="{FF2B5EF4-FFF2-40B4-BE49-F238E27FC236}">
                <a16:creationId xmlns:a16="http://schemas.microsoft.com/office/drawing/2014/main" id="{0C11A7A7-A58E-450E-A824-A168813BF0AA}"/>
              </a:ext>
            </a:extLst>
          </p:cNvPr>
          <p:cNvSpPr/>
          <p:nvPr/>
        </p:nvSpPr>
        <p:spPr>
          <a:xfrm>
            <a:off x="9255867" y="1854144"/>
            <a:ext cx="2413055" cy="338554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Cronómetro</a:t>
            </a:r>
          </a:p>
        </p:txBody>
      </p:sp>
      <p:sp>
        <p:nvSpPr>
          <p:cNvPr id="28" name="Rectángulo 27">
            <a:extLst>
              <a:ext uri="{FF2B5EF4-FFF2-40B4-BE49-F238E27FC236}">
                <a16:creationId xmlns:a16="http://schemas.microsoft.com/office/drawing/2014/main" id="{98BC3023-CC03-48DD-8F6F-FF0C4E4CEC52}"/>
              </a:ext>
            </a:extLst>
          </p:cNvPr>
          <p:cNvSpPr/>
          <p:nvPr/>
        </p:nvSpPr>
        <p:spPr>
          <a:xfrm>
            <a:off x="9850877" y="5170324"/>
            <a:ext cx="1583898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000000"/>
                </a:solidFill>
              </a:rPr>
              <a:t> </a:t>
            </a:r>
            <a:r>
              <a:rPr lang="es-ES" sz="2000" dirty="0"/>
              <a:t>0 </a:t>
            </a:r>
            <a:r>
              <a:rPr lang="en-GB" sz="2000" dirty="0"/>
              <a:t>€</a:t>
            </a:r>
            <a:endParaRPr lang="es-ES" sz="2000" dirty="0"/>
          </a:p>
        </p:txBody>
      </p:sp>
      <p:pic>
        <p:nvPicPr>
          <p:cNvPr id="7" name="Imagen 6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B3F2932A-2886-4FBB-87A1-FE5CBF832A7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2663" y="2324630"/>
            <a:ext cx="2537341" cy="2537341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FEFB596C-A255-8974-25E8-2E751466648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283" t="24440" b="28282"/>
          <a:stretch/>
        </p:blipFill>
        <p:spPr>
          <a:xfrm>
            <a:off x="0" y="0"/>
            <a:ext cx="2444012" cy="597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185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6" grpId="0" animBg="1"/>
      <p:bldP spid="2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BBEC03B9-D9B2-45B0-AB5B-DDDC794F1C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643" t="38525" r="82059" b="41607"/>
          <a:stretch/>
        </p:blipFill>
        <p:spPr>
          <a:xfrm>
            <a:off x="7489803" y="3380605"/>
            <a:ext cx="4118723" cy="1845987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72918BA4-E9E4-4FDA-92D6-8057CF6AB6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046" t="48177" r="64141" b="42708"/>
          <a:stretch/>
        </p:blipFill>
        <p:spPr>
          <a:xfrm>
            <a:off x="2842437" y="707463"/>
            <a:ext cx="8251023" cy="988993"/>
          </a:xfrm>
          <a:prstGeom prst="rect">
            <a:avLst/>
          </a:prstGeom>
        </p:spPr>
      </p:pic>
      <p:pic>
        <p:nvPicPr>
          <p:cNvPr id="30" name="Imagen 29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FDB64974-6C85-49FC-84E5-1EB233087F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0560" y="1491923"/>
            <a:ext cx="2160080" cy="2160080"/>
          </a:xfrm>
          <a:prstGeom prst="rect">
            <a:avLst/>
          </a:prstGeom>
        </p:spPr>
      </p:pic>
      <p:pic>
        <p:nvPicPr>
          <p:cNvPr id="6" name="Imagen 5" descr="Logotipo&#10;&#10;Descripción generada automáticamente">
            <a:extLst>
              <a:ext uri="{FF2B5EF4-FFF2-40B4-BE49-F238E27FC236}">
                <a16:creationId xmlns:a16="http://schemas.microsoft.com/office/drawing/2014/main" id="{012F11E7-C290-41EF-9BBD-94833C50AEC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67" t="17660" r="17334" b="24074"/>
          <a:stretch/>
        </p:blipFill>
        <p:spPr>
          <a:xfrm>
            <a:off x="1621868" y="2138240"/>
            <a:ext cx="1285875" cy="1198749"/>
          </a:xfrm>
          <a:prstGeom prst="rect">
            <a:avLst/>
          </a:prstGeom>
        </p:spPr>
      </p:pic>
      <p:sp>
        <p:nvSpPr>
          <p:cNvPr id="16" name="Rectángulo 15">
            <a:extLst>
              <a:ext uri="{FF2B5EF4-FFF2-40B4-BE49-F238E27FC236}">
                <a16:creationId xmlns:a16="http://schemas.microsoft.com/office/drawing/2014/main" id="{7C36E8E0-16BE-4D7C-981A-FC9E6A334FE1}"/>
              </a:ext>
            </a:extLst>
          </p:cNvPr>
          <p:cNvSpPr/>
          <p:nvPr/>
        </p:nvSpPr>
        <p:spPr>
          <a:xfrm>
            <a:off x="10595588" y="286325"/>
            <a:ext cx="1533526" cy="307777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Arial Black" panose="020B0A04020102020204" pitchFamily="34" charset="0"/>
              </a:rPr>
              <a:t>LEVANTARSE</a:t>
            </a:r>
            <a:endParaRPr lang="es-ES" sz="1100" dirty="0">
              <a:latin typeface="Arial Black" panose="020B0A04020102020204" pitchFamily="34" charset="0"/>
            </a:endParaRPr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id="{6A995B6F-FCB1-46CE-983B-C059883A24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5906" y="3216686"/>
            <a:ext cx="1931482" cy="1775052"/>
          </a:xfrm>
          <a:prstGeom prst="rect">
            <a:avLst/>
          </a:prstGeom>
          <a:ln>
            <a:noFill/>
          </a:ln>
        </p:spPr>
      </p:pic>
      <p:pic>
        <p:nvPicPr>
          <p:cNvPr id="10" name="Imagen 9" descr="Un grupo de hombres jugando wii&#10;&#10;Descripción generada automáticamente">
            <a:extLst>
              <a:ext uri="{FF2B5EF4-FFF2-40B4-BE49-F238E27FC236}">
                <a16:creationId xmlns:a16="http://schemas.microsoft.com/office/drawing/2014/main" id="{5DBA96F0-0E17-4FD1-BB27-9351FCF2C12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3991" y="2426398"/>
            <a:ext cx="3477768" cy="3614309"/>
          </a:xfrm>
          <a:prstGeom prst="rect">
            <a:avLst/>
          </a:prstGeom>
        </p:spPr>
      </p:pic>
      <p:sp>
        <p:nvSpPr>
          <p:cNvPr id="32" name="Rectángulo 31">
            <a:extLst>
              <a:ext uri="{FF2B5EF4-FFF2-40B4-BE49-F238E27FC236}">
                <a16:creationId xmlns:a16="http://schemas.microsoft.com/office/drawing/2014/main" id="{4174C304-5E37-485C-8DF5-6DF6154AB5CB}"/>
              </a:ext>
            </a:extLst>
          </p:cNvPr>
          <p:cNvSpPr/>
          <p:nvPr/>
        </p:nvSpPr>
        <p:spPr>
          <a:xfrm>
            <a:off x="7324590" y="5349547"/>
            <a:ext cx="3990419" cy="1200329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b="1" dirty="0" err="1">
                <a:latin typeface="Arial Black" panose="020B0A04020102020204" pitchFamily="34" charset="0"/>
              </a:rPr>
              <a:t>Sit</a:t>
            </a:r>
            <a:r>
              <a:rPr lang="es-ES" b="1" dirty="0">
                <a:latin typeface="Arial Black" panose="020B0A04020102020204" pitchFamily="34" charset="0"/>
              </a:rPr>
              <a:t>-</a:t>
            </a:r>
            <a:r>
              <a:rPr lang="es-ES" b="1" dirty="0" err="1">
                <a:latin typeface="Arial Black" panose="020B0A04020102020204" pitchFamily="34" charset="0"/>
              </a:rPr>
              <a:t>to</a:t>
            </a:r>
            <a:r>
              <a:rPr lang="es-ES" b="1" dirty="0">
                <a:latin typeface="Arial Black" panose="020B0A04020102020204" pitchFamily="34" charset="0"/>
              </a:rPr>
              <a:t>-stand test</a:t>
            </a:r>
          </a:p>
          <a:p>
            <a:pPr algn="ctr"/>
            <a:endParaRPr lang="es-ES" b="1" dirty="0">
              <a:latin typeface="Arial Black" panose="020B0A04020102020204" pitchFamily="34" charset="0"/>
            </a:endParaRPr>
          </a:p>
          <a:p>
            <a:pPr algn="ctr"/>
            <a:r>
              <a:rPr lang="es-ES" b="1" dirty="0">
                <a:latin typeface="Arial Black" panose="020B0A04020102020204" pitchFamily="34" charset="0"/>
              </a:rPr>
              <a:t>¿5 repeticiones o durante 30 segundos?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DF1CFD26-6A9F-42F8-8DD6-F552B938B7D2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214" t="40879" r="82185" b="37023"/>
          <a:stretch/>
        </p:blipFill>
        <p:spPr>
          <a:xfrm>
            <a:off x="8673789" y="1770360"/>
            <a:ext cx="3394561" cy="1654749"/>
          </a:xfrm>
          <a:prstGeom prst="rect">
            <a:avLst/>
          </a:prstGeom>
        </p:spPr>
      </p:pic>
      <p:sp>
        <p:nvSpPr>
          <p:cNvPr id="21" name="Elipse 20">
            <a:extLst>
              <a:ext uri="{FF2B5EF4-FFF2-40B4-BE49-F238E27FC236}">
                <a16:creationId xmlns:a16="http://schemas.microsoft.com/office/drawing/2014/main" id="{1700308F-B0A8-4147-B71F-7468AE8095A7}"/>
              </a:ext>
            </a:extLst>
          </p:cNvPr>
          <p:cNvSpPr/>
          <p:nvPr/>
        </p:nvSpPr>
        <p:spPr>
          <a:xfrm>
            <a:off x="8746095" y="4477023"/>
            <a:ext cx="1285875" cy="36933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679B77DE-B1B3-4232-9994-4AD53D41EABB}"/>
              </a:ext>
            </a:extLst>
          </p:cNvPr>
          <p:cNvSpPr/>
          <p:nvPr/>
        </p:nvSpPr>
        <p:spPr>
          <a:xfrm>
            <a:off x="10410871" y="4135676"/>
            <a:ext cx="1713859" cy="261610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1100" b="1" dirty="0">
                <a:solidFill>
                  <a:srgbClr val="000000"/>
                </a:solidFill>
              </a:rPr>
              <a:t>∼ 0,1 (w) relative </a:t>
            </a:r>
            <a:r>
              <a:rPr lang="es-ES" sz="1100" b="1" dirty="0" err="1">
                <a:solidFill>
                  <a:srgbClr val="000000"/>
                </a:solidFill>
              </a:rPr>
              <a:t>power</a:t>
            </a:r>
            <a:endParaRPr lang="es-ES" sz="1100" dirty="0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2E187B5C-F9F8-0CE1-4D8F-4EA89F7162B5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283" t="24440" b="28282"/>
          <a:stretch/>
        </p:blipFill>
        <p:spPr>
          <a:xfrm>
            <a:off x="0" y="0"/>
            <a:ext cx="2444012" cy="597345"/>
          </a:xfrm>
          <a:prstGeom prst="rect">
            <a:avLst/>
          </a:prstGeom>
        </p:spPr>
      </p:pic>
      <p:sp>
        <p:nvSpPr>
          <p:cNvPr id="2" name="Elipse 1">
            <a:extLst>
              <a:ext uri="{FF2B5EF4-FFF2-40B4-BE49-F238E27FC236}">
                <a16:creationId xmlns:a16="http://schemas.microsoft.com/office/drawing/2014/main" id="{091B7C80-4559-A52E-F362-7D8CC2E7A325}"/>
              </a:ext>
            </a:extLst>
          </p:cNvPr>
          <p:cNvSpPr/>
          <p:nvPr/>
        </p:nvSpPr>
        <p:spPr>
          <a:xfrm>
            <a:off x="5957099" y="3271044"/>
            <a:ext cx="297257" cy="31998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1088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21" grpId="0" animBg="1"/>
      <p:bldP spid="2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ángulo 37">
            <a:extLst>
              <a:ext uri="{FF2B5EF4-FFF2-40B4-BE49-F238E27FC236}">
                <a16:creationId xmlns:a16="http://schemas.microsoft.com/office/drawing/2014/main" id="{995452E6-0722-48BF-9861-4135E1F260FE}"/>
              </a:ext>
            </a:extLst>
          </p:cNvPr>
          <p:cNvSpPr/>
          <p:nvPr/>
        </p:nvSpPr>
        <p:spPr>
          <a:xfrm>
            <a:off x="483504" y="1258113"/>
            <a:ext cx="183415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Poznań</a:t>
            </a:r>
            <a:r>
              <a:rPr lang="en-GB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 University of Physical Education</a:t>
            </a: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818A0268-FB7F-1679-B753-125F83A67A5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354" t="35127" r="33155" b="52756"/>
          <a:stretch/>
        </p:blipFill>
        <p:spPr>
          <a:xfrm>
            <a:off x="2469471" y="1491345"/>
            <a:ext cx="7253057" cy="830997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AE839C94-22B7-1CCF-0008-E4F6E88E4C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519" t="34584" r="27694" b="29185"/>
          <a:stretch/>
        </p:blipFill>
        <p:spPr>
          <a:xfrm>
            <a:off x="2469471" y="2487591"/>
            <a:ext cx="7372771" cy="30798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2992F2B9-D504-5A16-01B8-4364638C746E}"/>
              </a:ext>
            </a:extLst>
          </p:cNvPr>
          <p:cNvSpPr/>
          <p:nvPr/>
        </p:nvSpPr>
        <p:spPr>
          <a:xfrm>
            <a:off x="10595588" y="286325"/>
            <a:ext cx="1533526" cy="307777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Arial Black" panose="020B0A04020102020204" pitchFamily="34" charset="0"/>
              </a:rPr>
              <a:t>LEVANTARSE</a:t>
            </a:r>
            <a:endParaRPr lang="es-ES" sz="1100" dirty="0">
              <a:latin typeface="Arial Black" panose="020B0A04020102020204" pitchFamily="34" charset="0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49BE594E-54F8-7B4E-8A8F-FF96C87C75C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83" t="24440" b="28282"/>
          <a:stretch/>
        </p:blipFill>
        <p:spPr>
          <a:xfrm>
            <a:off x="0" y="0"/>
            <a:ext cx="2444012" cy="597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8939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Imagen 28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15E38B8C-C821-4E69-936F-9D37BF62A4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33" y="2391058"/>
            <a:ext cx="2621156" cy="2621156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8C765730-4F23-C8DC-9CE1-DCA1676F138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83" t="24440" b="28282"/>
          <a:stretch/>
        </p:blipFill>
        <p:spPr>
          <a:xfrm>
            <a:off x="0" y="0"/>
            <a:ext cx="2444012" cy="597345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7149102-A9F3-4D45-282E-6E4350B9BA2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7294" t="24549" r="16495" b="21327"/>
          <a:stretch/>
        </p:blipFill>
        <p:spPr>
          <a:xfrm>
            <a:off x="3152181" y="1460508"/>
            <a:ext cx="7235637" cy="4482256"/>
          </a:xfrm>
          <a:prstGeom prst="rect">
            <a:avLst/>
          </a:prstGeom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C2E040EE-4DBF-DE60-3121-C7167242FE57}"/>
              </a:ext>
            </a:extLst>
          </p:cNvPr>
          <p:cNvSpPr/>
          <p:nvPr/>
        </p:nvSpPr>
        <p:spPr>
          <a:xfrm>
            <a:off x="709062" y="5148483"/>
            <a:ext cx="1583898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000000"/>
                </a:solidFill>
              </a:rPr>
              <a:t> </a:t>
            </a:r>
            <a:r>
              <a:rPr lang="es-ES" sz="2000" dirty="0"/>
              <a:t>0  </a:t>
            </a:r>
            <a:r>
              <a:rPr lang="en-GB" sz="2000" dirty="0"/>
              <a:t>€</a:t>
            </a:r>
            <a:endParaRPr lang="es-ES" sz="2000" dirty="0"/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172835C9-595C-A79D-A9A5-D76143360AA0}"/>
              </a:ext>
            </a:extLst>
          </p:cNvPr>
          <p:cNvSpPr/>
          <p:nvPr/>
        </p:nvSpPr>
        <p:spPr>
          <a:xfrm>
            <a:off x="3897630" y="741334"/>
            <a:ext cx="4396740" cy="83099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600" b="1" dirty="0">
                <a:latin typeface="Arial Black" panose="020B0A04020102020204" pitchFamily="34" charset="0"/>
              </a:rPr>
              <a:t>BATERÍA DE VALORACIONES</a:t>
            </a:r>
          </a:p>
          <a:p>
            <a:pPr algn="ctr"/>
            <a:r>
              <a:rPr lang="es-ES" sz="1600" b="1" dirty="0">
                <a:latin typeface="Arial Black" panose="020B0A04020102020204" pitchFamily="34" charset="0"/>
              </a:rPr>
              <a:t>CAPACIDAD FUNCIONAL CON POBLACIONES ESPECIALES 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C3CBF75E-E9E7-47C1-7D90-7EC1AFEBCB66}"/>
              </a:ext>
            </a:extLst>
          </p:cNvPr>
          <p:cNvSpPr/>
          <p:nvPr/>
        </p:nvSpPr>
        <p:spPr>
          <a:xfrm>
            <a:off x="10459259" y="3142295"/>
            <a:ext cx="1387707" cy="338554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Equilibrio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EF702C4C-EE33-B12F-76EC-2C7C81F1F54B}"/>
              </a:ext>
            </a:extLst>
          </p:cNvPr>
          <p:cNvSpPr/>
          <p:nvPr/>
        </p:nvSpPr>
        <p:spPr>
          <a:xfrm>
            <a:off x="10459259" y="3827523"/>
            <a:ext cx="1387707" cy="584775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Velocidad de marcha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23CA1920-6D3C-EACB-B5B7-C4517AAA4E52}"/>
              </a:ext>
            </a:extLst>
          </p:cNvPr>
          <p:cNvSpPr/>
          <p:nvPr/>
        </p:nvSpPr>
        <p:spPr>
          <a:xfrm>
            <a:off x="10804293" y="156559"/>
            <a:ext cx="1387707" cy="584775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MAYORES FRÁGILES</a:t>
            </a:r>
          </a:p>
        </p:txBody>
      </p:sp>
    </p:spTree>
    <p:extLst>
      <p:ext uri="{BB962C8B-B14F-4D97-AF65-F5344CB8AC3E}">
        <p14:creationId xmlns:p14="http://schemas.microsoft.com/office/powerpoint/2010/main" val="22552666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Imagen 32">
            <a:extLst>
              <a:ext uri="{FF2B5EF4-FFF2-40B4-BE49-F238E27FC236}">
                <a16:creationId xmlns:a16="http://schemas.microsoft.com/office/drawing/2014/main" id="{53AD117F-A233-40D1-8E19-B4284C25FD93}"/>
              </a:ext>
            </a:extLst>
          </p:cNvPr>
          <p:cNvPicPr/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36693" y="579072"/>
            <a:ext cx="3259660" cy="588548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EC998FBD-6F4D-4258-993B-1F121DE9F0AB}"/>
              </a:ext>
            </a:extLst>
          </p:cNvPr>
          <p:cNvSpPr/>
          <p:nvPr/>
        </p:nvSpPr>
        <p:spPr>
          <a:xfrm>
            <a:off x="3885357" y="186417"/>
            <a:ext cx="4396740" cy="83099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600" b="1" dirty="0">
                <a:latin typeface="Arial Black" panose="020B0A04020102020204" pitchFamily="34" charset="0"/>
              </a:rPr>
              <a:t>BATERÍA DE VALORACIONES</a:t>
            </a:r>
          </a:p>
          <a:p>
            <a:pPr algn="ctr"/>
            <a:r>
              <a:rPr lang="es-ES" sz="1600" b="1" dirty="0">
                <a:latin typeface="Arial Black" panose="020B0A04020102020204" pitchFamily="34" charset="0"/>
              </a:rPr>
              <a:t>CAPACIDAD FUNCIONAL CON POBLACIONES ESPECIALES 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6D696954-80D7-48A1-9ED1-D822EBDCC9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329" t="15447" r="71600" b="14315"/>
          <a:stretch/>
        </p:blipFill>
        <p:spPr>
          <a:xfrm>
            <a:off x="7578754" y="1235908"/>
            <a:ext cx="3575538" cy="468793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09648F08-0D03-457B-93F1-81A9756E77C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428" t="39584" r="64792" b="36607"/>
          <a:stretch/>
        </p:blipFill>
        <p:spPr>
          <a:xfrm>
            <a:off x="1157180" y="1512263"/>
            <a:ext cx="4883356" cy="117132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23" name="Imagen 22" descr="Una silla de madera&#10;&#10;Descripción generada automáticamente con confianza media">
            <a:extLst>
              <a:ext uri="{FF2B5EF4-FFF2-40B4-BE49-F238E27FC236}">
                <a16:creationId xmlns:a16="http://schemas.microsoft.com/office/drawing/2014/main" id="{87389269-DDB2-485B-A3F0-A75BB15594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97582"/>
            <a:ext cx="2947851" cy="2947851"/>
          </a:xfrm>
          <a:prstGeom prst="rect">
            <a:avLst/>
          </a:prstGeom>
        </p:spPr>
      </p:pic>
      <p:pic>
        <p:nvPicPr>
          <p:cNvPr id="29" name="Picture 6" descr="Amazon.com: LuckyStone temporizador digital manual, multifunción,  profesional, cronógrafo electrónico, deportes, cronómetro impermeable,  reloj de parada, ideal para entrenadores deportivos, ejercicios,  entrenadores y árbitros, tamaño grande: Sports ...">
            <a:extLst>
              <a:ext uri="{FF2B5EF4-FFF2-40B4-BE49-F238E27FC236}">
                <a16:creationId xmlns:a16="http://schemas.microsoft.com/office/drawing/2014/main" id="{98CB41C7-563F-45B3-9EB4-05F5593C6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567" y="3286445"/>
            <a:ext cx="1527864" cy="1775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Rectángulo 29">
            <a:extLst>
              <a:ext uri="{FF2B5EF4-FFF2-40B4-BE49-F238E27FC236}">
                <a16:creationId xmlns:a16="http://schemas.microsoft.com/office/drawing/2014/main" id="{ACED8430-6398-402D-9D9C-5B46D50E8266}"/>
              </a:ext>
            </a:extLst>
          </p:cNvPr>
          <p:cNvSpPr/>
          <p:nvPr/>
        </p:nvSpPr>
        <p:spPr>
          <a:xfrm>
            <a:off x="10658474" y="382946"/>
            <a:ext cx="1387707" cy="584775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MAYORES FRÁGILES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B57C52F6-4DD3-FC5F-08D0-CDEA6B7D189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283" t="24440" b="28282"/>
          <a:stretch/>
        </p:blipFill>
        <p:spPr>
          <a:xfrm>
            <a:off x="0" y="0"/>
            <a:ext cx="2444012" cy="597345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136273D0-8F05-3E12-AE83-BAECD092299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13247" y="3379015"/>
            <a:ext cx="1581150" cy="1552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4958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magen 20">
            <a:extLst>
              <a:ext uri="{FF2B5EF4-FFF2-40B4-BE49-F238E27FC236}">
                <a16:creationId xmlns:a16="http://schemas.microsoft.com/office/drawing/2014/main" id="{DF5CDA07-69B2-F46B-6B5E-73B0ACA97BB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374" t="21510" r="30336" b="16766"/>
          <a:stretch/>
        </p:blipFill>
        <p:spPr>
          <a:xfrm>
            <a:off x="4566459" y="1085417"/>
            <a:ext cx="6997184" cy="5248202"/>
          </a:xfrm>
          <a:prstGeom prst="rect">
            <a:avLst/>
          </a:prstGeom>
        </p:spPr>
      </p:pic>
      <p:sp>
        <p:nvSpPr>
          <p:cNvPr id="38" name="Rectángulo 37">
            <a:extLst>
              <a:ext uri="{FF2B5EF4-FFF2-40B4-BE49-F238E27FC236}">
                <a16:creationId xmlns:a16="http://schemas.microsoft.com/office/drawing/2014/main" id="{995452E6-0722-48BF-9861-4135E1F260FE}"/>
              </a:ext>
            </a:extLst>
          </p:cNvPr>
          <p:cNvSpPr/>
          <p:nvPr/>
        </p:nvSpPr>
        <p:spPr>
          <a:xfrm>
            <a:off x="9255867" y="669392"/>
            <a:ext cx="183415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Poznań</a:t>
            </a:r>
            <a:r>
              <a:rPr lang="en-GB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 University of Physical Education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6DB894E2-64C5-C8CF-4E34-63CB37E44A24}"/>
              </a:ext>
            </a:extLst>
          </p:cNvPr>
          <p:cNvSpPr/>
          <p:nvPr/>
        </p:nvSpPr>
        <p:spPr>
          <a:xfrm>
            <a:off x="4167225" y="156559"/>
            <a:ext cx="3897826" cy="83099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600" b="1" dirty="0">
                <a:latin typeface="Arial Black" panose="020B0A04020102020204" pitchFamily="34" charset="0"/>
              </a:rPr>
              <a:t>BATERÍA DE VALORACIONES</a:t>
            </a:r>
          </a:p>
          <a:p>
            <a:pPr algn="ctr"/>
            <a:r>
              <a:rPr lang="es-ES" sz="1600" b="1" dirty="0">
                <a:latin typeface="Arial Black" panose="020B0A04020102020204" pitchFamily="34" charset="0"/>
              </a:rPr>
              <a:t>CAPACIDAD FUNCIONAL CON POBLACIONES ESPECIALES 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87316657-49FE-D269-193E-4C464CC8B617}"/>
              </a:ext>
            </a:extLst>
          </p:cNvPr>
          <p:cNvSpPr/>
          <p:nvPr/>
        </p:nvSpPr>
        <p:spPr>
          <a:xfrm>
            <a:off x="10241923" y="415775"/>
            <a:ext cx="1387707" cy="584775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MAYORES FRÁGILES</a:t>
            </a: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B8A337F5-71E9-86DF-7121-5B5019B199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7545" y="2402472"/>
            <a:ext cx="1847850" cy="2476500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380CC6C3-3FA6-0E51-9BA0-95D94E3B881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2500" t="46010" r="31210" b="47000"/>
          <a:stretch/>
        </p:blipFill>
        <p:spPr>
          <a:xfrm>
            <a:off x="101042" y="1533193"/>
            <a:ext cx="4465417" cy="479394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5B5FBAAD-E446-9E5C-E7A5-4378748B9A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0648" y="5082372"/>
            <a:ext cx="3261643" cy="591363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724D5F6A-542C-EB65-2915-6429536217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26121" y="4527547"/>
            <a:ext cx="780356" cy="73768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71E67679-911E-B5FF-0F94-1BA5A2488EE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283" t="24440" b="28282"/>
          <a:stretch/>
        </p:blipFill>
        <p:spPr>
          <a:xfrm>
            <a:off x="0" y="0"/>
            <a:ext cx="2444012" cy="597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5723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ángulo 37">
            <a:extLst>
              <a:ext uri="{FF2B5EF4-FFF2-40B4-BE49-F238E27FC236}">
                <a16:creationId xmlns:a16="http://schemas.microsoft.com/office/drawing/2014/main" id="{995452E6-0722-48BF-9861-4135E1F260FE}"/>
              </a:ext>
            </a:extLst>
          </p:cNvPr>
          <p:cNvSpPr/>
          <p:nvPr/>
        </p:nvSpPr>
        <p:spPr>
          <a:xfrm>
            <a:off x="9255867" y="669392"/>
            <a:ext cx="183415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Poznań</a:t>
            </a:r>
            <a:r>
              <a:rPr lang="en-GB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 University of Physical Education</a:t>
            </a:r>
          </a:p>
        </p:txBody>
      </p:sp>
      <p:pic>
        <p:nvPicPr>
          <p:cNvPr id="7" name="Imagen 6" descr="Dibujo animado de un personaje animado&#10;&#10;Descripción generada automáticamente con confianza media">
            <a:extLst>
              <a:ext uri="{FF2B5EF4-FFF2-40B4-BE49-F238E27FC236}">
                <a16:creationId xmlns:a16="http://schemas.microsoft.com/office/drawing/2014/main" id="{8A069667-9879-42AF-A259-2780425717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8394" y="218333"/>
            <a:ext cx="1540238" cy="1015664"/>
          </a:xfrm>
          <a:prstGeom prst="rect">
            <a:avLst/>
          </a:prstGeom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504F83B7-8343-4FFF-A697-383D4C3CF3FC}"/>
              </a:ext>
            </a:extLst>
          </p:cNvPr>
          <p:cNvSpPr/>
          <p:nvPr/>
        </p:nvSpPr>
        <p:spPr>
          <a:xfrm>
            <a:off x="10397259" y="541499"/>
            <a:ext cx="1540238" cy="30777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Arial Black" panose="020B0A04020102020204" pitchFamily="34" charset="0"/>
              </a:rPr>
              <a:t>LONG-COVID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3008B702-EEAE-F337-DABC-B4281B457E8F}"/>
              </a:ext>
            </a:extLst>
          </p:cNvPr>
          <p:cNvSpPr/>
          <p:nvPr/>
        </p:nvSpPr>
        <p:spPr>
          <a:xfrm>
            <a:off x="4178856" y="310666"/>
            <a:ext cx="3897826" cy="83099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600" b="1" dirty="0">
                <a:latin typeface="Arial Black" panose="020B0A04020102020204" pitchFamily="34" charset="0"/>
              </a:rPr>
              <a:t>BATERÍA DE VALORACIONES</a:t>
            </a:r>
          </a:p>
          <a:p>
            <a:pPr algn="ctr"/>
            <a:r>
              <a:rPr lang="es-ES" sz="1600" b="1" dirty="0">
                <a:latin typeface="Arial Black" panose="020B0A04020102020204" pitchFamily="34" charset="0"/>
              </a:rPr>
              <a:t>CAPACIDAD FUNCIONAL CON POBLACIONES ESPECIALES 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059E058D-3273-A660-6EAF-F497D9FAAE9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4146" t="32621" r="5704" b="42007"/>
          <a:stretch/>
        </p:blipFill>
        <p:spPr>
          <a:xfrm>
            <a:off x="5527847" y="3075640"/>
            <a:ext cx="4420785" cy="313106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CF8D0325-8B5B-B432-FFE6-45CC5F05A89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208" t="23409" r="47209" b="54822"/>
          <a:stretch/>
        </p:blipFill>
        <p:spPr>
          <a:xfrm>
            <a:off x="1700682" y="3441458"/>
            <a:ext cx="2902998" cy="2021664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C2E0C0DE-475E-3676-6219-F9668AE8BAC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275" t="41461" r="7670" b="42266"/>
          <a:stretch/>
        </p:blipFill>
        <p:spPr>
          <a:xfrm>
            <a:off x="2640379" y="1775148"/>
            <a:ext cx="7078029" cy="1300492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CFFB0C06-A5E7-F567-3EC0-7B73AF42F51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562" t="30033" r="89369" b="47184"/>
          <a:stretch/>
        </p:blipFill>
        <p:spPr>
          <a:xfrm>
            <a:off x="1529048" y="1685056"/>
            <a:ext cx="1111331" cy="1570417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FAAD3B60-32A7-09BA-0479-EF6E3612F63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283" t="24440" b="28282"/>
          <a:stretch/>
        </p:blipFill>
        <p:spPr>
          <a:xfrm>
            <a:off x="0" y="0"/>
            <a:ext cx="2444012" cy="597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907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ángulo 37">
            <a:extLst>
              <a:ext uri="{FF2B5EF4-FFF2-40B4-BE49-F238E27FC236}">
                <a16:creationId xmlns:a16="http://schemas.microsoft.com/office/drawing/2014/main" id="{995452E6-0722-48BF-9861-4135E1F260FE}"/>
              </a:ext>
            </a:extLst>
          </p:cNvPr>
          <p:cNvSpPr/>
          <p:nvPr/>
        </p:nvSpPr>
        <p:spPr>
          <a:xfrm>
            <a:off x="9255867" y="669392"/>
            <a:ext cx="183415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Poznań</a:t>
            </a:r>
            <a:r>
              <a:rPr lang="en-GB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 University of Physical Education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10295427-ED7C-42F4-87D2-B98F636149E1}"/>
              </a:ext>
            </a:extLst>
          </p:cNvPr>
          <p:cNvSpPr/>
          <p:nvPr/>
        </p:nvSpPr>
        <p:spPr>
          <a:xfrm>
            <a:off x="3799559" y="284671"/>
            <a:ext cx="4592882" cy="1200329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atin typeface="Arial Black" panose="020B0A04020102020204" pitchFamily="34" charset="0"/>
              </a:rPr>
              <a:t>EVALUACIÓN </a:t>
            </a:r>
          </a:p>
          <a:p>
            <a:pPr algn="ctr"/>
            <a:r>
              <a:rPr lang="es-ES" sz="2400" b="1" dirty="0">
                <a:latin typeface="Arial Black" panose="020B0A04020102020204" pitchFamily="34" charset="0"/>
              </a:rPr>
              <a:t>DE LA FUERZA ISOMÉTRICA</a:t>
            </a: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EDD1160A-5250-425A-A8CF-FDCD466603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14540" y="1685607"/>
            <a:ext cx="3175483" cy="3999886"/>
          </a:xfrm>
          <a:prstGeom prst="rect">
            <a:avLst/>
          </a:prstGeom>
        </p:spPr>
      </p:pic>
      <p:pic>
        <p:nvPicPr>
          <p:cNvPr id="7" name="Imagen 6" descr="Imagen que contiene persona, deporte, techo, interior&#10;&#10;Descripción generada automáticamente">
            <a:extLst>
              <a:ext uri="{FF2B5EF4-FFF2-40B4-BE49-F238E27FC236}">
                <a16:creationId xmlns:a16="http://schemas.microsoft.com/office/drawing/2014/main" id="{29A91774-E944-4567-B538-42BBD637C3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907" y="1661133"/>
            <a:ext cx="5678538" cy="3999885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59BC8E58-90C9-D9B4-F9C0-4A1A0CB583B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83" t="24440" b="28282"/>
          <a:stretch/>
        </p:blipFill>
        <p:spPr>
          <a:xfrm>
            <a:off x="0" y="0"/>
            <a:ext cx="2444012" cy="597345"/>
          </a:xfrm>
          <a:prstGeom prst="rect">
            <a:avLst/>
          </a:prstGeom>
        </p:spPr>
      </p:pic>
      <p:sp>
        <p:nvSpPr>
          <p:cNvPr id="2" name="Elipse 1">
            <a:extLst>
              <a:ext uri="{FF2B5EF4-FFF2-40B4-BE49-F238E27FC236}">
                <a16:creationId xmlns:a16="http://schemas.microsoft.com/office/drawing/2014/main" id="{77CAAE92-9574-E833-2F5B-D4B576368515}"/>
              </a:ext>
            </a:extLst>
          </p:cNvPr>
          <p:cNvSpPr/>
          <p:nvPr/>
        </p:nvSpPr>
        <p:spPr>
          <a:xfrm>
            <a:off x="1945530" y="3661075"/>
            <a:ext cx="297257" cy="31998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Elipse 10">
            <a:extLst>
              <a:ext uri="{FF2B5EF4-FFF2-40B4-BE49-F238E27FC236}">
                <a16:creationId xmlns:a16="http://schemas.microsoft.com/office/drawing/2014/main" id="{C076F0EE-EC0A-DE7F-94AF-70BC8250205B}"/>
              </a:ext>
            </a:extLst>
          </p:cNvPr>
          <p:cNvSpPr/>
          <p:nvPr/>
        </p:nvSpPr>
        <p:spPr>
          <a:xfrm>
            <a:off x="10369683" y="2447547"/>
            <a:ext cx="297257" cy="31998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C9A954D3-1283-0C65-EE7F-EAB0E9A8A74B}"/>
              </a:ext>
            </a:extLst>
          </p:cNvPr>
          <p:cNvSpPr/>
          <p:nvPr/>
        </p:nvSpPr>
        <p:spPr>
          <a:xfrm>
            <a:off x="9261292" y="2447547"/>
            <a:ext cx="297257" cy="20810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8831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ángulo 37">
            <a:extLst>
              <a:ext uri="{FF2B5EF4-FFF2-40B4-BE49-F238E27FC236}">
                <a16:creationId xmlns:a16="http://schemas.microsoft.com/office/drawing/2014/main" id="{995452E6-0722-48BF-9861-4135E1F260FE}"/>
              </a:ext>
            </a:extLst>
          </p:cNvPr>
          <p:cNvSpPr/>
          <p:nvPr/>
        </p:nvSpPr>
        <p:spPr>
          <a:xfrm>
            <a:off x="9255867" y="669392"/>
            <a:ext cx="183415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Poznań</a:t>
            </a:r>
            <a:r>
              <a:rPr lang="en-GB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 University of Physical Education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10295427-ED7C-42F4-87D2-B98F636149E1}"/>
              </a:ext>
            </a:extLst>
          </p:cNvPr>
          <p:cNvSpPr/>
          <p:nvPr/>
        </p:nvSpPr>
        <p:spPr>
          <a:xfrm>
            <a:off x="2547874" y="2515450"/>
            <a:ext cx="7071705" cy="83099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atin typeface="Arial Black" panose="020B0A04020102020204" pitchFamily="34" charset="0"/>
              </a:rPr>
              <a:t>EVALUACIÓN </a:t>
            </a:r>
          </a:p>
          <a:p>
            <a:pPr algn="ctr"/>
            <a:r>
              <a:rPr lang="es-ES" sz="2400" b="1" dirty="0">
                <a:latin typeface="Arial Black" panose="020B0A04020102020204" pitchFamily="34" charset="0"/>
              </a:rPr>
              <a:t>DE LA FUERZA ISOMÉTRICA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86DB9DFE-C900-409D-D3E0-9E92EBC54FF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83" t="24440" b="28282"/>
          <a:stretch/>
        </p:blipFill>
        <p:spPr>
          <a:xfrm>
            <a:off x="0" y="0"/>
            <a:ext cx="2444012" cy="597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6472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ángulo 37">
            <a:extLst>
              <a:ext uri="{FF2B5EF4-FFF2-40B4-BE49-F238E27FC236}">
                <a16:creationId xmlns:a16="http://schemas.microsoft.com/office/drawing/2014/main" id="{995452E6-0722-48BF-9861-4135E1F260FE}"/>
              </a:ext>
            </a:extLst>
          </p:cNvPr>
          <p:cNvSpPr/>
          <p:nvPr/>
        </p:nvSpPr>
        <p:spPr>
          <a:xfrm>
            <a:off x="9255867" y="669392"/>
            <a:ext cx="183415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Poznań</a:t>
            </a:r>
            <a:r>
              <a:rPr lang="en-GB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 University of Physical Education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8726B39C-4FCC-41A7-A3E2-16B2403AC72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7151" y="1929848"/>
            <a:ext cx="2291605" cy="2998101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8836AFBF-8432-4EF3-8D47-7D7C067BC4E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000" t="47440" r="61857" b="34703"/>
          <a:stretch/>
        </p:blipFill>
        <p:spPr>
          <a:xfrm>
            <a:off x="4763589" y="301027"/>
            <a:ext cx="5262051" cy="1167617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2EC8050F-A229-4D9C-B858-FF5A102C892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054" t="56461" r="54571" b="30682"/>
          <a:stretch/>
        </p:blipFill>
        <p:spPr>
          <a:xfrm>
            <a:off x="3934115" y="1509720"/>
            <a:ext cx="6474118" cy="1288869"/>
          </a:xfrm>
          <a:prstGeom prst="rect">
            <a:avLst/>
          </a:prstGeom>
        </p:spPr>
      </p:pic>
      <p:pic>
        <p:nvPicPr>
          <p:cNvPr id="28" name="Imagen 27" descr="Imagen que contiene Diagrama&#10;&#10;Descripción generada automáticamente">
            <a:extLst>
              <a:ext uri="{FF2B5EF4-FFF2-40B4-BE49-F238E27FC236}">
                <a16:creationId xmlns:a16="http://schemas.microsoft.com/office/drawing/2014/main" id="{25FEC839-5199-4E6A-A8AC-5AD43B8AC9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4913" y="2969070"/>
            <a:ext cx="2160727" cy="2160727"/>
          </a:xfrm>
          <a:prstGeom prst="rect">
            <a:avLst/>
          </a:prstGeom>
        </p:spPr>
      </p:pic>
      <p:sp>
        <p:nvSpPr>
          <p:cNvPr id="33" name="Rectángulo 32">
            <a:extLst>
              <a:ext uri="{FF2B5EF4-FFF2-40B4-BE49-F238E27FC236}">
                <a16:creationId xmlns:a16="http://schemas.microsoft.com/office/drawing/2014/main" id="{97F8124D-2AED-4194-8876-07D06894033C}"/>
              </a:ext>
            </a:extLst>
          </p:cNvPr>
          <p:cNvSpPr/>
          <p:nvPr/>
        </p:nvSpPr>
        <p:spPr>
          <a:xfrm>
            <a:off x="8485274" y="5390373"/>
            <a:ext cx="920003" cy="40011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000" dirty="0"/>
              <a:t>400</a:t>
            </a:r>
            <a:r>
              <a:rPr lang="en-GB" sz="2000" dirty="0"/>
              <a:t>€</a:t>
            </a:r>
            <a:endParaRPr lang="es-ES" sz="2000" dirty="0"/>
          </a:p>
        </p:txBody>
      </p:sp>
      <p:pic>
        <p:nvPicPr>
          <p:cNvPr id="30" name="Imagen 29">
            <a:extLst>
              <a:ext uri="{FF2B5EF4-FFF2-40B4-BE49-F238E27FC236}">
                <a16:creationId xmlns:a16="http://schemas.microsoft.com/office/drawing/2014/main" id="{F4C2455B-493D-485C-8CBC-A24DA598E34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29" t="13869" r="74857" b="8408"/>
          <a:stretch/>
        </p:blipFill>
        <p:spPr>
          <a:xfrm>
            <a:off x="4929051" y="3132187"/>
            <a:ext cx="1647457" cy="1854449"/>
          </a:xfrm>
          <a:prstGeom prst="rect">
            <a:avLst/>
          </a:prstGeom>
        </p:spPr>
      </p:pic>
      <p:sp>
        <p:nvSpPr>
          <p:cNvPr id="36" name="Rectángulo 35">
            <a:extLst>
              <a:ext uri="{FF2B5EF4-FFF2-40B4-BE49-F238E27FC236}">
                <a16:creationId xmlns:a16="http://schemas.microsoft.com/office/drawing/2014/main" id="{33BC87B8-5642-4C71-B6D5-C7ABEF706DA5}"/>
              </a:ext>
            </a:extLst>
          </p:cNvPr>
          <p:cNvSpPr/>
          <p:nvPr/>
        </p:nvSpPr>
        <p:spPr>
          <a:xfrm>
            <a:off x="5308721" y="5320234"/>
            <a:ext cx="888116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solidFill>
                  <a:srgbClr val="000000"/>
                </a:solidFill>
              </a:rPr>
              <a:t>40</a:t>
            </a:r>
            <a:r>
              <a:rPr lang="es-ES" sz="2000" b="1" dirty="0">
                <a:solidFill>
                  <a:srgbClr val="000000"/>
                </a:solidFill>
              </a:rPr>
              <a:t> </a:t>
            </a:r>
            <a:r>
              <a:rPr lang="en-GB" sz="2000" dirty="0"/>
              <a:t>€</a:t>
            </a:r>
            <a:endParaRPr lang="es-ES" sz="2000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9DE180F1-33A3-C37A-2CEA-A3CC3A8157B1}"/>
              </a:ext>
            </a:extLst>
          </p:cNvPr>
          <p:cNvSpPr/>
          <p:nvPr/>
        </p:nvSpPr>
        <p:spPr>
          <a:xfrm>
            <a:off x="10588481" y="238308"/>
            <a:ext cx="1506070" cy="30777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Arial Black" panose="020B0A04020102020204" pitchFamily="34" charset="0"/>
              </a:rPr>
              <a:t>ISOMÉTRICA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746E5E3E-8ABE-77D9-34EA-746EE692D784}"/>
              </a:ext>
            </a:extLst>
          </p:cNvPr>
          <p:cNvSpPr/>
          <p:nvPr/>
        </p:nvSpPr>
        <p:spPr>
          <a:xfrm>
            <a:off x="933052" y="1523160"/>
            <a:ext cx="1759801" cy="338554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Handgrip test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0FE7F41-6FC8-2004-BED1-259E903884C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283" t="24440" b="28282"/>
          <a:stretch/>
        </p:blipFill>
        <p:spPr>
          <a:xfrm>
            <a:off x="0" y="0"/>
            <a:ext cx="2444012" cy="597345"/>
          </a:xfrm>
          <a:prstGeom prst="rect">
            <a:avLst/>
          </a:prstGeom>
        </p:spPr>
      </p:pic>
      <p:sp>
        <p:nvSpPr>
          <p:cNvPr id="2" name="Elipse 1">
            <a:extLst>
              <a:ext uri="{FF2B5EF4-FFF2-40B4-BE49-F238E27FC236}">
                <a16:creationId xmlns:a16="http://schemas.microsoft.com/office/drawing/2014/main" id="{0EB826E8-7923-1AF5-298F-D16BE9695E45}"/>
              </a:ext>
            </a:extLst>
          </p:cNvPr>
          <p:cNvSpPr/>
          <p:nvPr/>
        </p:nvSpPr>
        <p:spPr>
          <a:xfrm>
            <a:off x="2400383" y="2507480"/>
            <a:ext cx="297257" cy="31998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5815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ángulo 37">
            <a:extLst>
              <a:ext uri="{FF2B5EF4-FFF2-40B4-BE49-F238E27FC236}">
                <a16:creationId xmlns:a16="http://schemas.microsoft.com/office/drawing/2014/main" id="{995452E6-0722-48BF-9861-4135E1F260FE}"/>
              </a:ext>
            </a:extLst>
          </p:cNvPr>
          <p:cNvSpPr/>
          <p:nvPr/>
        </p:nvSpPr>
        <p:spPr>
          <a:xfrm>
            <a:off x="8458824" y="478963"/>
            <a:ext cx="183415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Poznań</a:t>
            </a:r>
            <a:r>
              <a:rPr lang="en-GB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 University of Physical Education</a:t>
            </a:r>
          </a:p>
        </p:txBody>
      </p:sp>
      <p:pic>
        <p:nvPicPr>
          <p:cNvPr id="12" name="Picture 4" descr="Dinamómetro Mecánico T-18 - Medi-cion">
            <a:extLst>
              <a:ext uri="{FF2B5EF4-FFF2-40B4-BE49-F238E27FC236}">
                <a16:creationId xmlns:a16="http://schemas.microsoft.com/office/drawing/2014/main" id="{5855ECDE-EE36-485D-AC80-C821A4CDED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650" y="1190434"/>
            <a:ext cx="3862498" cy="3862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D5285D01-8DBE-4003-B097-EBDEDD6B6E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5049" y="647136"/>
            <a:ext cx="1292309" cy="1086595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1A3F8A5E-18B5-4893-AC83-E61723D89DEA}"/>
              </a:ext>
            </a:extLst>
          </p:cNvPr>
          <p:cNvSpPr/>
          <p:nvPr/>
        </p:nvSpPr>
        <p:spPr>
          <a:xfrm>
            <a:off x="7531209" y="905861"/>
            <a:ext cx="2798861" cy="584775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No nos da información de tren inferior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334DFFD4-FDD3-4F42-8717-573FD5B3793A}"/>
              </a:ext>
            </a:extLst>
          </p:cNvPr>
          <p:cNvSpPr/>
          <p:nvPr/>
        </p:nvSpPr>
        <p:spPr>
          <a:xfrm>
            <a:off x="7402284" y="3049857"/>
            <a:ext cx="3056709" cy="1077218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No es muy sensible a detectar cambios después de periodos de entrenamiento </a:t>
            </a:r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FA42671F-8E50-404B-8469-34A5B997F53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1894" t="1630" r="8871" b="89855"/>
          <a:stretch/>
        </p:blipFill>
        <p:spPr>
          <a:xfrm>
            <a:off x="6083727" y="1710128"/>
            <a:ext cx="5459996" cy="701962"/>
          </a:xfrm>
          <a:prstGeom prst="rect">
            <a:avLst/>
          </a:prstGeom>
          <a:ln>
            <a:noFill/>
          </a:ln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27389AF8-4312-47ED-8A86-795D3C3EEA0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688" t="32848" r="63163" b="53798"/>
          <a:stretch/>
        </p:blipFill>
        <p:spPr>
          <a:xfrm>
            <a:off x="5534950" y="4371420"/>
            <a:ext cx="6230926" cy="776452"/>
          </a:xfrm>
          <a:prstGeom prst="rect">
            <a:avLst/>
          </a:prstGeom>
        </p:spPr>
      </p:pic>
      <p:pic>
        <p:nvPicPr>
          <p:cNvPr id="19" name="Picture 8" descr="Design of an isokinetic knee dynamometer for evaluation of functional  electrical stimulation strategies - ScienceDirect">
            <a:extLst>
              <a:ext uri="{FF2B5EF4-FFF2-40B4-BE49-F238E27FC236}">
                <a16:creationId xmlns:a16="http://schemas.microsoft.com/office/drawing/2014/main" id="{95080DC1-9FF2-4FAC-BE47-780DD867A3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16" b="8309"/>
          <a:stretch/>
        </p:blipFill>
        <p:spPr bwMode="auto">
          <a:xfrm>
            <a:off x="10292980" y="4978122"/>
            <a:ext cx="1733007" cy="1786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082E9A7-EA06-4865-A2BB-04CA8BEBDCBA}"/>
              </a:ext>
            </a:extLst>
          </p:cNvPr>
          <p:cNvSpPr/>
          <p:nvPr/>
        </p:nvSpPr>
        <p:spPr>
          <a:xfrm>
            <a:off x="836442" y="2312321"/>
            <a:ext cx="2798861" cy="1815882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Arial Black" panose="020B0A04020102020204" pitchFamily="34" charset="0"/>
              </a:rPr>
              <a:t>Prueba de extensión isométrica de rodilla (IKE), informa sobre la capacidad neural y muscular de los elementos extensores de la rodilla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192F2CFD-73B7-B02B-6628-DC8775AC8535}"/>
              </a:ext>
            </a:extLst>
          </p:cNvPr>
          <p:cNvSpPr/>
          <p:nvPr/>
        </p:nvSpPr>
        <p:spPr>
          <a:xfrm>
            <a:off x="10588481" y="238308"/>
            <a:ext cx="1506070" cy="30777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Arial Black" panose="020B0A04020102020204" pitchFamily="34" charset="0"/>
              </a:rPr>
              <a:t>ISOMÉTRICA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42891FB1-904D-629A-CEAB-DCE846CC3B4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283" t="24440" b="28282"/>
          <a:stretch/>
        </p:blipFill>
        <p:spPr>
          <a:xfrm>
            <a:off x="0" y="0"/>
            <a:ext cx="2444012" cy="597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272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ángulo 37">
            <a:extLst>
              <a:ext uri="{FF2B5EF4-FFF2-40B4-BE49-F238E27FC236}">
                <a16:creationId xmlns:a16="http://schemas.microsoft.com/office/drawing/2014/main" id="{995452E6-0722-48BF-9861-4135E1F260FE}"/>
              </a:ext>
            </a:extLst>
          </p:cNvPr>
          <p:cNvSpPr/>
          <p:nvPr/>
        </p:nvSpPr>
        <p:spPr>
          <a:xfrm>
            <a:off x="9255867" y="669392"/>
            <a:ext cx="183415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Poznań</a:t>
            </a:r>
            <a:r>
              <a:rPr lang="en-GB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 University of Physical Education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A3D5CEAE-5E72-46A8-A137-33B1B3FAC80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8936" y="247469"/>
            <a:ext cx="5439884" cy="5686680"/>
          </a:xfrm>
          <a:prstGeom prst="rect">
            <a:avLst/>
          </a:prstGeom>
          <a:ln>
            <a:solidFill>
              <a:srgbClr val="1A0E27"/>
            </a:solidFill>
          </a:ln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B6558975-3C32-4B2C-A2A6-A7E5D41196BB}"/>
              </a:ext>
            </a:extLst>
          </p:cNvPr>
          <p:cNvSpPr/>
          <p:nvPr/>
        </p:nvSpPr>
        <p:spPr>
          <a:xfrm>
            <a:off x="10588481" y="238308"/>
            <a:ext cx="1506070" cy="30777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Arial Black" panose="020B0A04020102020204" pitchFamily="34" charset="0"/>
              </a:rPr>
              <a:t>ISOMÉTRICA</a:t>
            </a:r>
          </a:p>
        </p:txBody>
      </p:sp>
      <p:pic>
        <p:nvPicPr>
          <p:cNvPr id="13" name="Picture 6" descr="Force Sensor Kit – Chronojump">
            <a:extLst>
              <a:ext uri="{FF2B5EF4-FFF2-40B4-BE49-F238E27FC236}">
                <a16:creationId xmlns:a16="http://schemas.microsoft.com/office/drawing/2014/main" id="{F4B8F90B-C79C-4E67-81F8-0EDDB9BE13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08" b="13042"/>
          <a:stretch/>
        </p:blipFill>
        <p:spPr bwMode="auto">
          <a:xfrm>
            <a:off x="1114860" y="3630370"/>
            <a:ext cx="2145056" cy="1554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D198DF5C-E2A0-4430-9627-402BC8F8741E}"/>
              </a:ext>
            </a:extLst>
          </p:cNvPr>
          <p:cNvSpPr/>
          <p:nvPr/>
        </p:nvSpPr>
        <p:spPr>
          <a:xfrm>
            <a:off x="1602102" y="5320746"/>
            <a:ext cx="920003" cy="40011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000" dirty="0"/>
              <a:t>300</a:t>
            </a:r>
            <a:r>
              <a:rPr lang="en-GB" sz="2000" dirty="0"/>
              <a:t>€</a:t>
            </a:r>
            <a:endParaRPr lang="es-ES" sz="2000" dirty="0"/>
          </a:p>
        </p:txBody>
      </p:sp>
      <p:pic>
        <p:nvPicPr>
          <p:cNvPr id="6" name="Imagen 5" descr="Imagen que contiene mujer, tabla, joven, hombre&#10;&#10;Descripción generada automáticamente">
            <a:extLst>
              <a:ext uri="{FF2B5EF4-FFF2-40B4-BE49-F238E27FC236}">
                <a16:creationId xmlns:a16="http://schemas.microsoft.com/office/drawing/2014/main" id="{84C46638-519D-4AAA-A79A-11D2BA3C86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285" y="1332721"/>
            <a:ext cx="2053638" cy="1534160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EB34B938-9E93-4D08-A824-44220863269F}"/>
              </a:ext>
            </a:extLst>
          </p:cNvPr>
          <p:cNvSpPr/>
          <p:nvPr/>
        </p:nvSpPr>
        <p:spPr>
          <a:xfrm>
            <a:off x="1390650" y="3036010"/>
            <a:ext cx="1271026" cy="400110"/>
          </a:xfrm>
          <a:prstGeom prst="rect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000" dirty="0"/>
              <a:t>&gt;10000</a:t>
            </a:r>
            <a:r>
              <a:rPr lang="en-GB" sz="2000" dirty="0"/>
              <a:t>€</a:t>
            </a:r>
            <a:endParaRPr lang="es-ES" sz="2000" dirty="0"/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5779FDD1-82DA-46DD-AD58-437F532C8246}"/>
              </a:ext>
            </a:extLst>
          </p:cNvPr>
          <p:cNvSpPr/>
          <p:nvPr/>
        </p:nvSpPr>
        <p:spPr>
          <a:xfrm>
            <a:off x="2331908" y="681598"/>
            <a:ext cx="1514029" cy="30777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Arial Black" panose="020B0A04020102020204" pitchFamily="34" charset="0"/>
              </a:rPr>
              <a:t>IKE TEST</a:t>
            </a:r>
          </a:p>
        </p:txBody>
      </p:sp>
      <p:pic>
        <p:nvPicPr>
          <p:cNvPr id="21" name="Picture 13" descr="C:\Users\Julio\Desktop\ÁBR\Basura\images.png">
            <a:extLst>
              <a:ext uri="{FF2B5EF4-FFF2-40B4-BE49-F238E27FC236}">
                <a16:creationId xmlns:a16="http://schemas.microsoft.com/office/drawing/2014/main" id="{5C777F5C-2C72-4693-A8B1-CF5B07E400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64596" y="3266264"/>
            <a:ext cx="781341" cy="734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F496C429-A6F8-8D07-3A78-6D28C0E4390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283" t="24440" b="28282"/>
          <a:stretch/>
        </p:blipFill>
        <p:spPr>
          <a:xfrm>
            <a:off x="0" y="0"/>
            <a:ext cx="2444012" cy="597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555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ángulo 37">
            <a:extLst>
              <a:ext uri="{FF2B5EF4-FFF2-40B4-BE49-F238E27FC236}">
                <a16:creationId xmlns:a16="http://schemas.microsoft.com/office/drawing/2014/main" id="{995452E6-0722-48BF-9861-4135E1F260FE}"/>
              </a:ext>
            </a:extLst>
          </p:cNvPr>
          <p:cNvSpPr/>
          <p:nvPr/>
        </p:nvSpPr>
        <p:spPr>
          <a:xfrm>
            <a:off x="9255867" y="669392"/>
            <a:ext cx="183415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Poznań</a:t>
            </a:r>
            <a:r>
              <a:rPr lang="en-GB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 University of Physical Education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2B7229C2-30DF-49CC-84B1-A5D63A5B6C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293" t="19452" r="63071" b="18988"/>
          <a:stretch/>
        </p:blipFill>
        <p:spPr>
          <a:xfrm>
            <a:off x="2482567" y="591389"/>
            <a:ext cx="7452425" cy="5822949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42764C18-A282-E0A9-0ED1-FD8F4DFBDA5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83" t="24440" b="28282"/>
          <a:stretch/>
        </p:blipFill>
        <p:spPr>
          <a:xfrm>
            <a:off x="0" y="0"/>
            <a:ext cx="2444012" cy="597345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E880593D-AB34-E792-50C0-92529E1CCA3A}"/>
              </a:ext>
            </a:extLst>
          </p:cNvPr>
          <p:cNvSpPr/>
          <p:nvPr/>
        </p:nvSpPr>
        <p:spPr>
          <a:xfrm>
            <a:off x="10588481" y="238308"/>
            <a:ext cx="1506070" cy="30777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Arial Black" panose="020B0A04020102020204" pitchFamily="34" charset="0"/>
              </a:rPr>
              <a:t>ISOMÉTRICA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5CE71908-FADD-A5D7-B0D8-C1DF105779CE}"/>
              </a:ext>
            </a:extLst>
          </p:cNvPr>
          <p:cNvSpPr/>
          <p:nvPr/>
        </p:nvSpPr>
        <p:spPr>
          <a:xfrm>
            <a:off x="2621619" y="668828"/>
            <a:ext cx="1514029" cy="30777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Arial Black" panose="020B0A04020102020204" pitchFamily="34" charset="0"/>
              </a:rPr>
              <a:t>IKE TEST</a:t>
            </a:r>
          </a:p>
        </p:txBody>
      </p:sp>
    </p:spTree>
    <p:extLst>
      <p:ext uri="{BB962C8B-B14F-4D97-AF65-F5344CB8AC3E}">
        <p14:creationId xmlns:p14="http://schemas.microsoft.com/office/powerpoint/2010/main" val="418672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ángulo 37">
            <a:extLst>
              <a:ext uri="{FF2B5EF4-FFF2-40B4-BE49-F238E27FC236}">
                <a16:creationId xmlns:a16="http://schemas.microsoft.com/office/drawing/2014/main" id="{995452E6-0722-48BF-9861-4135E1F260FE}"/>
              </a:ext>
            </a:extLst>
          </p:cNvPr>
          <p:cNvSpPr/>
          <p:nvPr/>
        </p:nvSpPr>
        <p:spPr>
          <a:xfrm>
            <a:off x="9255867" y="669392"/>
            <a:ext cx="183415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Poznań</a:t>
            </a:r>
            <a:r>
              <a:rPr lang="en-GB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 University of Physical Education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B6558975-3C32-4B2C-A2A6-A7E5D41196BB}"/>
              </a:ext>
            </a:extLst>
          </p:cNvPr>
          <p:cNvSpPr/>
          <p:nvPr/>
        </p:nvSpPr>
        <p:spPr>
          <a:xfrm>
            <a:off x="10588481" y="238308"/>
            <a:ext cx="1506070" cy="30777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Arial Black" panose="020B0A04020102020204" pitchFamily="34" charset="0"/>
              </a:rPr>
              <a:t>ISOMÉTRICA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5779FDD1-82DA-46DD-AD58-437F532C8246}"/>
              </a:ext>
            </a:extLst>
          </p:cNvPr>
          <p:cNvSpPr/>
          <p:nvPr/>
        </p:nvSpPr>
        <p:spPr>
          <a:xfrm>
            <a:off x="1349203" y="1084384"/>
            <a:ext cx="1514029" cy="30777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Arial Black" panose="020B0A04020102020204" pitchFamily="34" charset="0"/>
              </a:rPr>
              <a:t>IKE TEST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AEBD53E1-5001-2EF4-3C6A-7DCEF12BF2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4120" y="815731"/>
            <a:ext cx="7254869" cy="835224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F0AA9297-4609-A23E-E8B3-5BBB3DADBC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3790" y="1790806"/>
            <a:ext cx="7555528" cy="4561113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81651693-34F0-95FF-4401-AAE9D861D6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51953" y="1146519"/>
            <a:ext cx="1993565" cy="664522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311953A3-8776-146C-06D3-8A21DC2C52F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283" t="24440" b="28282"/>
          <a:stretch/>
        </p:blipFill>
        <p:spPr>
          <a:xfrm>
            <a:off x="0" y="0"/>
            <a:ext cx="2444012" cy="597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8236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ángulo 37">
            <a:extLst>
              <a:ext uri="{FF2B5EF4-FFF2-40B4-BE49-F238E27FC236}">
                <a16:creationId xmlns:a16="http://schemas.microsoft.com/office/drawing/2014/main" id="{995452E6-0722-48BF-9861-4135E1F260FE}"/>
              </a:ext>
            </a:extLst>
          </p:cNvPr>
          <p:cNvSpPr/>
          <p:nvPr/>
        </p:nvSpPr>
        <p:spPr>
          <a:xfrm>
            <a:off x="9255867" y="669392"/>
            <a:ext cx="183415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Poznań</a:t>
            </a:r>
            <a:r>
              <a:rPr lang="en-GB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 University of Physical Education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B6558975-3C32-4B2C-A2A6-A7E5D41196BB}"/>
              </a:ext>
            </a:extLst>
          </p:cNvPr>
          <p:cNvSpPr/>
          <p:nvPr/>
        </p:nvSpPr>
        <p:spPr>
          <a:xfrm>
            <a:off x="10588481" y="238308"/>
            <a:ext cx="1506070" cy="30777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Arial Black" panose="020B0A04020102020204" pitchFamily="34" charset="0"/>
              </a:rPr>
              <a:t>ISOMÉTRICA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5779FDD1-82DA-46DD-AD58-437F532C8246}"/>
              </a:ext>
            </a:extLst>
          </p:cNvPr>
          <p:cNvSpPr/>
          <p:nvPr/>
        </p:nvSpPr>
        <p:spPr>
          <a:xfrm>
            <a:off x="1235859" y="697174"/>
            <a:ext cx="1514029" cy="30777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Arial Black" panose="020B0A04020102020204" pitchFamily="34" charset="0"/>
              </a:rPr>
              <a:t>IKE TEST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AEBD53E1-5001-2EF4-3C6A-7DCEF12BF2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4120" y="815731"/>
            <a:ext cx="7254869" cy="835224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253BAAA-67F2-3897-C0F5-548DA42E7C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062" y="1904673"/>
            <a:ext cx="7660695" cy="4539197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FB5417DC-2D72-252D-37AE-5CF0BC88128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83" t="24440" b="28282"/>
          <a:stretch/>
        </p:blipFill>
        <p:spPr>
          <a:xfrm>
            <a:off x="0" y="0"/>
            <a:ext cx="2444012" cy="597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1770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ángulo 37">
            <a:extLst>
              <a:ext uri="{FF2B5EF4-FFF2-40B4-BE49-F238E27FC236}">
                <a16:creationId xmlns:a16="http://schemas.microsoft.com/office/drawing/2014/main" id="{995452E6-0722-48BF-9861-4135E1F260FE}"/>
              </a:ext>
            </a:extLst>
          </p:cNvPr>
          <p:cNvSpPr/>
          <p:nvPr/>
        </p:nvSpPr>
        <p:spPr>
          <a:xfrm>
            <a:off x="9255867" y="1438933"/>
            <a:ext cx="183415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Poznań</a:t>
            </a:r>
            <a:r>
              <a:rPr lang="en-GB" sz="800" i="1" dirty="0">
                <a:solidFill>
                  <a:schemeClr val="bg1"/>
                </a:solidFill>
                <a:ea typeface="Malgun Gothic" panose="020B0503020000020004" pitchFamily="34" charset="-127"/>
                <a:cs typeface="Adobe Arabic" panose="02040503050201020203" pitchFamily="18" charset="-78"/>
              </a:rPr>
              <a:t> University of Physical Education</a:t>
            </a:r>
          </a:p>
        </p:txBody>
      </p:sp>
      <p:pic>
        <p:nvPicPr>
          <p:cNvPr id="10" name="Picture 4" descr="Applied Sciences | Free Full-Text | Familiarization and Reliability of the Isometric  Knee Extension Test for Rapid Force Production Assessment | HTML">
            <a:extLst>
              <a:ext uri="{FF2B5EF4-FFF2-40B4-BE49-F238E27FC236}">
                <a16:creationId xmlns:a16="http://schemas.microsoft.com/office/drawing/2014/main" id="{DDDAD9A6-3ABB-4878-A673-2551596F9B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482313"/>
            <a:ext cx="5378492" cy="3432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Force Sensor Kit – Chronojump">
            <a:extLst>
              <a:ext uri="{FF2B5EF4-FFF2-40B4-BE49-F238E27FC236}">
                <a16:creationId xmlns:a16="http://schemas.microsoft.com/office/drawing/2014/main" id="{BCF82B56-66B6-4F90-BB23-CF93B191CD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08" b="13042"/>
          <a:stretch/>
        </p:blipFill>
        <p:spPr bwMode="auto">
          <a:xfrm>
            <a:off x="1390650" y="2738051"/>
            <a:ext cx="4031682" cy="2920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Imagen 11" descr="Una captura de pantalla de un celular con texto e imagen&#10;&#10;Descripción generada automáticamente con confianza media">
            <a:extLst>
              <a:ext uri="{FF2B5EF4-FFF2-40B4-BE49-F238E27FC236}">
                <a16:creationId xmlns:a16="http://schemas.microsoft.com/office/drawing/2014/main" id="{E8ED2DAE-2920-48CE-A70E-BD069612328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878"/>
          <a:stretch/>
        </p:blipFill>
        <p:spPr>
          <a:xfrm>
            <a:off x="2881023" y="1147803"/>
            <a:ext cx="7044856" cy="901636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16C28526-5947-42F5-BE08-D26A504259C1}"/>
              </a:ext>
            </a:extLst>
          </p:cNvPr>
          <p:cNvSpPr/>
          <p:nvPr/>
        </p:nvSpPr>
        <p:spPr>
          <a:xfrm>
            <a:off x="5246703" y="1654377"/>
            <a:ext cx="4679176" cy="395062"/>
          </a:xfrm>
          <a:prstGeom prst="rect">
            <a:avLst/>
          </a:prstGeom>
          <a:noFill/>
          <a:ln>
            <a:solidFill>
              <a:srgbClr val="BA0B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84D2CF8E-33EF-5341-E358-A827B35B4051}"/>
              </a:ext>
            </a:extLst>
          </p:cNvPr>
          <p:cNvSpPr/>
          <p:nvPr/>
        </p:nvSpPr>
        <p:spPr>
          <a:xfrm>
            <a:off x="10588481" y="238308"/>
            <a:ext cx="1506070" cy="30777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Arial Black" panose="020B0A04020102020204" pitchFamily="34" charset="0"/>
              </a:rPr>
              <a:t>ISOMÉTRICA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E3DB818B-CCB2-1021-4B16-FADB00B935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1469" y="2064921"/>
            <a:ext cx="1310754" cy="1310754"/>
          </a:xfrm>
          <a:prstGeom prst="rect">
            <a:avLst/>
          </a:prstGeom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FCC8EF6A-FDF5-30F0-526D-5ECE59779793}"/>
              </a:ext>
            </a:extLst>
          </p:cNvPr>
          <p:cNvSpPr/>
          <p:nvPr/>
        </p:nvSpPr>
        <p:spPr>
          <a:xfrm>
            <a:off x="4418747" y="3240267"/>
            <a:ext cx="1506070" cy="30777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Arial Black" panose="020B0A04020102020204" pitchFamily="34" charset="0"/>
              </a:rPr>
              <a:t>80Hz</a:t>
            </a:r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196A6AF7-8086-39D4-3644-4941B277AE0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283" t="24440" b="28282"/>
          <a:stretch/>
        </p:blipFill>
        <p:spPr>
          <a:xfrm>
            <a:off x="0" y="0"/>
            <a:ext cx="2444012" cy="597345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2DFFCEC1-BB02-4A80-F666-2EBB80DE9ECE}"/>
              </a:ext>
            </a:extLst>
          </p:cNvPr>
          <p:cNvSpPr/>
          <p:nvPr/>
        </p:nvSpPr>
        <p:spPr>
          <a:xfrm>
            <a:off x="1222006" y="1290844"/>
            <a:ext cx="1514029" cy="30777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Arial Black" panose="020B0A04020102020204" pitchFamily="34" charset="0"/>
              </a:rPr>
              <a:t>IKE TEST</a:t>
            </a:r>
          </a:p>
        </p:txBody>
      </p:sp>
    </p:spTree>
    <p:extLst>
      <p:ext uri="{BB962C8B-B14F-4D97-AF65-F5344CB8AC3E}">
        <p14:creationId xmlns:p14="http://schemas.microsoft.com/office/powerpoint/2010/main" val="3710253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15427</TotalTime>
  <Words>526</Words>
  <Application>Microsoft Office PowerPoint</Application>
  <PresentationFormat>Panorámica</PresentationFormat>
  <Paragraphs>150</Paragraphs>
  <Slides>28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35" baseType="lpstr">
      <vt:lpstr>Malgun Gothic</vt:lpstr>
      <vt:lpstr>Malgun Gothic Semilight</vt:lpstr>
      <vt:lpstr>Arial</vt:lpstr>
      <vt:lpstr>Arial Black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pablo roig fernandez</dc:creator>
  <cp:lastModifiedBy>Ángel Buendía Romero</cp:lastModifiedBy>
  <cp:revision>500</cp:revision>
  <cp:lastPrinted>2025-05-26T15:47:19Z</cp:lastPrinted>
  <dcterms:created xsi:type="dcterms:W3CDTF">2021-09-06T07:07:25Z</dcterms:created>
  <dcterms:modified xsi:type="dcterms:W3CDTF">2025-05-26T15:47:47Z</dcterms:modified>
</cp:coreProperties>
</file>