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72" r:id="rId4"/>
    <p:sldMasterId id="2147483684" r:id="rId5"/>
  </p:sldMasterIdLst>
  <p:notesMasterIdLst>
    <p:notesMasterId r:id="rId33"/>
  </p:notesMasterIdLst>
  <p:sldIdLst>
    <p:sldId id="266" r:id="rId6"/>
    <p:sldId id="280" r:id="rId7"/>
    <p:sldId id="278" r:id="rId8"/>
    <p:sldId id="334" r:id="rId9"/>
    <p:sldId id="289" r:id="rId10"/>
    <p:sldId id="335" r:id="rId11"/>
    <p:sldId id="348" r:id="rId12"/>
    <p:sldId id="281" r:id="rId13"/>
    <p:sldId id="339" r:id="rId14"/>
    <p:sldId id="340" r:id="rId15"/>
    <p:sldId id="341" r:id="rId16"/>
    <p:sldId id="342" r:id="rId17"/>
    <p:sldId id="343" r:id="rId18"/>
    <p:sldId id="344" r:id="rId19"/>
    <p:sldId id="345" r:id="rId20"/>
    <p:sldId id="350" r:id="rId21"/>
    <p:sldId id="351" r:id="rId22"/>
    <p:sldId id="352" r:id="rId23"/>
    <p:sldId id="353" r:id="rId24"/>
    <p:sldId id="354" r:id="rId25"/>
    <p:sldId id="282" r:id="rId26"/>
    <p:sldId id="283" r:id="rId27"/>
    <p:sldId id="331" r:id="rId28"/>
    <p:sldId id="284" r:id="rId29"/>
    <p:sldId id="332" r:id="rId30"/>
    <p:sldId id="349" r:id="rId31"/>
    <p:sldId id="272" r:id="rId32"/>
  </p:sldIdLst>
  <p:sldSz cx="24382413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221" userDrawn="1">
          <p15:clr>
            <a:srgbClr val="A4A3A4"/>
          </p15:clr>
        </p15:guide>
        <p15:guide id="2" pos="421" userDrawn="1">
          <p15:clr>
            <a:srgbClr val="A4A3A4"/>
          </p15:clr>
        </p15:guide>
        <p15:guide id="3" pos="14938" userDrawn="1">
          <p15:clr>
            <a:srgbClr val="A4A3A4"/>
          </p15:clr>
        </p15:guide>
        <p15:guide id="4" orient="horz" pos="6861" userDrawn="1">
          <p15:clr>
            <a:srgbClr val="A4A3A4"/>
          </p15:clr>
        </p15:guide>
        <p15:guide id="5" orient="horz" pos="6405" userDrawn="1">
          <p15:clr>
            <a:srgbClr val="A4A3A4"/>
          </p15:clr>
        </p15:guide>
        <p15:guide id="6" pos="4141" userDrawn="1">
          <p15:clr>
            <a:srgbClr val="A4A3A4"/>
          </p15:clr>
        </p15:guide>
        <p15:guide id="7" pos="7861" userDrawn="1">
          <p15:clr>
            <a:srgbClr val="A4A3A4"/>
          </p15:clr>
        </p15:guide>
        <p15:guide id="8" pos="11626" userDrawn="1">
          <p15:clr>
            <a:srgbClr val="A4A3A4"/>
          </p15:clr>
        </p15:guide>
        <p15:guide id="9" orient="horz" pos="421" userDrawn="1">
          <p15:clr>
            <a:srgbClr val="A4A3A4"/>
          </p15:clr>
        </p15:guide>
        <p15:guide id="10" orient="horz" pos="1008" userDrawn="1">
          <p15:clr>
            <a:srgbClr val="A4A3A4"/>
          </p15:clr>
        </p15:guide>
        <p15:guide id="11" orient="horz" pos="1597" userDrawn="1">
          <p15:clr>
            <a:srgbClr val="A4A3A4"/>
          </p15:clr>
        </p15:guide>
        <p15:guide id="12" pos="3733" userDrawn="1">
          <p15:clr>
            <a:srgbClr val="A4A3A4"/>
          </p15:clr>
        </p15:guide>
        <p15:guide id="13" pos="7498" userDrawn="1">
          <p15:clr>
            <a:srgbClr val="A4A3A4"/>
          </p15:clr>
        </p15:guide>
        <p15:guide id="14" pos="11149" userDrawn="1">
          <p15:clr>
            <a:srgbClr val="A4A3A4"/>
          </p15:clr>
        </p15:guide>
        <p15:guide id="15" orient="horz" pos="8640" userDrawn="1">
          <p15:clr>
            <a:srgbClr val="A4A3A4"/>
          </p15:clr>
        </p15:guide>
        <p15:guide id="16" orient="horz" userDrawn="1">
          <p15:clr>
            <a:srgbClr val="A4A3A4"/>
          </p15:clr>
        </p15:guide>
        <p15:guide id="17" userDrawn="1">
          <p15:clr>
            <a:srgbClr val="A4A3A4"/>
          </p15:clr>
        </p15:guide>
        <p15:guide id="18" pos="15359" userDrawn="1">
          <p15:clr>
            <a:srgbClr val="A4A3A4"/>
          </p15:clr>
        </p15:guide>
        <p15:guide id="19" orient="horz" pos="7632" userDrawn="1">
          <p15:clr>
            <a:srgbClr val="A4A3A4"/>
          </p15:clr>
        </p15:guide>
        <p15:guide id="20" orient="horz" pos="7224" userDrawn="1">
          <p15:clr>
            <a:srgbClr val="A4A3A4"/>
          </p15:clr>
        </p15:guide>
        <p15:guide id="21" orient="horz" pos="8312" userDrawn="1">
          <p15:clr>
            <a:srgbClr val="A4A3A4"/>
          </p15:clr>
        </p15:guide>
        <p15:guide id="22" orient="horz" pos="7450" userDrawn="1">
          <p15:clr>
            <a:srgbClr val="A4A3A4"/>
          </p15:clr>
        </p15:guide>
        <p15:guide id="23" orient="horz" pos="79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B29A"/>
    <a:srgbClr val="E68E61"/>
    <a:srgbClr val="E68E5C"/>
    <a:srgbClr val="002129"/>
    <a:srgbClr val="EEE9E2"/>
    <a:srgbClr val="F42100"/>
    <a:srgbClr val="EDE9E3"/>
    <a:srgbClr val="DCD5CC"/>
    <a:srgbClr val="EDE9E2"/>
    <a:srgbClr val="DED5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41" autoAdjust="0"/>
    <p:restoredTop sz="80024" autoAdjust="0"/>
  </p:normalViewPr>
  <p:slideViewPr>
    <p:cSldViewPr snapToGrid="0" snapToObjects="1" showGuides="1">
      <p:cViewPr varScale="1">
        <p:scale>
          <a:sx n="45" d="100"/>
          <a:sy n="45" d="100"/>
        </p:scale>
        <p:origin x="1758" y="30"/>
      </p:cViewPr>
      <p:guideLst>
        <p:guide orient="horz" pos="8221"/>
        <p:guide pos="421"/>
        <p:guide pos="14938"/>
        <p:guide orient="horz" pos="6861"/>
        <p:guide orient="horz" pos="6405"/>
        <p:guide pos="4141"/>
        <p:guide pos="7861"/>
        <p:guide pos="11626"/>
        <p:guide orient="horz" pos="421"/>
        <p:guide orient="horz" pos="1008"/>
        <p:guide orient="horz" pos="1597"/>
        <p:guide pos="3733"/>
        <p:guide pos="7498"/>
        <p:guide pos="11149"/>
        <p:guide orient="horz" pos="8640"/>
        <p:guide orient="horz"/>
        <p:guide/>
        <p:guide pos="15359"/>
        <p:guide orient="horz" pos="7632"/>
        <p:guide orient="horz" pos="7224"/>
        <p:guide orient="horz" pos="8312"/>
        <p:guide orient="horz" pos="7450"/>
        <p:guide orient="horz" pos="79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8A4313-8C5C-44B1-B348-7B3C36ADCE3D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249CCFF0-A79D-4E2F-A345-DE3519AF3506}">
      <dgm:prSet phldrT="[Texto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es-ES" dirty="0">
              <a:solidFill>
                <a:schemeClr val="tx1"/>
              </a:solidFill>
            </a:rPr>
            <a:t>Mantener el dominio y superioridad sobre la mujer</a:t>
          </a:r>
        </a:p>
      </dgm:t>
    </dgm:pt>
    <dgm:pt modelId="{CCE2C391-DCF6-462D-87B5-A717631A8383}" type="parTrans" cxnId="{31FCE3ED-AA64-404C-AEDA-032BF53089CB}">
      <dgm:prSet/>
      <dgm:spPr/>
      <dgm:t>
        <a:bodyPr/>
        <a:lstStyle/>
        <a:p>
          <a:endParaRPr lang="es-ES"/>
        </a:p>
      </dgm:t>
    </dgm:pt>
    <dgm:pt modelId="{B1DB8C83-0F99-4728-B7DE-FC9C7973E899}" type="sibTrans" cxnId="{31FCE3ED-AA64-404C-AEDA-032BF53089CB}">
      <dgm:prSet/>
      <dgm:spPr/>
      <dgm:t>
        <a:bodyPr/>
        <a:lstStyle/>
        <a:p>
          <a:endParaRPr lang="es-ES"/>
        </a:p>
      </dgm:t>
    </dgm:pt>
    <dgm:pt modelId="{A0B554A8-1C3C-45F9-9DE8-6B74A69C9E2F}">
      <dgm:prSet phldrT="[Texto]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es-ES" dirty="0">
              <a:solidFill>
                <a:schemeClr val="tx1"/>
              </a:solidFill>
            </a:rPr>
            <a:t>Reafirmar ese dominio si la mujer se rebela</a:t>
          </a:r>
        </a:p>
      </dgm:t>
    </dgm:pt>
    <dgm:pt modelId="{5156BDCE-3D96-4BB3-A5AE-BCD75FD2B794}" type="parTrans" cxnId="{82149C6E-097D-42CB-B8B7-C37EFF263517}">
      <dgm:prSet/>
      <dgm:spPr/>
      <dgm:t>
        <a:bodyPr/>
        <a:lstStyle/>
        <a:p>
          <a:endParaRPr lang="es-ES"/>
        </a:p>
      </dgm:t>
    </dgm:pt>
    <dgm:pt modelId="{C1F360BB-E95A-4833-B210-7E75CC05BFBA}" type="sibTrans" cxnId="{82149C6E-097D-42CB-B8B7-C37EFF263517}">
      <dgm:prSet/>
      <dgm:spPr/>
      <dgm:t>
        <a:bodyPr/>
        <a:lstStyle/>
        <a:p>
          <a:endParaRPr lang="es-ES"/>
        </a:p>
      </dgm:t>
    </dgm:pt>
    <dgm:pt modelId="{0626EE20-5129-40D3-B4BB-0CC8FB9DEB0B}">
      <dgm:prSet phldrT="[Texto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s-ES" dirty="0">
              <a:solidFill>
                <a:schemeClr val="tx1"/>
              </a:solidFill>
            </a:rPr>
            <a:t>Resistirse al aumento de poder personal o interpersonal de una mujer</a:t>
          </a:r>
        </a:p>
      </dgm:t>
    </dgm:pt>
    <dgm:pt modelId="{B52BD89A-13D2-4F84-A743-5EC27E36388C}" type="parTrans" cxnId="{C3603F3A-E699-485F-B02A-36826CE6D394}">
      <dgm:prSet/>
      <dgm:spPr/>
      <dgm:t>
        <a:bodyPr/>
        <a:lstStyle/>
        <a:p>
          <a:endParaRPr lang="es-ES"/>
        </a:p>
      </dgm:t>
    </dgm:pt>
    <dgm:pt modelId="{9F46FDA1-C969-4844-8589-76B6337E9C83}" type="sibTrans" cxnId="{C3603F3A-E699-485F-B02A-36826CE6D394}">
      <dgm:prSet/>
      <dgm:spPr/>
      <dgm:t>
        <a:bodyPr/>
        <a:lstStyle/>
        <a:p>
          <a:endParaRPr lang="es-ES"/>
        </a:p>
      </dgm:t>
    </dgm:pt>
    <dgm:pt modelId="{942F2199-06AA-4081-B65A-131B09D610C7}">
      <dgm:prSet phldrT="[Texto]"/>
      <dgm:spPr/>
      <dgm:t>
        <a:bodyPr/>
        <a:lstStyle/>
        <a:p>
          <a:r>
            <a:rPr lang="es-ES" dirty="0"/>
            <a:t>Atentan contra la autonomía personal de la mujer  </a:t>
          </a:r>
        </a:p>
      </dgm:t>
    </dgm:pt>
    <dgm:pt modelId="{BE6C0320-5D57-4C48-B38B-61CBFBBF46F8}" type="parTrans" cxnId="{F5D533A9-B563-4F1D-AD8A-1309805CD521}">
      <dgm:prSet/>
      <dgm:spPr/>
      <dgm:t>
        <a:bodyPr/>
        <a:lstStyle/>
        <a:p>
          <a:endParaRPr lang="es-ES"/>
        </a:p>
      </dgm:t>
    </dgm:pt>
    <dgm:pt modelId="{063BC9B8-7575-44F1-AC8F-9D3D44951591}" type="sibTrans" cxnId="{F5D533A9-B563-4F1D-AD8A-1309805CD521}">
      <dgm:prSet/>
      <dgm:spPr/>
      <dgm:t>
        <a:bodyPr/>
        <a:lstStyle/>
        <a:p>
          <a:endParaRPr lang="es-ES"/>
        </a:p>
      </dgm:t>
    </dgm:pt>
    <dgm:pt modelId="{CE352909-B0BF-4097-B5AC-DD0C8426C3AD}" type="pres">
      <dgm:prSet presAssocID="{018A4313-8C5C-44B1-B348-7B3C36ADCE3D}" presName="diagram" presStyleCnt="0">
        <dgm:presLayoutVars>
          <dgm:dir/>
          <dgm:resizeHandles val="exact"/>
        </dgm:presLayoutVars>
      </dgm:prSet>
      <dgm:spPr/>
    </dgm:pt>
    <dgm:pt modelId="{50C89D52-8300-40C5-8BC3-F55C88D568CF}" type="pres">
      <dgm:prSet presAssocID="{249CCFF0-A79D-4E2F-A345-DE3519AF3506}" presName="node" presStyleLbl="node1" presStyleIdx="0" presStyleCnt="4">
        <dgm:presLayoutVars>
          <dgm:bulletEnabled val="1"/>
        </dgm:presLayoutVars>
      </dgm:prSet>
      <dgm:spPr/>
    </dgm:pt>
    <dgm:pt modelId="{797110F2-CA1B-4A0D-B685-5DD225D71E8E}" type="pres">
      <dgm:prSet presAssocID="{B1DB8C83-0F99-4728-B7DE-FC9C7973E899}" presName="sibTrans" presStyleCnt="0"/>
      <dgm:spPr/>
    </dgm:pt>
    <dgm:pt modelId="{B93C0B86-698E-4AFB-82DE-039C7CD999F3}" type="pres">
      <dgm:prSet presAssocID="{A0B554A8-1C3C-45F9-9DE8-6B74A69C9E2F}" presName="node" presStyleLbl="node1" presStyleIdx="1" presStyleCnt="4">
        <dgm:presLayoutVars>
          <dgm:bulletEnabled val="1"/>
        </dgm:presLayoutVars>
      </dgm:prSet>
      <dgm:spPr/>
    </dgm:pt>
    <dgm:pt modelId="{C50CB5EF-2B02-49FC-96E3-32EEFCDC89BA}" type="pres">
      <dgm:prSet presAssocID="{C1F360BB-E95A-4833-B210-7E75CC05BFBA}" presName="sibTrans" presStyleCnt="0"/>
      <dgm:spPr/>
    </dgm:pt>
    <dgm:pt modelId="{95C15991-0739-4447-8B91-A64130D9E6ED}" type="pres">
      <dgm:prSet presAssocID="{0626EE20-5129-40D3-B4BB-0CC8FB9DEB0B}" presName="node" presStyleLbl="node1" presStyleIdx="2" presStyleCnt="4">
        <dgm:presLayoutVars>
          <dgm:bulletEnabled val="1"/>
        </dgm:presLayoutVars>
      </dgm:prSet>
      <dgm:spPr/>
    </dgm:pt>
    <dgm:pt modelId="{5BC84E92-2B04-4819-95BE-EB2E88D9912B}" type="pres">
      <dgm:prSet presAssocID="{9F46FDA1-C969-4844-8589-76B6337E9C83}" presName="sibTrans" presStyleCnt="0"/>
      <dgm:spPr/>
    </dgm:pt>
    <dgm:pt modelId="{2E1B435F-0D57-4425-9966-3F9DB7236353}" type="pres">
      <dgm:prSet presAssocID="{942F2199-06AA-4081-B65A-131B09D610C7}" presName="node" presStyleLbl="node1" presStyleIdx="3" presStyleCnt="4">
        <dgm:presLayoutVars>
          <dgm:bulletEnabled val="1"/>
        </dgm:presLayoutVars>
      </dgm:prSet>
      <dgm:spPr/>
    </dgm:pt>
  </dgm:ptLst>
  <dgm:cxnLst>
    <dgm:cxn modelId="{584DED26-788A-464E-B752-0CC7A60FDF08}" type="presOf" srcId="{0626EE20-5129-40D3-B4BB-0CC8FB9DEB0B}" destId="{95C15991-0739-4447-8B91-A64130D9E6ED}" srcOrd="0" destOrd="0" presId="urn:microsoft.com/office/officeart/2005/8/layout/default"/>
    <dgm:cxn modelId="{C3603F3A-E699-485F-B02A-36826CE6D394}" srcId="{018A4313-8C5C-44B1-B348-7B3C36ADCE3D}" destId="{0626EE20-5129-40D3-B4BB-0CC8FB9DEB0B}" srcOrd="2" destOrd="0" parTransId="{B52BD89A-13D2-4F84-A743-5EC27E36388C}" sibTransId="{9F46FDA1-C969-4844-8589-76B6337E9C83}"/>
    <dgm:cxn modelId="{82149C6E-097D-42CB-B8B7-C37EFF263517}" srcId="{018A4313-8C5C-44B1-B348-7B3C36ADCE3D}" destId="{A0B554A8-1C3C-45F9-9DE8-6B74A69C9E2F}" srcOrd="1" destOrd="0" parTransId="{5156BDCE-3D96-4BB3-A5AE-BCD75FD2B794}" sibTransId="{C1F360BB-E95A-4833-B210-7E75CC05BFBA}"/>
    <dgm:cxn modelId="{4BCEF69C-9632-46B2-825F-41F76A9E5ECB}" type="presOf" srcId="{A0B554A8-1C3C-45F9-9DE8-6B74A69C9E2F}" destId="{B93C0B86-698E-4AFB-82DE-039C7CD999F3}" srcOrd="0" destOrd="0" presId="urn:microsoft.com/office/officeart/2005/8/layout/default"/>
    <dgm:cxn modelId="{F5D533A9-B563-4F1D-AD8A-1309805CD521}" srcId="{018A4313-8C5C-44B1-B348-7B3C36ADCE3D}" destId="{942F2199-06AA-4081-B65A-131B09D610C7}" srcOrd="3" destOrd="0" parTransId="{BE6C0320-5D57-4C48-B38B-61CBFBBF46F8}" sibTransId="{063BC9B8-7575-44F1-AC8F-9D3D44951591}"/>
    <dgm:cxn modelId="{746197B4-647E-480D-BD02-D61D1A463CC9}" type="presOf" srcId="{249CCFF0-A79D-4E2F-A345-DE3519AF3506}" destId="{50C89D52-8300-40C5-8BC3-F55C88D568CF}" srcOrd="0" destOrd="0" presId="urn:microsoft.com/office/officeart/2005/8/layout/default"/>
    <dgm:cxn modelId="{370A0FC7-724E-4108-AB4D-7836B1826786}" type="presOf" srcId="{942F2199-06AA-4081-B65A-131B09D610C7}" destId="{2E1B435F-0D57-4425-9966-3F9DB7236353}" srcOrd="0" destOrd="0" presId="urn:microsoft.com/office/officeart/2005/8/layout/default"/>
    <dgm:cxn modelId="{31FCE3ED-AA64-404C-AEDA-032BF53089CB}" srcId="{018A4313-8C5C-44B1-B348-7B3C36ADCE3D}" destId="{249CCFF0-A79D-4E2F-A345-DE3519AF3506}" srcOrd="0" destOrd="0" parTransId="{CCE2C391-DCF6-462D-87B5-A717631A8383}" sibTransId="{B1DB8C83-0F99-4728-B7DE-FC9C7973E899}"/>
    <dgm:cxn modelId="{DC0F4AFC-0455-4D07-88AB-396C2968447B}" type="presOf" srcId="{018A4313-8C5C-44B1-B348-7B3C36ADCE3D}" destId="{CE352909-B0BF-4097-B5AC-DD0C8426C3AD}" srcOrd="0" destOrd="0" presId="urn:microsoft.com/office/officeart/2005/8/layout/default"/>
    <dgm:cxn modelId="{4BA678C9-E998-4FE8-8B0C-EEEF1FD61C37}" type="presParOf" srcId="{CE352909-B0BF-4097-B5AC-DD0C8426C3AD}" destId="{50C89D52-8300-40C5-8BC3-F55C88D568CF}" srcOrd="0" destOrd="0" presId="urn:microsoft.com/office/officeart/2005/8/layout/default"/>
    <dgm:cxn modelId="{67E085A5-8527-492E-974E-09EAB941C032}" type="presParOf" srcId="{CE352909-B0BF-4097-B5AC-DD0C8426C3AD}" destId="{797110F2-CA1B-4A0D-B685-5DD225D71E8E}" srcOrd="1" destOrd="0" presId="urn:microsoft.com/office/officeart/2005/8/layout/default"/>
    <dgm:cxn modelId="{48BB57E7-C379-4047-A7EF-09DF7E76B29A}" type="presParOf" srcId="{CE352909-B0BF-4097-B5AC-DD0C8426C3AD}" destId="{B93C0B86-698E-4AFB-82DE-039C7CD999F3}" srcOrd="2" destOrd="0" presId="urn:microsoft.com/office/officeart/2005/8/layout/default"/>
    <dgm:cxn modelId="{28EE67F9-53FE-4C8D-A1E2-7AB4073F323A}" type="presParOf" srcId="{CE352909-B0BF-4097-B5AC-DD0C8426C3AD}" destId="{C50CB5EF-2B02-49FC-96E3-32EEFCDC89BA}" srcOrd="3" destOrd="0" presId="urn:microsoft.com/office/officeart/2005/8/layout/default"/>
    <dgm:cxn modelId="{9AA0F13F-D636-415B-8FAA-12CB376D349D}" type="presParOf" srcId="{CE352909-B0BF-4097-B5AC-DD0C8426C3AD}" destId="{95C15991-0739-4447-8B91-A64130D9E6ED}" srcOrd="4" destOrd="0" presId="urn:microsoft.com/office/officeart/2005/8/layout/default"/>
    <dgm:cxn modelId="{23A005C9-649D-4F95-BD8D-6E5B1D0CAAE3}" type="presParOf" srcId="{CE352909-B0BF-4097-B5AC-DD0C8426C3AD}" destId="{5BC84E92-2B04-4819-95BE-EB2E88D9912B}" srcOrd="5" destOrd="0" presId="urn:microsoft.com/office/officeart/2005/8/layout/default"/>
    <dgm:cxn modelId="{74F25D66-48ED-4AA4-9CD2-F07EB54B5A5A}" type="presParOf" srcId="{CE352909-B0BF-4097-B5AC-DD0C8426C3AD}" destId="{2E1B435F-0D57-4425-9966-3F9DB7236353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F09948-0AB2-4013-BD47-1696E11280A8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895B595C-5523-4C7D-836C-12390969204E}">
      <dgm:prSet phldrT="[Texto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s-ES" b="1" dirty="0"/>
            <a:t>Características comunes</a:t>
          </a:r>
        </a:p>
      </dgm:t>
    </dgm:pt>
    <dgm:pt modelId="{33CAC752-F031-46AD-9AAF-F7FEAC11EA89}" type="parTrans" cxnId="{BAE64F41-3EBC-4AC6-831E-DF27B3D6FA30}">
      <dgm:prSet/>
      <dgm:spPr/>
      <dgm:t>
        <a:bodyPr/>
        <a:lstStyle/>
        <a:p>
          <a:endParaRPr lang="es-ES"/>
        </a:p>
      </dgm:t>
    </dgm:pt>
    <dgm:pt modelId="{23AA46A1-FBA2-47AD-8EB6-20837C49960B}" type="sibTrans" cxnId="{BAE64F41-3EBC-4AC6-831E-DF27B3D6FA30}">
      <dgm:prSet/>
      <dgm:spPr/>
      <dgm:t>
        <a:bodyPr/>
        <a:lstStyle/>
        <a:p>
          <a:endParaRPr lang="es-ES"/>
        </a:p>
      </dgm:t>
    </dgm:pt>
    <dgm:pt modelId="{377D423F-FB27-4DBB-ABC2-505B0BA985AE}">
      <dgm:prSet phldrT="[Texto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s-ES" sz="3600" dirty="0"/>
            <a:t>No considerar a la mujer con la misma valía ni personal ni profesional recurriendo a conductas sexuales como medio de demostrar poder y superioridad profesional.</a:t>
          </a:r>
        </a:p>
      </dgm:t>
    </dgm:pt>
    <dgm:pt modelId="{AD05BF59-BD33-4A27-AB92-1044136F1316}" type="parTrans" cxnId="{FCFB7FF9-592D-4135-B015-D3E9B3CCD9FC}">
      <dgm:prSet/>
      <dgm:spPr/>
      <dgm:t>
        <a:bodyPr/>
        <a:lstStyle/>
        <a:p>
          <a:endParaRPr lang="es-ES"/>
        </a:p>
      </dgm:t>
    </dgm:pt>
    <dgm:pt modelId="{3875BCF4-7FDC-4D6D-AA51-B85472F84F98}" type="sibTrans" cxnId="{FCFB7FF9-592D-4135-B015-D3E9B3CCD9FC}">
      <dgm:prSet/>
      <dgm:spPr/>
      <dgm:t>
        <a:bodyPr/>
        <a:lstStyle/>
        <a:p>
          <a:endParaRPr lang="es-ES"/>
        </a:p>
      </dgm:t>
    </dgm:pt>
    <dgm:pt modelId="{874FF611-C937-4142-8C06-F12398742952}">
      <dgm:prSet phldrT="[Texto]"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s-ES" sz="3600" b="1" dirty="0">
              <a:latin typeface="Arial" panose="020B0604020202020204" pitchFamily="34" charset="0"/>
              <a:cs typeface="Arial" panose="020B0604020202020204" pitchFamily="34" charset="0"/>
            </a:rPr>
            <a:t>Alto grado de agresividad, falta de empatía, rasgos dominantes y conductas sexistas.</a:t>
          </a:r>
        </a:p>
      </dgm:t>
    </dgm:pt>
    <dgm:pt modelId="{96E5F15E-92E4-4EC0-9B26-86F827C8B311}" type="parTrans" cxnId="{5A2F0578-47A2-4C35-B6A3-BDFD850234B6}">
      <dgm:prSet/>
      <dgm:spPr/>
      <dgm:t>
        <a:bodyPr/>
        <a:lstStyle/>
        <a:p>
          <a:endParaRPr lang="es-ES"/>
        </a:p>
      </dgm:t>
    </dgm:pt>
    <dgm:pt modelId="{1F101B08-5357-4FB9-A115-CA22A431CB46}" type="sibTrans" cxnId="{5A2F0578-47A2-4C35-B6A3-BDFD850234B6}">
      <dgm:prSet/>
      <dgm:spPr/>
      <dgm:t>
        <a:bodyPr/>
        <a:lstStyle/>
        <a:p>
          <a:endParaRPr lang="es-ES"/>
        </a:p>
      </dgm:t>
    </dgm:pt>
    <dgm:pt modelId="{6FD0140E-D039-4D24-8DE7-D7D5CEF0525E}" type="pres">
      <dgm:prSet presAssocID="{DBF09948-0AB2-4013-BD47-1696E11280A8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9539CCC-8ACB-4716-A4C0-83B67FEF45A3}" type="pres">
      <dgm:prSet presAssocID="{895B595C-5523-4C7D-836C-12390969204E}" presName="centerShape" presStyleLbl="node0" presStyleIdx="0" presStyleCnt="1" custScaleX="423350"/>
      <dgm:spPr/>
    </dgm:pt>
    <dgm:pt modelId="{BB778F69-D2EC-43BA-A129-4CA293416EE7}" type="pres">
      <dgm:prSet presAssocID="{AD05BF59-BD33-4A27-AB92-1044136F1316}" presName="parTrans" presStyleLbl="sibTrans2D1" presStyleIdx="0" presStyleCnt="2"/>
      <dgm:spPr/>
    </dgm:pt>
    <dgm:pt modelId="{7C424771-0BD0-43DD-8058-323E8212AD48}" type="pres">
      <dgm:prSet presAssocID="{AD05BF59-BD33-4A27-AB92-1044136F1316}" presName="connectorText" presStyleLbl="sibTrans2D1" presStyleIdx="0" presStyleCnt="2"/>
      <dgm:spPr/>
    </dgm:pt>
    <dgm:pt modelId="{2D9E1722-191D-4CD2-BC13-FF6B0D175B6F}" type="pres">
      <dgm:prSet presAssocID="{377D423F-FB27-4DBB-ABC2-505B0BA985AE}" presName="node" presStyleLbl="node1" presStyleIdx="0" presStyleCnt="2" custScaleX="681041">
        <dgm:presLayoutVars>
          <dgm:bulletEnabled val="1"/>
        </dgm:presLayoutVars>
      </dgm:prSet>
      <dgm:spPr/>
    </dgm:pt>
    <dgm:pt modelId="{04EF5053-75F4-4B4B-A3F6-6864ACF2FF55}" type="pres">
      <dgm:prSet presAssocID="{96E5F15E-92E4-4EC0-9B26-86F827C8B311}" presName="parTrans" presStyleLbl="sibTrans2D1" presStyleIdx="1" presStyleCnt="2"/>
      <dgm:spPr/>
    </dgm:pt>
    <dgm:pt modelId="{0748EE2B-1AFD-4D09-AEB9-39D444B66F3F}" type="pres">
      <dgm:prSet presAssocID="{96E5F15E-92E4-4EC0-9B26-86F827C8B311}" presName="connectorText" presStyleLbl="sibTrans2D1" presStyleIdx="1" presStyleCnt="2"/>
      <dgm:spPr/>
    </dgm:pt>
    <dgm:pt modelId="{A8A0C631-4F0D-4AD6-B7D5-03C82C511496}" type="pres">
      <dgm:prSet presAssocID="{874FF611-C937-4142-8C06-F12398742952}" presName="node" presStyleLbl="node1" presStyleIdx="1" presStyleCnt="2" custScaleX="586539" custRadScaleRad="100221" custRadScaleInc="1467">
        <dgm:presLayoutVars>
          <dgm:bulletEnabled val="1"/>
        </dgm:presLayoutVars>
      </dgm:prSet>
      <dgm:spPr/>
    </dgm:pt>
  </dgm:ptLst>
  <dgm:cxnLst>
    <dgm:cxn modelId="{9FF74D07-B346-4A43-AADA-F28D0F5BD5E2}" type="presOf" srcId="{96E5F15E-92E4-4EC0-9B26-86F827C8B311}" destId="{04EF5053-75F4-4B4B-A3F6-6864ACF2FF55}" srcOrd="0" destOrd="0" presId="urn:microsoft.com/office/officeart/2005/8/layout/radial5"/>
    <dgm:cxn modelId="{203F3B15-0D51-4B8A-8E7C-ADE7620B994F}" type="presOf" srcId="{DBF09948-0AB2-4013-BD47-1696E11280A8}" destId="{6FD0140E-D039-4D24-8DE7-D7D5CEF0525E}" srcOrd="0" destOrd="0" presId="urn:microsoft.com/office/officeart/2005/8/layout/radial5"/>
    <dgm:cxn modelId="{1B4F891D-C6CC-4D37-B0D1-460516453A7E}" type="presOf" srcId="{AD05BF59-BD33-4A27-AB92-1044136F1316}" destId="{7C424771-0BD0-43DD-8058-323E8212AD48}" srcOrd="1" destOrd="0" presId="urn:microsoft.com/office/officeart/2005/8/layout/radial5"/>
    <dgm:cxn modelId="{AFB6DF21-809D-45FE-A33B-DF595CB0B59D}" type="presOf" srcId="{377D423F-FB27-4DBB-ABC2-505B0BA985AE}" destId="{2D9E1722-191D-4CD2-BC13-FF6B0D175B6F}" srcOrd="0" destOrd="0" presId="urn:microsoft.com/office/officeart/2005/8/layout/radial5"/>
    <dgm:cxn modelId="{BAE64F41-3EBC-4AC6-831E-DF27B3D6FA30}" srcId="{DBF09948-0AB2-4013-BD47-1696E11280A8}" destId="{895B595C-5523-4C7D-836C-12390969204E}" srcOrd="0" destOrd="0" parTransId="{33CAC752-F031-46AD-9AAF-F7FEAC11EA89}" sibTransId="{23AA46A1-FBA2-47AD-8EB6-20837C49960B}"/>
    <dgm:cxn modelId="{38E3B849-AC0D-416B-A351-3B6CA9977C5E}" type="presOf" srcId="{895B595C-5523-4C7D-836C-12390969204E}" destId="{99539CCC-8ACB-4716-A4C0-83B67FEF45A3}" srcOrd="0" destOrd="0" presId="urn:microsoft.com/office/officeart/2005/8/layout/radial5"/>
    <dgm:cxn modelId="{5A2F0578-47A2-4C35-B6A3-BDFD850234B6}" srcId="{895B595C-5523-4C7D-836C-12390969204E}" destId="{874FF611-C937-4142-8C06-F12398742952}" srcOrd="1" destOrd="0" parTransId="{96E5F15E-92E4-4EC0-9B26-86F827C8B311}" sibTransId="{1F101B08-5357-4FB9-A115-CA22A431CB46}"/>
    <dgm:cxn modelId="{B0380BA1-F0BE-402F-9569-F5FA6083D5B5}" type="presOf" srcId="{96E5F15E-92E4-4EC0-9B26-86F827C8B311}" destId="{0748EE2B-1AFD-4D09-AEB9-39D444B66F3F}" srcOrd="1" destOrd="0" presId="urn:microsoft.com/office/officeart/2005/8/layout/radial5"/>
    <dgm:cxn modelId="{67DE14A8-D425-4190-9D9A-09E32D25E837}" type="presOf" srcId="{874FF611-C937-4142-8C06-F12398742952}" destId="{A8A0C631-4F0D-4AD6-B7D5-03C82C511496}" srcOrd="0" destOrd="0" presId="urn:microsoft.com/office/officeart/2005/8/layout/radial5"/>
    <dgm:cxn modelId="{FBFBDEC1-5705-4803-B536-7F7AC504E326}" type="presOf" srcId="{AD05BF59-BD33-4A27-AB92-1044136F1316}" destId="{BB778F69-D2EC-43BA-A129-4CA293416EE7}" srcOrd="0" destOrd="0" presId="urn:microsoft.com/office/officeart/2005/8/layout/radial5"/>
    <dgm:cxn modelId="{FCFB7FF9-592D-4135-B015-D3E9B3CCD9FC}" srcId="{895B595C-5523-4C7D-836C-12390969204E}" destId="{377D423F-FB27-4DBB-ABC2-505B0BA985AE}" srcOrd="0" destOrd="0" parTransId="{AD05BF59-BD33-4A27-AB92-1044136F1316}" sibTransId="{3875BCF4-7FDC-4D6D-AA51-B85472F84F98}"/>
    <dgm:cxn modelId="{77BDBC2D-F94C-4C9E-9CAC-B2CB305685CF}" type="presParOf" srcId="{6FD0140E-D039-4D24-8DE7-D7D5CEF0525E}" destId="{99539CCC-8ACB-4716-A4C0-83B67FEF45A3}" srcOrd="0" destOrd="0" presId="urn:microsoft.com/office/officeart/2005/8/layout/radial5"/>
    <dgm:cxn modelId="{EA04F8FE-E02E-401D-9E33-AFCAFC6EC098}" type="presParOf" srcId="{6FD0140E-D039-4D24-8DE7-D7D5CEF0525E}" destId="{BB778F69-D2EC-43BA-A129-4CA293416EE7}" srcOrd="1" destOrd="0" presId="urn:microsoft.com/office/officeart/2005/8/layout/radial5"/>
    <dgm:cxn modelId="{B7AF7ECC-1EAA-45B6-95A5-0980030A3829}" type="presParOf" srcId="{BB778F69-D2EC-43BA-A129-4CA293416EE7}" destId="{7C424771-0BD0-43DD-8058-323E8212AD48}" srcOrd="0" destOrd="0" presId="urn:microsoft.com/office/officeart/2005/8/layout/radial5"/>
    <dgm:cxn modelId="{1EBD07D0-8671-495E-A771-6E1EED9DF885}" type="presParOf" srcId="{6FD0140E-D039-4D24-8DE7-D7D5CEF0525E}" destId="{2D9E1722-191D-4CD2-BC13-FF6B0D175B6F}" srcOrd="2" destOrd="0" presId="urn:microsoft.com/office/officeart/2005/8/layout/radial5"/>
    <dgm:cxn modelId="{53B38932-70AC-43ED-BFDB-B441248661DC}" type="presParOf" srcId="{6FD0140E-D039-4D24-8DE7-D7D5CEF0525E}" destId="{04EF5053-75F4-4B4B-A3F6-6864ACF2FF55}" srcOrd="3" destOrd="0" presId="urn:microsoft.com/office/officeart/2005/8/layout/radial5"/>
    <dgm:cxn modelId="{3FE5166A-019F-4920-8CE5-5ED2BC3ED4B5}" type="presParOf" srcId="{04EF5053-75F4-4B4B-A3F6-6864ACF2FF55}" destId="{0748EE2B-1AFD-4D09-AEB9-39D444B66F3F}" srcOrd="0" destOrd="0" presId="urn:microsoft.com/office/officeart/2005/8/layout/radial5"/>
    <dgm:cxn modelId="{33B8025F-F57B-48A3-97F4-74CABC724F48}" type="presParOf" srcId="{6FD0140E-D039-4D24-8DE7-D7D5CEF0525E}" destId="{A8A0C631-4F0D-4AD6-B7D5-03C82C511496}" srcOrd="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07AA40D-7F04-4089-AC23-561D9D4E8D67}" type="doc">
      <dgm:prSet loTypeId="urn:microsoft.com/office/officeart/2005/8/layout/radial6" loCatId="cycle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es-ES"/>
        </a:p>
      </dgm:t>
    </dgm:pt>
    <dgm:pt modelId="{6577454C-90FE-4F15-BDA4-4D889FCE3BB0}">
      <dgm:prSet phldrT="[Texto]"/>
      <dgm:spPr>
        <a:solidFill>
          <a:schemeClr val="accent4">
            <a:lumMod val="60000"/>
            <a:lumOff val="40000"/>
            <a:alpha val="80000"/>
          </a:schemeClr>
        </a:solidFill>
      </dgm:spPr>
      <dgm:t>
        <a:bodyPr/>
        <a:lstStyle/>
        <a:p>
          <a:r>
            <a:rPr lang="es-ES" dirty="0">
              <a:solidFill>
                <a:schemeClr val="tx1"/>
              </a:solidFill>
            </a:rPr>
            <a:t>NO único perfil</a:t>
          </a:r>
        </a:p>
      </dgm:t>
    </dgm:pt>
    <dgm:pt modelId="{19FFCD0A-3C54-48E5-BD62-75494499B41C}" type="parTrans" cxnId="{CC462D74-D67E-4B36-8CA0-AF321140BBCC}">
      <dgm:prSet/>
      <dgm:spPr/>
      <dgm:t>
        <a:bodyPr/>
        <a:lstStyle/>
        <a:p>
          <a:endParaRPr lang="es-ES"/>
        </a:p>
      </dgm:t>
    </dgm:pt>
    <dgm:pt modelId="{F59E2191-9501-4F2B-BBDB-7015540780BB}" type="sibTrans" cxnId="{CC462D74-D67E-4B36-8CA0-AF321140BBCC}">
      <dgm:prSet/>
      <dgm:spPr/>
      <dgm:t>
        <a:bodyPr/>
        <a:lstStyle/>
        <a:p>
          <a:endParaRPr lang="es-ES"/>
        </a:p>
      </dgm:t>
    </dgm:pt>
    <dgm:pt modelId="{A9B8DFEE-21D0-4D29-B6E6-99F77DE0D578}">
      <dgm:prSet phldrT="[Texto]" custT="1"/>
      <dgm:spPr/>
      <dgm:t>
        <a:bodyPr/>
        <a:lstStyle/>
        <a:p>
          <a:r>
            <a:rPr lang="es-ES" sz="2800" dirty="0">
              <a:solidFill>
                <a:schemeClr val="tx1"/>
              </a:solidFill>
            </a:rPr>
            <a:t>No tienen por qué tener una personalidad extraña</a:t>
          </a:r>
        </a:p>
        <a:p>
          <a:r>
            <a:rPr lang="es-ES" sz="2800" dirty="0">
              <a:solidFill>
                <a:schemeClr val="tx1"/>
              </a:solidFill>
            </a:rPr>
            <a:t>Posible historia de abusos o aprendizaje de una sexualidad coercitiva</a:t>
          </a:r>
        </a:p>
      </dgm:t>
    </dgm:pt>
    <dgm:pt modelId="{D32E0FDD-473A-4723-876F-9052BCF7DFE8}" type="parTrans" cxnId="{207B9789-F00D-410E-B929-4AED0A857EFB}">
      <dgm:prSet/>
      <dgm:spPr/>
      <dgm:t>
        <a:bodyPr/>
        <a:lstStyle/>
        <a:p>
          <a:endParaRPr lang="es-ES"/>
        </a:p>
      </dgm:t>
    </dgm:pt>
    <dgm:pt modelId="{D4DFB21B-1E2B-4A0A-9C08-0F6D7312BADD}" type="sibTrans" cxnId="{207B9789-F00D-410E-B929-4AED0A857EFB}">
      <dgm:prSet/>
      <dgm:spPr/>
      <dgm:t>
        <a:bodyPr/>
        <a:lstStyle/>
        <a:p>
          <a:endParaRPr lang="es-ES"/>
        </a:p>
      </dgm:t>
    </dgm:pt>
    <dgm:pt modelId="{776EFAA5-4826-4653-80FE-A6ABA41D2951}">
      <dgm:prSet phldrT="[Texto]" custT="1"/>
      <dgm:spPr/>
      <dgm:t>
        <a:bodyPr/>
        <a:lstStyle/>
        <a:p>
          <a:r>
            <a:rPr lang="es-ES" sz="2800" dirty="0">
              <a:solidFill>
                <a:schemeClr val="tx1"/>
              </a:solidFill>
            </a:rPr>
            <a:t>Vulnerabilidad de la víctima</a:t>
          </a:r>
        </a:p>
        <a:p>
          <a:r>
            <a:rPr lang="es-ES" sz="2800" dirty="0">
              <a:solidFill>
                <a:schemeClr val="tx1"/>
              </a:solidFill>
            </a:rPr>
            <a:t>Culpan a la víctima</a:t>
          </a:r>
        </a:p>
      </dgm:t>
    </dgm:pt>
    <dgm:pt modelId="{8EF67481-C9FC-4EB3-AAD6-58FC049B858D}" type="parTrans" cxnId="{CBF2BB20-FAE9-4D65-903A-21D1C4F43A4C}">
      <dgm:prSet/>
      <dgm:spPr/>
      <dgm:t>
        <a:bodyPr/>
        <a:lstStyle/>
        <a:p>
          <a:endParaRPr lang="es-ES"/>
        </a:p>
      </dgm:t>
    </dgm:pt>
    <dgm:pt modelId="{3585ED31-81BB-42E9-A25F-567504448C7C}" type="sibTrans" cxnId="{CBF2BB20-FAE9-4D65-903A-21D1C4F43A4C}">
      <dgm:prSet/>
      <dgm:spPr/>
      <dgm:t>
        <a:bodyPr/>
        <a:lstStyle/>
        <a:p>
          <a:endParaRPr lang="es-ES"/>
        </a:p>
      </dgm:t>
    </dgm:pt>
    <dgm:pt modelId="{492C415C-3828-4643-A96E-9EF1E09E3B72}">
      <dgm:prSet phldrT="[Texto]" custT="1"/>
      <dgm:spPr/>
      <dgm:t>
        <a:bodyPr/>
        <a:lstStyle/>
        <a:p>
          <a:r>
            <a:rPr lang="es-ES" sz="2800" dirty="0">
              <a:solidFill>
                <a:schemeClr val="tx1"/>
              </a:solidFill>
            </a:rPr>
            <a:t>Frustración e inferioridad</a:t>
          </a:r>
        </a:p>
        <a:p>
          <a:r>
            <a:rPr lang="es-ES" sz="2800" dirty="0">
              <a:solidFill>
                <a:schemeClr val="tx1"/>
              </a:solidFill>
            </a:rPr>
            <a:t>Legitimidad de la agresión</a:t>
          </a:r>
        </a:p>
        <a:p>
          <a:r>
            <a:rPr lang="es-ES" sz="2800" dirty="0">
              <a:solidFill>
                <a:schemeClr val="tx1"/>
              </a:solidFill>
            </a:rPr>
            <a:t>Evaden su responsabilidad</a:t>
          </a:r>
        </a:p>
      </dgm:t>
    </dgm:pt>
    <dgm:pt modelId="{A2C343C4-7766-43FA-8FEA-582F47D6C018}" type="parTrans" cxnId="{F6F976E1-610F-4DE0-A1C0-62B103277799}">
      <dgm:prSet/>
      <dgm:spPr/>
      <dgm:t>
        <a:bodyPr/>
        <a:lstStyle/>
        <a:p>
          <a:endParaRPr lang="es-ES"/>
        </a:p>
      </dgm:t>
    </dgm:pt>
    <dgm:pt modelId="{FD486F38-0606-4DB9-845B-16489748EB40}" type="sibTrans" cxnId="{F6F976E1-610F-4DE0-A1C0-62B103277799}">
      <dgm:prSet/>
      <dgm:spPr/>
      <dgm:t>
        <a:bodyPr/>
        <a:lstStyle/>
        <a:p>
          <a:endParaRPr lang="es-ES"/>
        </a:p>
      </dgm:t>
    </dgm:pt>
    <dgm:pt modelId="{13672FDA-FDF2-4373-B5F2-F212D9539DD6}">
      <dgm:prSet phldrT="[Texto]" custT="1"/>
      <dgm:spPr/>
      <dgm:t>
        <a:bodyPr/>
        <a:lstStyle/>
        <a:p>
          <a:r>
            <a:rPr lang="es-ES" sz="2800" dirty="0">
              <a:solidFill>
                <a:schemeClr val="tx1"/>
              </a:solidFill>
            </a:rPr>
            <a:t>Poder, no sexo</a:t>
          </a:r>
        </a:p>
        <a:p>
          <a:r>
            <a:rPr lang="es-ES" sz="2800" dirty="0">
              <a:solidFill>
                <a:schemeClr val="tx1"/>
              </a:solidFill>
            </a:rPr>
            <a:t>Poca capacidad de empatía</a:t>
          </a:r>
        </a:p>
        <a:p>
          <a:r>
            <a:rPr lang="es-ES" sz="2800" dirty="0">
              <a:solidFill>
                <a:schemeClr val="tx1"/>
              </a:solidFill>
            </a:rPr>
            <a:t>Falta de anticipación de consecuencias</a:t>
          </a:r>
        </a:p>
      </dgm:t>
    </dgm:pt>
    <dgm:pt modelId="{F350B7D5-5BB9-4545-B030-B12F4D666D15}" type="parTrans" cxnId="{AB25834E-3D44-473D-9DFD-6022F6DB20F2}">
      <dgm:prSet/>
      <dgm:spPr/>
      <dgm:t>
        <a:bodyPr/>
        <a:lstStyle/>
        <a:p>
          <a:endParaRPr lang="es-ES"/>
        </a:p>
      </dgm:t>
    </dgm:pt>
    <dgm:pt modelId="{9F4B4FEA-DAD9-412A-969A-83828B06BAB3}" type="sibTrans" cxnId="{AB25834E-3D44-473D-9DFD-6022F6DB20F2}">
      <dgm:prSet/>
      <dgm:spPr/>
      <dgm:t>
        <a:bodyPr/>
        <a:lstStyle/>
        <a:p>
          <a:endParaRPr lang="es-ES"/>
        </a:p>
      </dgm:t>
    </dgm:pt>
    <dgm:pt modelId="{AE3870F5-B41A-45A0-B488-2BABE3E92354}" type="pres">
      <dgm:prSet presAssocID="{407AA40D-7F04-4089-AC23-561D9D4E8D67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063B8E04-2D77-4520-BAB5-289204FEB70A}" type="pres">
      <dgm:prSet presAssocID="{6577454C-90FE-4F15-BDA4-4D889FCE3BB0}" presName="centerShape" presStyleLbl="node0" presStyleIdx="0" presStyleCnt="1"/>
      <dgm:spPr/>
    </dgm:pt>
    <dgm:pt modelId="{EB7318C6-9BBE-41A8-A074-B12D2D6E8ABF}" type="pres">
      <dgm:prSet presAssocID="{A9B8DFEE-21D0-4D29-B6E6-99F77DE0D578}" presName="node" presStyleLbl="node1" presStyleIdx="0" presStyleCnt="4" custScaleX="223382" custScaleY="130806" custRadScaleRad="102534" custRadScaleInc="-9560">
        <dgm:presLayoutVars>
          <dgm:bulletEnabled val="1"/>
        </dgm:presLayoutVars>
      </dgm:prSet>
      <dgm:spPr/>
    </dgm:pt>
    <dgm:pt modelId="{B5DB99D6-2F14-4BEA-8C7C-3EF90D7831E0}" type="pres">
      <dgm:prSet presAssocID="{A9B8DFEE-21D0-4D29-B6E6-99F77DE0D578}" presName="dummy" presStyleCnt="0"/>
      <dgm:spPr/>
    </dgm:pt>
    <dgm:pt modelId="{58FC60EF-81F3-4AE4-A630-2F67B62AEEA4}" type="pres">
      <dgm:prSet presAssocID="{D4DFB21B-1E2B-4A0A-9C08-0F6D7312BADD}" presName="sibTrans" presStyleLbl="sibTrans2D1" presStyleIdx="0" presStyleCnt="4" custScaleX="105455" custScaleY="49689" custLinFactNeighborX="19956" custLinFactNeighborY="-9355"/>
      <dgm:spPr/>
    </dgm:pt>
    <dgm:pt modelId="{915E65BE-797B-417D-8D66-06003486FC24}" type="pres">
      <dgm:prSet presAssocID="{776EFAA5-4826-4653-80FE-A6ABA41D2951}" presName="node" presStyleLbl="node1" presStyleIdx="1" presStyleCnt="4" custScaleX="214796" custScaleY="71266" custRadScaleRad="158165" custRadScaleInc="2237">
        <dgm:presLayoutVars>
          <dgm:bulletEnabled val="1"/>
        </dgm:presLayoutVars>
      </dgm:prSet>
      <dgm:spPr/>
    </dgm:pt>
    <dgm:pt modelId="{81A17B54-FD97-417F-BC79-ECDFC056E990}" type="pres">
      <dgm:prSet presAssocID="{776EFAA5-4826-4653-80FE-A6ABA41D2951}" presName="dummy" presStyleCnt="0"/>
      <dgm:spPr/>
    </dgm:pt>
    <dgm:pt modelId="{A484F0F0-B4BF-4357-9406-C293E7720ECF}" type="pres">
      <dgm:prSet presAssocID="{3585ED31-81BB-42E9-A25F-567504448C7C}" presName="sibTrans" presStyleLbl="sibTrans2D1" presStyleIdx="1" presStyleCnt="4" custScaleX="86224" custScaleY="50688" custLinFactNeighborX="24039" custLinFactNeighborY="10716"/>
      <dgm:spPr/>
    </dgm:pt>
    <dgm:pt modelId="{AFF96C7A-F169-4BE9-88B3-93BF7842656F}" type="pres">
      <dgm:prSet presAssocID="{492C415C-3828-4643-A96E-9EF1E09E3B72}" presName="node" presStyleLbl="node1" presStyleIdx="2" presStyleCnt="4" custScaleX="266863" custRadScaleRad="102360" custRadScaleInc="-19121">
        <dgm:presLayoutVars>
          <dgm:bulletEnabled val="1"/>
        </dgm:presLayoutVars>
      </dgm:prSet>
      <dgm:spPr/>
    </dgm:pt>
    <dgm:pt modelId="{0DE79893-D64A-487F-A0F2-56206D206C8A}" type="pres">
      <dgm:prSet presAssocID="{492C415C-3828-4643-A96E-9EF1E09E3B72}" presName="dummy" presStyleCnt="0"/>
      <dgm:spPr/>
    </dgm:pt>
    <dgm:pt modelId="{6BD3A1EE-7804-4E68-9BF9-E4FC4A8E75DD}" type="pres">
      <dgm:prSet presAssocID="{FD486F38-0606-4DB9-845B-16489748EB40}" presName="sibTrans" presStyleLbl="sibTrans2D1" presStyleIdx="2" presStyleCnt="4" custScaleX="82389" custScaleY="46103" custLinFactNeighborX="-24171" custLinFactNeighborY="11427"/>
      <dgm:spPr/>
    </dgm:pt>
    <dgm:pt modelId="{8193CE68-1551-4E7B-8E3C-FC83CAFEF78A}" type="pres">
      <dgm:prSet presAssocID="{13672FDA-FDF2-4373-B5F2-F212D9539DD6}" presName="node" presStyleLbl="node1" presStyleIdx="3" presStyleCnt="4" custScaleX="233425" custRadScaleRad="154638" custRadScaleInc="6357">
        <dgm:presLayoutVars>
          <dgm:bulletEnabled val="1"/>
        </dgm:presLayoutVars>
      </dgm:prSet>
      <dgm:spPr/>
    </dgm:pt>
    <dgm:pt modelId="{1D57DD93-6B69-45FC-BC6A-2C8D641E8B10}" type="pres">
      <dgm:prSet presAssocID="{13672FDA-FDF2-4373-B5F2-F212D9539DD6}" presName="dummy" presStyleCnt="0"/>
      <dgm:spPr/>
    </dgm:pt>
    <dgm:pt modelId="{79953C14-6C2F-4410-971A-AFB04957CF9E}" type="pres">
      <dgm:prSet presAssocID="{9F4B4FEA-DAD9-412A-969A-83828B06BAB3}" presName="sibTrans" presStyleLbl="sibTrans2D1" presStyleIdx="3" presStyleCnt="4" custScaleY="54663" custLinFactNeighborX="-21487" custLinFactNeighborY="-12582"/>
      <dgm:spPr/>
    </dgm:pt>
  </dgm:ptLst>
  <dgm:cxnLst>
    <dgm:cxn modelId="{CBF2BB20-FAE9-4D65-903A-21D1C4F43A4C}" srcId="{6577454C-90FE-4F15-BDA4-4D889FCE3BB0}" destId="{776EFAA5-4826-4653-80FE-A6ABA41D2951}" srcOrd="1" destOrd="0" parTransId="{8EF67481-C9FC-4EB3-AAD6-58FC049B858D}" sibTransId="{3585ED31-81BB-42E9-A25F-567504448C7C}"/>
    <dgm:cxn modelId="{1F6AFF3E-EF69-4408-9EA8-D1EDE82B8D35}" type="presOf" srcId="{6577454C-90FE-4F15-BDA4-4D889FCE3BB0}" destId="{063B8E04-2D77-4520-BAB5-289204FEB70A}" srcOrd="0" destOrd="0" presId="urn:microsoft.com/office/officeart/2005/8/layout/radial6"/>
    <dgm:cxn modelId="{514D9A3F-A195-464F-9C37-ABBE4FE38C09}" type="presOf" srcId="{13672FDA-FDF2-4373-B5F2-F212D9539DD6}" destId="{8193CE68-1551-4E7B-8E3C-FC83CAFEF78A}" srcOrd="0" destOrd="0" presId="urn:microsoft.com/office/officeart/2005/8/layout/radial6"/>
    <dgm:cxn modelId="{6D28BC6A-0E70-480C-BDAB-E366A292BE36}" type="presOf" srcId="{776EFAA5-4826-4653-80FE-A6ABA41D2951}" destId="{915E65BE-797B-417D-8D66-06003486FC24}" srcOrd="0" destOrd="0" presId="urn:microsoft.com/office/officeart/2005/8/layout/radial6"/>
    <dgm:cxn modelId="{1B34B56B-6FF6-4102-A578-7EB0D9321A0B}" type="presOf" srcId="{492C415C-3828-4643-A96E-9EF1E09E3B72}" destId="{AFF96C7A-F169-4BE9-88B3-93BF7842656F}" srcOrd="0" destOrd="0" presId="urn:microsoft.com/office/officeart/2005/8/layout/radial6"/>
    <dgm:cxn modelId="{ED802C4E-8E6D-4096-9035-E8D7F1834B7A}" type="presOf" srcId="{D4DFB21B-1E2B-4A0A-9C08-0F6D7312BADD}" destId="{58FC60EF-81F3-4AE4-A630-2F67B62AEEA4}" srcOrd="0" destOrd="0" presId="urn:microsoft.com/office/officeart/2005/8/layout/radial6"/>
    <dgm:cxn modelId="{AB25834E-3D44-473D-9DFD-6022F6DB20F2}" srcId="{6577454C-90FE-4F15-BDA4-4D889FCE3BB0}" destId="{13672FDA-FDF2-4373-B5F2-F212D9539DD6}" srcOrd="3" destOrd="0" parTransId="{F350B7D5-5BB9-4545-B030-B12F4D666D15}" sibTransId="{9F4B4FEA-DAD9-412A-969A-83828B06BAB3}"/>
    <dgm:cxn modelId="{CC462D74-D67E-4B36-8CA0-AF321140BBCC}" srcId="{407AA40D-7F04-4089-AC23-561D9D4E8D67}" destId="{6577454C-90FE-4F15-BDA4-4D889FCE3BB0}" srcOrd="0" destOrd="0" parTransId="{19FFCD0A-3C54-48E5-BD62-75494499B41C}" sibTransId="{F59E2191-9501-4F2B-BBDB-7015540780BB}"/>
    <dgm:cxn modelId="{BA90145A-9893-4DA8-A8B1-683B376EA59B}" type="presOf" srcId="{407AA40D-7F04-4089-AC23-561D9D4E8D67}" destId="{AE3870F5-B41A-45A0-B488-2BABE3E92354}" srcOrd="0" destOrd="0" presId="urn:microsoft.com/office/officeart/2005/8/layout/radial6"/>
    <dgm:cxn modelId="{C4479481-FE81-4CFB-8006-A08761E3962E}" type="presOf" srcId="{9F4B4FEA-DAD9-412A-969A-83828B06BAB3}" destId="{79953C14-6C2F-4410-971A-AFB04957CF9E}" srcOrd="0" destOrd="0" presId="urn:microsoft.com/office/officeart/2005/8/layout/radial6"/>
    <dgm:cxn modelId="{207B9789-F00D-410E-B929-4AED0A857EFB}" srcId="{6577454C-90FE-4F15-BDA4-4D889FCE3BB0}" destId="{A9B8DFEE-21D0-4D29-B6E6-99F77DE0D578}" srcOrd="0" destOrd="0" parTransId="{D32E0FDD-473A-4723-876F-9052BCF7DFE8}" sibTransId="{D4DFB21B-1E2B-4A0A-9C08-0F6D7312BADD}"/>
    <dgm:cxn modelId="{51FBB8DC-4BE8-4999-993E-088FD61C352A}" type="presOf" srcId="{A9B8DFEE-21D0-4D29-B6E6-99F77DE0D578}" destId="{EB7318C6-9BBE-41A8-A074-B12D2D6E8ABF}" srcOrd="0" destOrd="0" presId="urn:microsoft.com/office/officeart/2005/8/layout/radial6"/>
    <dgm:cxn modelId="{F6F976E1-610F-4DE0-A1C0-62B103277799}" srcId="{6577454C-90FE-4F15-BDA4-4D889FCE3BB0}" destId="{492C415C-3828-4643-A96E-9EF1E09E3B72}" srcOrd="2" destOrd="0" parTransId="{A2C343C4-7766-43FA-8FEA-582F47D6C018}" sibTransId="{FD486F38-0606-4DB9-845B-16489748EB40}"/>
    <dgm:cxn modelId="{C8AA49E8-E449-4098-A65E-2CA0B5CE9B67}" type="presOf" srcId="{3585ED31-81BB-42E9-A25F-567504448C7C}" destId="{A484F0F0-B4BF-4357-9406-C293E7720ECF}" srcOrd="0" destOrd="0" presId="urn:microsoft.com/office/officeart/2005/8/layout/radial6"/>
    <dgm:cxn modelId="{8E5299E8-89C6-4E72-AA99-7C153D187C43}" type="presOf" srcId="{FD486F38-0606-4DB9-845B-16489748EB40}" destId="{6BD3A1EE-7804-4E68-9BF9-E4FC4A8E75DD}" srcOrd="0" destOrd="0" presId="urn:microsoft.com/office/officeart/2005/8/layout/radial6"/>
    <dgm:cxn modelId="{E5F44225-DAB7-4F40-A0D0-55A833BA476F}" type="presParOf" srcId="{AE3870F5-B41A-45A0-B488-2BABE3E92354}" destId="{063B8E04-2D77-4520-BAB5-289204FEB70A}" srcOrd="0" destOrd="0" presId="urn:microsoft.com/office/officeart/2005/8/layout/radial6"/>
    <dgm:cxn modelId="{D9ABD546-E4E7-4770-8A92-7AFACD7842E9}" type="presParOf" srcId="{AE3870F5-B41A-45A0-B488-2BABE3E92354}" destId="{EB7318C6-9BBE-41A8-A074-B12D2D6E8ABF}" srcOrd="1" destOrd="0" presId="urn:microsoft.com/office/officeart/2005/8/layout/radial6"/>
    <dgm:cxn modelId="{B414C1FD-79CA-4AFB-8EB7-872D19F592AC}" type="presParOf" srcId="{AE3870F5-B41A-45A0-B488-2BABE3E92354}" destId="{B5DB99D6-2F14-4BEA-8C7C-3EF90D7831E0}" srcOrd="2" destOrd="0" presId="urn:microsoft.com/office/officeart/2005/8/layout/radial6"/>
    <dgm:cxn modelId="{AEAFD76B-B930-41B3-8E5D-C302D4327604}" type="presParOf" srcId="{AE3870F5-B41A-45A0-B488-2BABE3E92354}" destId="{58FC60EF-81F3-4AE4-A630-2F67B62AEEA4}" srcOrd="3" destOrd="0" presId="urn:microsoft.com/office/officeart/2005/8/layout/radial6"/>
    <dgm:cxn modelId="{CA872AB1-EBEE-4788-B104-290DB7D0D4AB}" type="presParOf" srcId="{AE3870F5-B41A-45A0-B488-2BABE3E92354}" destId="{915E65BE-797B-417D-8D66-06003486FC24}" srcOrd="4" destOrd="0" presId="urn:microsoft.com/office/officeart/2005/8/layout/radial6"/>
    <dgm:cxn modelId="{4974F4BA-6DD8-418A-BACE-A2B198E8BB06}" type="presParOf" srcId="{AE3870F5-B41A-45A0-B488-2BABE3E92354}" destId="{81A17B54-FD97-417F-BC79-ECDFC056E990}" srcOrd="5" destOrd="0" presId="urn:microsoft.com/office/officeart/2005/8/layout/radial6"/>
    <dgm:cxn modelId="{B17F7FBD-E163-4253-86EC-C16BAD11E00A}" type="presParOf" srcId="{AE3870F5-B41A-45A0-B488-2BABE3E92354}" destId="{A484F0F0-B4BF-4357-9406-C293E7720ECF}" srcOrd="6" destOrd="0" presId="urn:microsoft.com/office/officeart/2005/8/layout/radial6"/>
    <dgm:cxn modelId="{F8ED8705-CBDC-4B9D-A7D9-5D56F9D7CED4}" type="presParOf" srcId="{AE3870F5-B41A-45A0-B488-2BABE3E92354}" destId="{AFF96C7A-F169-4BE9-88B3-93BF7842656F}" srcOrd="7" destOrd="0" presId="urn:microsoft.com/office/officeart/2005/8/layout/radial6"/>
    <dgm:cxn modelId="{41ACF4F2-EFD4-4854-A00F-D8676AD811E0}" type="presParOf" srcId="{AE3870F5-B41A-45A0-B488-2BABE3E92354}" destId="{0DE79893-D64A-487F-A0F2-56206D206C8A}" srcOrd="8" destOrd="0" presId="urn:microsoft.com/office/officeart/2005/8/layout/radial6"/>
    <dgm:cxn modelId="{DCCD46E5-39F7-45CC-B921-C0ED1C047D9C}" type="presParOf" srcId="{AE3870F5-B41A-45A0-B488-2BABE3E92354}" destId="{6BD3A1EE-7804-4E68-9BF9-E4FC4A8E75DD}" srcOrd="9" destOrd="0" presId="urn:microsoft.com/office/officeart/2005/8/layout/radial6"/>
    <dgm:cxn modelId="{702D3379-EF37-4CBD-801F-414DB9BB6518}" type="presParOf" srcId="{AE3870F5-B41A-45A0-B488-2BABE3E92354}" destId="{8193CE68-1551-4E7B-8E3C-FC83CAFEF78A}" srcOrd="10" destOrd="0" presId="urn:microsoft.com/office/officeart/2005/8/layout/radial6"/>
    <dgm:cxn modelId="{AB976CA8-50CB-454B-9806-1C4D2CB4C3F1}" type="presParOf" srcId="{AE3870F5-B41A-45A0-B488-2BABE3E92354}" destId="{1D57DD93-6B69-45FC-BC6A-2C8D641E8B10}" srcOrd="11" destOrd="0" presId="urn:microsoft.com/office/officeart/2005/8/layout/radial6"/>
    <dgm:cxn modelId="{15FA24D7-A755-4BF1-BA47-C92810861448}" type="presParOf" srcId="{AE3870F5-B41A-45A0-B488-2BABE3E92354}" destId="{79953C14-6C2F-4410-971A-AFB04957CF9E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537DC15-0FB7-47B9-BE73-6D0051625B82}" type="doc">
      <dgm:prSet loTypeId="urn:microsoft.com/office/officeart/2005/8/layout/hierarchy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2BE27B5A-2EAD-48C6-B850-AB38DACB12CC}">
      <dgm:prSet phldrT="[Texto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s-ES" sz="4000" dirty="0">
              <a:solidFill>
                <a:schemeClr val="tx1"/>
              </a:solidFill>
            </a:rPr>
            <a:t>Tres patrones básicos de agresión (Groth et al., 1977)</a:t>
          </a:r>
        </a:p>
      </dgm:t>
    </dgm:pt>
    <dgm:pt modelId="{15AE0D5A-64FA-4065-B79E-D06E8073276C}" type="parTrans" cxnId="{B9024538-7BD6-4320-843D-96689CE3B496}">
      <dgm:prSet/>
      <dgm:spPr/>
      <dgm:t>
        <a:bodyPr/>
        <a:lstStyle/>
        <a:p>
          <a:endParaRPr lang="es-ES"/>
        </a:p>
      </dgm:t>
    </dgm:pt>
    <dgm:pt modelId="{F8C79F56-221B-473F-AC4B-859FE84050EF}" type="sibTrans" cxnId="{B9024538-7BD6-4320-843D-96689CE3B496}">
      <dgm:prSet/>
      <dgm:spPr/>
      <dgm:t>
        <a:bodyPr/>
        <a:lstStyle/>
        <a:p>
          <a:endParaRPr lang="es-ES"/>
        </a:p>
      </dgm:t>
    </dgm:pt>
    <dgm:pt modelId="{B2370790-F642-42A9-B32C-F49BE063C36E}">
      <dgm:prSet phldrT="[Texto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s-ES" sz="4000" dirty="0">
              <a:solidFill>
                <a:schemeClr val="tx1"/>
              </a:solidFill>
            </a:rPr>
            <a:t>Poder y control</a:t>
          </a:r>
        </a:p>
        <a:p>
          <a:r>
            <a:rPr lang="es-ES" sz="4000" dirty="0">
              <a:solidFill>
                <a:schemeClr val="tx1"/>
              </a:solidFill>
            </a:rPr>
            <a:t>(someter y dominar a la víctima)</a:t>
          </a:r>
        </a:p>
      </dgm:t>
    </dgm:pt>
    <dgm:pt modelId="{5C271AB4-DC0F-4DF5-B3B5-46211386ACE3}" type="parTrans" cxnId="{1AA5EF1D-CAC6-4D35-B4A7-83D0C457619A}">
      <dgm:prSet/>
      <dgm:spPr/>
      <dgm:t>
        <a:bodyPr/>
        <a:lstStyle/>
        <a:p>
          <a:endParaRPr lang="es-ES"/>
        </a:p>
      </dgm:t>
    </dgm:pt>
    <dgm:pt modelId="{DDB0C14A-55EB-4EB1-9433-0AD1991AAC5A}" type="sibTrans" cxnId="{1AA5EF1D-CAC6-4D35-B4A7-83D0C457619A}">
      <dgm:prSet/>
      <dgm:spPr/>
      <dgm:t>
        <a:bodyPr/>
        <a:lstStyle/>
        <a:p>
          <a:endParaRPr lang="es-ES"/>
        </a:p>
      </dgm:t>
    </dgm:pt>
    <dgm:pt modelId="{405FCFF7-4007-4AE6-AB72-F85A7446803D}">
      <dgm:prSet phldrT="[Texto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s-ES" sz="4000" dirty="0">
              <a:solidFill>
                <a:schemeClr val="tx1"/>
              </a:solidFill>
            </a:rPr>
            <a:t>Odio u hostilidad </a:t>
          </a:r>
        </a:p>
      </dgm:t>
    </dgm:pt>
    <dgm:pt modelId="{6DE418A0-28D0-4F51-A59B-6BA877E278ED}" type="parTrans" cxnId="{EB2E8D61-B488-44C8-851A-1106ACE177A7}">
      <dgm:prSet/>
      <dgm:spPr/>
      <dgm:t>
        <a:bodyPr/>
        <a:lstStyle/>
        <a:p>
          <a:endParaRPr lang="es-ES"/>
        </a:p>
      </dgm:t>
    </dgm:pt>
    <dgm:pt modelId="{1CFE5C1B-4C7C-4DF9-BD0C-3E365A2D1212}" type="sibTrans" cxnId="{EB2E8D61-B488-44C8-851A-1106ACE177A7}">
      <dgm:prSet/>
      <dgm:spPr/>
      <dgm:t>
        <a:bodyPr/>
        <a:lstStyle/>
        <a:p>
          <a:endParaRPr lang="es-ES"/>
        </a:p>
      </dgm:t>
    </dgm:pt>
    <dgm:pt modelId="{262D8F22-1678-4CAD-A3F6-84C6A50E1DCD}">
      <dgm:prSet phldrT="[Texto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s-ES" sz="4000" dirty="0">
              <a:solidFill>
                <a:schemeClr val="tx1"/>
              </a:solidFill>
            </a:rPr>
            <a:t>Castigar y lastimar a la víctima</a:t>
          </a:r>
        </a:p>
      </dgm:t>
    </dgm:pt>
    <dgm:pt modelId="{227526AC-1688-430A-BBB0-D88B6215ED9A}" type="parTrans" cxnId="{3048C733-771E-4841-8B52-F7505B7B5EA0}">
      <dgm:prSet/>
      <dgm:spPr/>
      <dgm:t>
        <a:bodyPr/>
        <a:lstStyle/>
        <a:p>
          <a:endParaRPr lang="es-ES"/>
        </a:p>
      </dgm:t>
    </dgm:pt>
    <dgm:pt modelId="{13EC2DCC-552A-4A7F-AAB3-1F431351BE3C}" type="sibTrans" cxnId="{3048C733-771E-4841-8B52-F7505B7B5EA0}">
      <dgm:prSet/>
      <dgm:spPr/>
      <dgm:t>
        <a:bodyPr/>
        <a:lstStyle/>
        <a:p>
          <a:endParaRPr lang="es-ES"/>
        </a:p>
      </dgm:t>
    </dgm:pt>
    <dgm:pt modelId="{3A138396-78E0-4E48-ADC3-91B283DC43C1}" type="pres">
      <dgm:prSet presAssocID="{2537DC15-0FB7-47B9-BE73-6D0051625B8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270E69D-9477-4FC2-8B41-00367C085F0D}" type="pres">
      <dgm:prSet presAssocID="{2BE27B5A-2EAD-48C6-B850-AB38DACB12CC}" presName="vertOne" presStyleCnt="0"/>
      <dgm:spPr/>
    </dgm:pt>
    <dgm:pt modelId="{6B264A83-D1FE-4963-B1AD-CBCD30D5932D}" type="pres">
      <dgm:prSet presAssocID="{2BE27B5A-2EAD-48C6-B850-AB38DACB12CC}" presName="txOne" presStyleLbl="node0" presStyleIdx="0" presStyleCnt="1" custScaleY="23124">
        <dgm:presLayoutVars>
          <dgm:chPref val="3"/>
        </dgm:presLayoutVars>
      </dgm:prSet>
      <dgm:spPr/>
    </dgm:pt>
    <dgm:pt modelId="{42ED66A8-A4B4-485E-B141-CAF14C772AC6}" type="pres">
      <dgm:prSet presAssocID="{2BE27B5A-2EAD-48C6-B850-AB38DACB12CC}" presName="parTransOne" presStyleCnt="0"/>
      <dgm:spPr/>
    </dgm:pt>
    <dgm:pt modelId="{C6073733-67DA-4D36-B791-BFE8F6BE2959}" type="pres">
      <dgm:prSet presAssocID="{2BE27B5A-2EAD-48C6-B850-AB38DACB12CC}" presName="horzOne" presStyleCnt="0"/>
      <dgm:spPr/>
    </dgm:pt>
    <dgm:pt modelId="{2554A7EB-7AAD-4027-A49E-A7568AAB5C65}" type="pres">
      <dgm:prSet presAssocID="{B2370790-F642-42A9-B32C-F49BE063C36E}" presName="vertTwo" presStyleCnt="0"/>
      <dgm:spPr/>
    </dgm:pt>
    <dgm:pt modelId="{311CCF1F-3DFF-46C9-A1A6-E01003FB689A}" type="pres">
      <dgm:prSet presAssocID="{B2370790-F642-42A9-B32C-F49BE063C36E}" presName="txTwo" presStyleLbl="node2" presStyleIdx="0" presStyleCnt="2" custScaleY="44114" custLinFactNeighborX="-47473" custLinFactNeighborY="0">
        <dgm:presLayoutVars>
          <dgm:chPref val="3"/>
        </dgm:presLayoutVars>
      </dgm:prSet>
      <dgm:spPr/>
    </dgm:pt>
    <dgm:pt modelId="{E80BBEA3-4DFC-4267-9B9B-ACD27B370054}" type="pres">
      <dgm:prSet presAssocID="{B2370790-F642-42A9-B32C-F49BE063C36E}" presName="horzTwo" presStyleCnt="0"/>
      <dgm:spPr/>
    </dgm:pt>
    <dgm:pt modelId="{CB6741D0-1268-458A-BB0D-18C5EFC5318D}" type="pres">
      <dgm:prSet presAssocID="{DDB0C14A-55EB-4EB1-9433-0AD1991AAC5A}" presName="sibSpaceTwo" presStyleCnt="0"/>
      <dgm:spPr/>
    </dgm:pt>
    <dgm:pt modelId="{B1FC9243-C7E6-4126-96C9-66325E8F7D21}" type="pres">
      <dgm:prSet presAssocID="{405FCFF7-4007-4AE6-AB72-F85A7446803D}" presName="vertTwo" presStyleCnt="0"/>
      <dgm:spPr/>
    </dgm:pt>
    <dgm:pt modelId="{306972AC-D8BF-460E-A540-2486CE838669}" type="pres">
      <dgm:prSet presAssocID="{405FCFF7-4007-4AE6-AB72-F85A7446803D}" presName="txTwo" presStyleLbl="node2" presStyleIdx="1" presStyleCnt="2" custScaleY="33881">
        <dgm:presLayoutVars>
          <dgm:chPref val="3"/>
        </dgm:presLayoutVars>
      </dgm:prSet>
      <dgm:spPr/>
    </dgm:pt>
    <dgm:pt modelId="{D4DBD4F3-CFD6-41FF-8C66-D2973272E6C8}" type="pres">
      <dgm:prSet presAssocID="{405FCFF7-4007-4AE6-AB72-F85A7446803D}" presName="parTransTwo" presStyleCnt="0"/>
      <dgm:spPr/>
    </dgm:pt>
    <dgm:pt modelId="{FF085717-96F3-402D-B0B3-43EB3BCC00F9}" type="pres">
      <dgm:prSet presAssocID="{405FCFF7-4007-4AE6-AB72-F85A7446803D}" presName="horzTwo" presStyleCnt="0"/>
      <dgm:spPr/>
    </dgm:pt>
    <dgm:pt modelId="{8CA1DC57-7443-408B-9785-5455D1292AFC}" type="pres">
      <dgm:prSet presAssocID="{262D8F22-1678-4CAD-A3F6-84C6A50E1DCD}" presName="vertThree" presStyleCnt="0"/>
      <dgm:spPr/>
    </dgm:pt>
    <dgm:pt modelId="{D7D6EC11-74E4-4908-8177-F999924B7E0B}" type="pres">
      <dgm:prSet presAssocID="{262D8F22-1678-4CAD-A3F6-84C6A50E1DCD}" presName="txThree" presStyleLbl="node3" presStyleIdx="0" presStyleCnt="1" custScaleY="34386" custLinFactNeighborX="-48956" custLinFactNeighborY="17268">
        <dgm:presLayoutVars>
          <dgm:chPref val="3"/>
        </dgm:presLayoutVars>
      </dgm:prSet>
      <dgm:spPr/>
    </dgm:pt>
    <dgm:pt modelId="{FF340650-D25E-4E2D-8955-4CA69289E7CE}" type="pres">
      <dgm:prSet presAssocID="{262D8F22-1678-4CAD-A3F6-84C6A50E1DCD}" presName="horzThree" presStyleCnt="0"/>
      <dgm:spPr/>
    </dgm:pt>
  </dgm:ptLst>
  <dgm:cxnLst>
    <dgm:cxn modelId="{1AA5EF1D-CAC6-4D35-B4A7-83D0C457619A}" srcId="{2BE27B5A-2EAD-48C6-B850-AB38DACB12CC}" destId="{B2370790-F642-42A9-B32C-F49BE063C36E}" srcOrd="0" destOrd="0" parTransId="{5C271AB4-DC0F-4DF5-B3B5-46211386ACE3}" sibTransId="{DDB0C14A-55EB-4EB1-9433-0AD1991AAC5A}"/>
    <dgm:cxn modelId="{3048C733-771E-4841-8B52-F7505B7B5EA0}" srcId="{405FCFF7-4007-4AE6-AB72-F85A7446803D}" destId="{262D8F22-1678-4CAD-A3F6-84C6A50E1DCD}" srcOrd="0" destOrd="0" parTransId="{227526AC-1688-430A-BBB0-D88B6215ED9A}" sibTransId="{13EC2DCC-552A-4A7F-AAB3-1F431351BE3C}"/>
    <dgm:cxn modelId="{B9024538-7BD6-4320-843D-96689CE3B496}" srcId="{2537DC15-0FB7-47B9-BE73-6D0051625B82}" destId="{2BE27B5A-2EAD-48C6-B850-AB38DACB12CC}" srcOrd="0" destOrd="0" parTransId="{15AE0D5A-64FA-4065-B79E-D06E8073276C}" sibTransId="{F8C79F56-221B-473F-AC4B-859FE84050EF}"/>
    <dgm:cxn modelId="{E7F16E3A-017B-4E4C-A877-A6D17BB2EFD1}" type="presOf" srcId="{2537DC15-0FB7-47B9-BE73-6D0051625B82}" destId="{3A138396-78E0-4E48-ADC3-91B283DC43C1}" srcOrd="0" destOrd="0" presId="urn:microsoft.com/office/officeart/2005/8/layout/hierarchy4"/>
    <dgm:cxn modelId="{02900B41-9AC9-4B91-93B3-2D7CB4668547}" type="presOf" srcId="{B2370790-F642-42A9-B32C-F49BE063C36E}" destId="{311CCF1F-3DFF-46C9-A1A6-E01003FB689A}" srcOrd="0" destOrd="0" presId="urn:microsoft.com/office/officeart/2005/8/layout/hierarchy4"/>
    <dgm:cxn modelId="{EB2E8D61-B488-44C8-851A-1106ACE177A7}" srcId="{2BE27B5A-2EAD-48C6-B850-AB38DACB12CC}" destId="{405FCFF7-4007-4AE6-AB72-F85A7446803D}" srcOrd="1" destOrd="0" parTransId="{6DE418A0-28D0-4F51-A59B-6BA877E278ED}" sibTransId="{1CFE5C1B-4C7C-4DF9-BD0C-3E365A2D1212}"/>
    <dgm:cxn modelId="{D93CCF68-E279-44BA-9B6B-30A134041538}" type="presOf" srcId="{405FCFF7-4007-4AE6-AB72-F85A7446803D}" destId="{306972AC-D8BF-460E-A540-2486CE838669}" srcOrd="0" destOrd="0" presId="urn:microsoft.com/office/officeart/2005/8/layout/hierarchy4"/>
    <dgm:cxn modelId="{552EA769-DB75-4E11-BDD2-8EDE9E0F32B8}" type="presOf" srcId="{262D8F22-1678-4CAD-A3F6-84C6A50E1DCD}" destId="{D7D6EC11-74E4-4908-8177-F999924B7E0B}" srcOrd="0" destOrd="0" presId="urn:microsoft.com/office/officeart/2005/8/layout/hierarchy4"/>
    <dgm:cxn modelId="{29CC1CA5-B71A-45BD-87E0-C9AAB324B164}" type="presOf" srcId="{2BE27B5A-2EAD-48C6-B850-AB38DACB12CC}" destId="{6B264A83-D1FE-4963-B1AD-CBCD30D5932D}" srcOrd="0" destOrd="0" presId="urn:microsoft.com/office/officeart/2005/8/layout/hierarchy4"/>
    <dgm:cxn modelId="{15770758-C73A-4F11-A2AC-A2D1E97868EE}" type="presParOf" srcId="{3A138396-78E0-4E48-ADC3-91B283DC43C1}" destId="{7270E69D-9477-4FC2-8B41-00367C085F0D}" srcOrd="0" destOrd="0" presId="urn:microsoft.com/office/officeart/2005/8/layout/hierarchy4"/>
    <dgm:cxn modelId="{89BD9EAA-A2A0-44C1-A188-A63F81A6ACD3}" type="presParOf" srcId="{7270E69D-9477-4FC2-8B41-00367C085F0D}" destId="{6B264A83-D1FE-4963-B1AD-CBCD30D5932D}" srcOrd="0" destOrd="0" presId="urn:microsoft.com/office/officeart/2005/8/layout/hierarchy4"/>
    <dgm:cxn modelId="{69A99EA0-A90C-4CC2-8EA6-CC1214E1A6AE}" type="presParOf" srcId="{7270E69D-9477-4FC2-8B41-00367C085F0D}" destId="{42ED66A8-A4B4-485E-B141-CAF14C772AC6}" srcOrd="1" destOrd="0" presId="urn:microsoft.com/office/officeart/2005/8/layout/hierarchy4"/>
    <dgm:cxn modelId="{7740FC63-106B-43B9-8630-6EB846ADC667}" type="presParOf" srcId="{7270E69D-9477-4FC2-8B41-00367C085F0D}" destId="{C6073733-67DA-4D36-B791-BFE8F6BE2959}" srcOrd="2" destOrd="0" presId="urn:microsoft.com/office/officeart/2005/8/layout/hierarchy4"/>
    <dgm:cxn modelId="{7F6610D8-9D53-44A4-A548-B294DBC8414F}" type="presParOf" srcId="{C6073733-67DA-4D36-B791-BFE8F6BE2959}" destId="{2554A7EB-7AAD-4027-A49E-A7568AAB5C65}" srcOrd="0" destOrd="0" presId="urn:microsoft.com/office/officeart/2005/8/layout/hierarchy4"/>
    <dgm:cxn modelId="{AF5991EA-2E56-48BA-BFCB-9E2CD413C6BB}" type="presParOf" srcId="{2554A7EB-7AAD-4027-A49E-A7568AAB5C65}" destId="{311CCF1F-3DFF-46C9-A1A6-E01003FB689A}" srcOrd="0" destOrd="0" presId="urn:microsoft.com/office/officeart/2005/8/layout/hierarchy4"/>
    <dgm:cxn modelId="{2B7BD453-8362-40EC-AB57-2F874B47697C}" type="presParOf" srcId="{2554A7EB-7AAD-4027-A49E-A7568AAB5C65}" destId="{E80BBEA3-4DFC-4267-9B9B-ACD27B370054}" srcOrd="1" destOrd="0" presId="urn:microsoft.com/office/officeart/2005/8/layout/hierarchy4"/>
    <dgm:cxn modelId="{486DE0A0-3B81-490F-AA72-82AA5FBE9B68}" type="presParOf" srcId="{C6073733-67DA-4D36-B791-BFE8F6BE2959}" destId="{CB6741D0-1268-458A-BB0D-18C5EFC5318D}" srcOrd="1" destOrd="0" presId="urn:microsoft.com/office/officeart/2005/8/layout/hierarchy4"/>
    <dgm:cxn modelId="{1B15B5C3-FE39-400F-8898-EAA103875CCC}" type="presParOf" srcId="{C6073733-67DA-4D36-B791-BFE8F6BE2959}" destId="{B1FC9243-C7E6-4126-96C9-66325E8F7D21}" srcOrd="2" destOrd="0" presId="urn:microsoft.com/office/officeart/2005/8/layout/hierarchy4"/>
    <dgm:cxn modelId="{D4E4FD0B-4CF4-4EFA-A069-D69318BF63E6}" type="presParOf" srcId="{B1FC9243-C7E6-4126-96C9-66325E8F7D21}" destId="{306972AC-D8BF-460E-A540-2486CE838669}" srcOrd="0" destOrd="0" presId="urn:microsoft.com/office/officeart/2005/8/layout/hierarchy4"/>
    <dgm:cxn modelId="{E0881F15-C9E9-4791-A801-F97AB635C29C}" type="presParOf" srcId="{B1FC9243-C7E6-4126-96C9-66325E8F7D21}" destId="{D4DBD4F3-CFD6-41FF-8C66-D2973272E6C8}" srcOrd="1" destOrd="0" presId="urn:microsoft.com/office/officeart/2005/8/layout/hierarchy4"/>
    <dgm:cxn modelId="{EF446707-24C4-4AC6-9E51-D973EF53A921}" type="presParOf" srcId="{B1FC9243-C7E6-4126-96C9-66325E8F7D21}" destId="{FF085717-96F3-402D-B0B3-43EB3BCC00F9}" srcOrd="2" destOrd="0" presId="urn:microsoft.com/office/officeart/2005/8/layout/hierarchy4"/>
    <dgm:cxn modelId="{33F1220B-A836-4396-8259-406CDABA25CB}" type="presParOf" srcId="{FF085717-96F3-402D-B0B3-43EB3BCC00F9}" destId="{8CA1DC57-7443-408B-9785-5455D1292AFC}" srcOrd="0" destOrd="0" presId="urn:microsoft.com/office/officeart/2005/8/layout/hierarchy4"/>
    <dgm:cxn modelId="{07427C7D-FB0A-4FC6-B685-06B989D93163}" type="presParOf" srcId="{8CA1DC57-7443-408B-9785-5455D1292AFC}" destId="{D7D6EC11-74E4-4908-8177-F999924B7E0B}" srcOrd="0" destOrd="0" presId="urn:microsoft.com/office/officeart/2005/8/layout/hierarchy4"/>
    <dgm:cxn modelId="{91AC4391-277A-43BE-9EB2-6F8B010E0EBC}" type="presParOf" srcId="{8CA1DC57-7443-408B-9785-5455D1292AFC}" destId="{FF340650-D25E-4E2D-8955-4CA69289E7CE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537DC15-0FB7-47B9-BE73-6D0051625B82}" type="doc">
      <dgm:prSet loTypeId="urn:microsoft.com/office/officeart/2005/8/layout/hierarchy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2BE27B5A-2EAD-48C6-B850-AB38DACB12CC}">
      <dgm:prSet phldrT="[Texto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s-ES" sz="4000" dirty="0">
              <a:solidFill>
                <a:schemeClr val="tx1"/>
              </a:solidFill>
            </a:rPr>
            <a:t>Patrones en las violencias sexuales (Cantes y cols., 2003))</a:t>
          </a:r>
        </a:p>
      </dgm:t>
    </dgm:pt>
    <dgm:pt modelId="{15AE0D5A-64FA-4065-B79E-D06E8073276C}" type="parTrans" cxnId="{B9024538-7BD6-4320-843D-96689CE3B496}">
      <dgm:prSet/>
      <dgm:spPr/>
      <dgm:t>
        <a:bodyPr/>
        <a:lstStyle/>
        <a:p>
          <a:endParaRPr lang="es-ES"/>
        </a:p>
      </dgm:t>
    </dgm:pt>
    <dgm:pt modelId="{F8C79F56-221B-473F-AC4B-859FE84050EF}" type="sibTrans" cxnId="{B9024538-7BD6-4320-843D-96689CE3B496}">
      <dgm:prSet/>
      <dgm:spPr/>
      <dgm:t>
        <a:bodyPr/>
        <a:lstStyle/>
        <a:p>
          <a:endParaRPr lang="es-ES"/>
        </a:p>
      </dgm:t>
    </dgm:pt>
    <dgm:pt modelId="{B2370790-F642-42A9-B32C-F49BE063C36E}">
      <dgm:prSet phldrT="[Texto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s-ES" sz="4000" dirty="0">
              <a:solidFill>
                <a:schemeClr val="tx1"/>
              </a:solidFill>
            </a:rPr>
            <a:t>Intimidad (no capaz de establecer relaciones adecuadas con sus parejas) pero se busca alcanzar un grado de intimidad con la víctima</a:t>
          </a:r>
        </a:p>
      </dgm:t>
    </dgm:pt>
    <dgm:pt modelId="{5C271AB4-DC0F-4DF5-B3B5-46211386ACE3}" type="parTrans" cxnId="{1AA5EF1D-CAC6-4D35-B4A7-83D0C457619A}">
      <dgm:prSet/>
      <dgm:spPr/>
      <dgm:t>
        <a:bodyPr/>
        <a:lstStyle/>
        <a:p>
          <a:endParaRPr lang="es-ES"/>
        </a:p>
      </dgm:t>
    </dgm:pt>
    <dgm:pt modelId="{DDB0C14A-55EB-4EB1-9433-0AD1991AAC5A}" type="sibTrans" cxnId="{1AA5EF1D-CAC6-4D35-B4A7-83D0C457619A}">
      <dgm:prSet/>
      <dgm:spPr/>
      <dgm:t>
        <a:bodyPr/>
        <a:lstStyle/>
        <a:p>
          <a:endParaRPr lang="es-ES"/>
        </a:p>
      </dgm:t>
    </dgm:pt>
    <dgm:pt modelId="{405FCFF7-4007-4AE6-AB72-F85A7446803D}">
      <dgm:prSet phldrT="[Texto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s-ES" sz="4000" dirty="0">
              <a:solidFill>
                <a:schemeClr val="tx1"/>
              </a:solidFill>
            </a:rPr>
            <a:t>Sexualidad (el elemento crucial del delito son las relaciones sexuales)</a:t>
          </a:r>
        </a:p>
      </dgm:t>
    </dgm:pt>
    <dgm:pt modelId="{6DE418A0-28D0-4F51-A59B-6BA877E278ED}" type="parTrans" cxnId="{EB2E8D61-B488-44C8-851A-1106ACE177A7}">
      <dgm:prSet/>
      <dgm:spPr/>
      <dgm:t>
        <a:bodyPr/>
        <a:lstStyle/>
        <a:p>
          <a:endParaRPr lang="es-ES"/>
        </a:p>
      </dgm:t>
    </dgm:pt>
    <dgm:pt modelId="{1CFE5C1B-4C7C-4DF9-BD0C-3E365A2D1212}" type="sibTrans" cxnId="{EB2E8D61-B488-44C8-851A-1106ACE177A7}">
      <dgm:prSet/>
      <dgm:spPr/>
      <dgm:t>
        <a:bodyPr/>
        <a:lstStyle/>
        <a:p>
          <a:endParaRPr lang="es-ES"/>
        </a:p>
      </dgm:t>
    </dgm:pt>
    <dgm:pt modelId="{262D8F22-1678-4CAD-A3F6-84C6A50E1DCD}">
      <dgm:prSet phldrT="[Texto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s-ES" sz="4000" dirty="0">
              <a:solidFill>
                <a:schemeClr val="tx1"/>
              </a:solidFill>
            </a:rPr>
            <a:t>Violencia, impersonalidad, control</a:t>
          </a:r>
        </a:p>
      </dgm:t>
    </dgm:pt>
    <dgm:pt modelId="{227526AC-1688-430A-BBB0-D88B6215ED9A}" type="parTrans" cxnId="{3048C733-771E-4841-8B52-F7505B7B5EA0}">
      <dgm:prSet/>
      <dgm:spPr/>
      <dgm:t>
        <a:bodyPr/>
        <a:lstStyle/>
        <a:p>
          <a:endParaRPr lang="es-ES"/>
        </a:p>
      </dgm:t>
    </dgm:pt>
    <dgm:pt modelId="{13EC2DCC-552A-4A7F-AAB3-1F431351BE3C}" type="sibTrans" cxnId="{3048C733-771E-4841-8B52-F7505B7B5EA0}">
      <dgm:prSet/>
      <dgm:spPr/>
      <dgm:t>
        <a:bodyPr/>
        <a:lstStyle/>
        <a:p>
          <a:endParaRPr lang="es-ES"/>
        </a:p>
      </dgm:t>
    </dgm:pt>
    <dgm:pt modelId="{3A138396-78E0-4E48-ADC3-91B283DC43C1}" type="pres">
      <dgm:prSet presAssocID="{2537DC15-0FB7-47B9-BE73-6D0051625B8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270E69D-9477-4FC2-8B41-00367C085F0D}" type="pres">
      <dgm:prSet presAssocID="{2BE27B5A-2EAD-48C6-B850-AB38DACB12CC}" presName="vertOne" presStyleCnt="0"/>
      <dgm:spPr/>
    </dgm:pt>
    <dgm:pt modelId="{6B264A83-D1FE-4963-B1AD-CBCD30D5932D}" type="pres">
      <dgm:prSet presAssocID="{2BE27B5A-2EAD-48C6-B850-AB38DACB12CC}" presName="txOne" presStyleLbl="node0" presStyleIdx="0" presStyleCnt="1" custScaleX="98319" custScaleY="25087">
        <dgm:presLayoutVars>
          <dgm:chPref val="3"/>
        </dgm:presLayoutVars>
      </dgm:prSet>
      <dgm:spPr/>
    </dgm:pt>
    <dgm:pt modelId="{42ED66A8-A4B4-485E-B141-CAF14C772AC6}" type="pres">
      <dgm:prSet presAssocID="{2BE27B5A-2EAD-48C6-B850-AB38DACB12CC}" presName="parTransOne" presStyleCnt="0"/>
      <dgm:spPr/>
    </dgm:pt>
    <dgm:pt modelId="{C6073733-67DA-4D36-B791-BFE8F6BE2959}" type="pres">
      <dgm:prSet presAssocID="{2BE27B5A-2EAD-48C6-B850-AB38DACB12CC}" presName="horzOne" presStyleCnt="0"/>
      <dgm:spPr/>
    </dgm:pt>
    <dgm:pt modelId="{2554A7EB-7AAD-4027-A49E-A7568AAB5C65}" type="pres">
      <dgm:prSet presAssocID="{B2370790-F642-42A9-B32C-F49BE063C36E}" presName="vertTwo" presStyleCnt="0"/>
      <dgm:spPr/>
    </dgm:pt>
    <dgm:pt modelId="{311CCF1F-3DFF-46C9-A1A6-E01003FB689A}" type="pres">
      <dgm:prSet presAssocID="{B2370790-F642-42A9-B32C-F49BE063C36E}" presName="txTwo" presStyleLbl="node2" presStyleIdx="0" presStyleCnt="2" custLinFactNeighborX="-5631" custLinFactNeighborY="4024">
        <dgm:presLayoutVars>
          <dgm:chPref val="3"/>
        </dgm:presLayoutVars>
      </dgm:prSet>
      <dgm:spPr/>
    </dgm:pt>
    <dgm:pt modelId="{E80BBEA3-4DFC-4267-9B9B-ACD27B370054}" type="pres">
      <dgm:prSet presAssocID="{B2370790-F642-42A9-B32C-F49BE063C36E}" presName="horzTwo" presStyleCnt="0"/>
      <dgm:spPr/>
    </dgm:pt>
    <dgm:pt modelId="{CB6741D0-1268-458A-BB0D-18C5EFC5318D}" type="pres">
      <dgm:prSet presAssocID="{DDB0C14A-55EB-4EB1-9433-0AD1991AAC5A}" presName="sibSpaceTwo" presStyleCnt="0"/>
      <dgm:spPr/>
    </dgm:pt>
    <dgm:pt modelId="{B1FC9243-C7E6-4126-96C9-66325E8F7D21}" type="pres">
      <dgm:prSet presAssocID="{405FCFF7-4007-4AE6-AB72-F85A7446803D}" presName="vertTwo" presStyleCnt="0"/>
      <dgm:spPr/>
    </dgm:pt>
    <dgm:pt modelId="{306972AC-D8BF-460E-A540-2486CE838669}" type="pres">
      <dgm:prSet presAssocID="{405FCFF7-4007-4AE6-AB72-F85A7446803D}" presName="txTwo" presStyleLbl="node2" presStyleIdx="1" presStyleCnt="2">
        <dgm:presLayoutVars>
          <dgm:chPref val="3"/>
        </dgm:presLayoutVars>
      </dgm:prSet>
      <dgm:spPr/>
    </dgm:pt>
    <dgm:pt modelId="{D4DBD4F3-CFD6-41FF-8C66-D2973272E6C8}" type="pres">
      <dgm:prSet presAssocID="{405FCFF7-4007-4AE6-AB72-F85A7446803D}" presName="parTransTwo" presStyleCnt="0"/>
      <dgm:spPr/>
    </dgm:pt>
    <dgm:pt modelId="{FF085717-96F3-402D-B0B3-43EB3BCC00F9}" type="pres">
      <dgm:prSet presAssocID="{405FCFF7-4007-4AE6-AB72-F85A7446803D}" presName="horzTwo" presStyleCnt="0"/>
      <dgm:spPr/>
    </dgm:pt>
    <dgm:pt modelId="{8CA1DC57-7443-408B-9785-5455D1292AFC}" type="pres">
      <dgm:prSet presAssocID="{262D8F22-1678-4CAD-A3F6-84C6A50E1DCD}" presName="vertThree" presStyleCnt="0"/>
      <dgm:spPr/>
    </dgm:pt>
    <dgm:pt modelId="{D7D6EC11-74E4-4908-8177-F999924B7E0B}" type="pres">
      <dgm:prSet presAssocID="{262D8F22-1678-4CAD-A3F6-84C6A50E1DCD}" presName="txThree" presStyleLbl="node3" presStyleIdx="0" presStyleCnt="1" custLinFactNeighborX="-49862" custLinFactNeighborY="114">
        <dgm:presLayoutVars>
          <dgm:chPref val="3"/>
        </dgm:presLayoutVars>
      </dgm:prSet>
      <dgm:spPr/>
    </dgm:pt>
    <dgm:pt modelId="{FF340650-D25E-4E2D-8955-4CA69289E7CE}" type="pres">
      <dgm:prSet presAssocID="{262D8F22-1678-4CAD-A3F6-84C6A50E1DCD}" presName="horzThree" presStyleCnt="0"/>
      <dgm:spPr/>
    </dgm:pt>
  </dgm:ptLst>
  <dgm:cxnLst>
    <dgm:cxn modelId="{1AA5EF1D-CAC6-4D35-B4A7-83D0C457619A}" srcId="{2BE27B5A-2EAD-48C6-B850-AB38DACB12CC}" destId="{B2370790-F642-42A9-B32C-F49BE063C36E}" srcOrd="0" destOrd="0" parTransId="{5C271AB4-DC0F-4DF5-B3B5-46211386ACE3}" sibTransId="{DDB0C14A-55EB-4EB1-9433-0AD1991AAC5A}"/>
    <dgm:cxn modelId="{3048C733-771E-4841-8B52-F7505B7B5EA0}" srcId="{405FCFF7-4007-4AE6-AB72-F85A7446803D}" destId="{262D8F22-1678-4CAD-A3F6-84C6A50E1DCD}" srcOrd="0" destOrd="0" parTransId="{227526AC-1688-430A-BBB0-D88B6215ED9A}" sibTransId="{13EC2DCC-552A-4A7F-AAB3-1F431351BE3C}"/>
    <dgm:cxn modelId="{B9024538-7BD6-4320-843D-96689CE3B496}" srcId="{2537DC15-0FB7-47B9-BE73-6D0051625B82}" destId="{2BE27B5A-2EAD-48C6-B850-AB38DACB12CC}" srcOrd="0" destOrd="0" parTransId="{15AE0D5A-64FA-4065-B79E-D06E8073276C}" sibTransId="{F8C79F56-221B-473F-AC4B-859FE84050EF}"/>
    <dgm:cxn modelId="{E7F16E3A-017B-4E4C-A877-A6D17BB2EFD1}" type="presOf" srcId="{2537DC15-0FB7-47B9-BE73-6D0051625B82}" destId="{3A138396-78E0-4E48-ADC3-91B283DC43C1}" srcOrd="0" destOrd="0" presId="urn:microsoft.com/office/officeart/2005/8/layout/hierarchy4"/>
    <dgm:cxn modelId="{02900B41-9AC9-4B91-93B3-2D7CB4668547}" type="presOf" srcId="{B2370790-F642-42A9-B32C-F49BE063C36E}" destId="{311CCF1F-3DFF-46C9-A1A6-E01003FB689A}" srcOrd="0" destOrd="0" presId="urn:microsoft.com/office/officeart/2005/8/layout/hierarchy4"/>
    <dgm:cxn modelId="{EB2E8D61-B488-44C8-851A-1106ACE177A7}" srcId="{2BE27B5A-2EAD-48C6-B850-AB38DACB12CC}" destId="{405FCFF7-4007-4AE6-AB72-F85A7446803D}" srcOrd="1" destOrd="0" parTransId="{6DE418A0-28D0-4F51-A59B-6BA877E278ED}" sibTransId="{1CFE5C1B-4C7C-4DF9-BD0C-3E365A2D1212}"/>
    <dgm:cxn modelId="{D93CCF68-E279-44BA-9B6B-30A134041538}" type="presOf" srcId="{405FCFF7-4007-4AE6-AB72-F85A7446803D}" destId="{306972AC-D8BF-460E-A540-2486CE838669}" srcOrd="0" destOrd="0" presId="urn:microsoft.com/office/officeart/2005/8/layout/hierarchy4"/>
    <dgm:cxn modelId="{552EA769-DB75-4E11-BDD2-8EDE9E0F32B8}" type="presOf" srcId="{262D8F22-1678-4CAD-A3F6-84C6A50E1DCD}" destId="{D7D6EC11-74E4-4908-8177-F999924B7E0B}" srcOrd="0" destOrd="0" presId="urn:microsoft.com/office/officeart/2005/8/layout/hierarchy4"/>
    <dgm:cxn modelId="{29CC1CA5-B71A-45BD-87E0-C9AAB324B164}" type="presOf" srcId="{2BE27B5A-2EAD-48C6-B850-AB38DACB12CC}" destId="{6B264A83-D1FE-4963-B1AD-CBCD30D5932D}" srcOrd="0" destOrd="0" presId="urn:microsoft.com/office/officeart/2005/8/layout/hierarchy4"/>
    <dgm:cxn modelId="{15770758-C73A-4F11-A2AC-A2D1E97868EE}" type="presParOf" srcId="{3A138396-78E0-4E48-ADC3-91B283DC43C1}" destId="{7270E69D-9477-4FC2-8B41-00367C085F0D}" srcOrd="0" destOrd="0" presId="urn:microsoft.com/office/officeart/2005/8/layout/hierarchy4"/>
    <dgm:cxn modelId="{89BD9EAA-A2A0-44C1-A188-A63F81A6ACD3}" type="presParOf" srcId="{7270E69D-9477-4FC2-8B41-00367C085F0D}" destId="{6B264A83-D1FE-4963-B1AD-CBCD30D5932D}" srcOrd="0" destOrd="0" presId="urn:microsoft.com/office/officeart/2005/8/layout/hierarchy4"/>
    <dgm:cxn modelId="{69A99EA0-A90C-4CC2-8EA6-CC1214E1A6AE}" type="presParOf" srcId="{7270E69D-9477-4FC2-8B41-00367C085F0D}" destId="{42ED66A8-A4B4-485E-B141-CAF14C772AC6}" srcOrd="1" destOrd="0" presId="urn:microsoft.com/office/officeart/2005/8/layout/hierarchy4"/>
    <dgm:cxn modelId="{7740FC63-106B-43B9-8630-6EB846ADC667}" type="presParOf" srcId="{7270E69D-9477-4FC2-8B41-00367C085F0D}" destId="{C6073733-67DA-4D36-B791-BFE8F6BE2959}" srcOrd="2" destOrd="0" presId="urn:microsoft.com/office/officeart/2005/8/layout/hierarchy4"/>
    <dgm:cxn modelId="{7F6610D8-9D53-44A4-A548-B294DBC8414F}" type="presParOf" srcId="{C6073733-67DA-4D36-B791-BFE8F6BE2959}" destId="{2554A7EB-7AAD-4027-A49E-A7568AAB5C65}" srcOrd="0" destOrd="0" presId="urn:microsoft.com/office/officeart/2005/8/layout/hierarchy4"/>
    <dgm:cxn modelId="{AF5991EA-2E56-48BA-BFCB-9E2CD413C6BB}" type="presParOf" srcId="{2554A7EB-7AAD-4027-A49E-A7568AAB5C65}" destId="{311CCF1F-3DFF-46C9-A1A6-E01003FB689A}" srcOrd="0" destOrd="0" presId="urn:microsoft.com/office/officeart/2005/8/layout/hierarchy4"/>
    <dgm:cxn modelId="{2B7BD453-8362-40EC-AB57-2F874B47697C}" type="presParOf" srcId="{2554A7EB-7AAD-4027-A49E-A7568AAB5C65}" destId="{E80BBEA3-4DFC-4267-9B9B-ACD27B370054}" srcOrd="1" destOrd="0" presId="urn:microsoft.com/office/officeart/2005/8/layout/hierarchy4"/>
    <dgm:cxn modelId="{486DE0A0-3B81-490F-AA72-82AA5FBE9B68}" type="presParOf" srcId="{C6073733-67DA-4D36-B791-BFE8F6BE2959}" destId="{CB6741D0-1268-458A-BB0D-18C5EFC5318D}" srcOrd="1" destOrd="0" presId="urn:microsoft.com/office/officeart/2005/8/layout/hierarchy4"/>
    <dgm:cxn modelId="{1B15B5C3-FE39-400F-8898-EAA103875CCC}" type="presParOf" srcId="{C6073733-67DA-4D36-B791-BFE8F6BE2959}" destId="{B1FC9243-C7E6-4126-96C9-66325E8F7D21}" srcOrd="2" destOrd="0" presId="urn:microsoft.com/office/officeart/2005/8/layout/hierarchy4"/>
    <dgm:cxn modelId="{D4E4FD0B-4CF4-4EFA-A069-D69318BF63E6}" type="presParOf" srcId="{B1FC9243-C7E6-4126-96C9-66325E8F7D21}" destId="{306972AC-D8BF-460E-A540-2486CE838669}" srcOrd="0" destOrd="0" presId="urn:microsoft.com/office/officeart/2005/8/layout/hierarchy4"/>
    <dgm:cxn modelId="{E0881F15-C9E9-4791-A801-F97AB635C29C}" type="presParOf" srcId="{B1FC9243-C7E6-4126-96C9-66325E8F7D21}" destId="{D4DBD4F3-CFD6-41FF-8C66-D2973272E6C8}" srcOrd="1" destOrd="0" presId="urn:microsoft.com/office/officeart/2005/8/layout/hierarchy4"/>
    <dgm:cxn modelId="{EF446707-24C4-4AC6-9E51-D973EF53A921}" type="presParOf" srcId="{B1FC9243-C7E6-4126-96C9-66325E8F7D21}" destId="{FF085717-96F3-402D-B0B3-43EB3BCC00F9}" srcOrd="2" destOrd="0" presId="urn:microsoft.com/office/officeart/2005/8/layout/hierarchy4"/>
    <dgm:cxn modelId="{33F1220B-A836-4396-8259-406CDABA25CB}" type="presParOf" srcId="{FF085717-96F3-402D-B0B3-43EB3BCC00F9}" destId="{8CA1DC57-7443-408B-9785-5455D1292AFC}" srcOrd="0" destOrd="0" presId="urn:microsoft.com/office/officeart/2005/8/layout/hierarchy4"/>
    <dgm:cxn modelId="{07427C7D-FB0A-4FC6-B685-06B989D93163}" type="presParOf" srcId="{8CA1DC57-7443-408B-9785-5455D1292AFC}" destId="{D7D6EC11-74E4-4908-8177-F999924B7E0B}" srcOrd="0" destOrd="0" presId="urn:microsoft.com/office/officeart/2005/8/layout/hierarchy4"/>
    <dgm:cxn modelId="{91AC4391-277A-43BE-9EB2-6F8B010E0EBC}" type="presParOf" srcId="{8CA1DC57-7443-408B-9785-5455D1292AFC}" destId="{FF340650-D25E-4E2D-8955-4CA69289E7CE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C89D52-8300-40C5-8BC3-F55C88D568CF}">
      <dsp:nvSpPr>
        <dsp:cNvPr id="0" name=""/>
        <dsp:cNvSpPr/>
      </dsp:nvSpPr>
      <dsp:spPr>
        <a:xfrm>
          <a:off x="1063981" y="42"/>
          <a:ext cx="6187484" cy="3712490"/>
        </a:xfrm>
        <a:prstGeom prst="rect">
          <a:avLst/>
        </a:prstGeom>
        <a:solidFill>
          <a:schemeClr val="bg2">
            <a:lumMod val="9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5200" kern="1200" dirty="0">
              <a:solidFill>
                <a:schemeClr val="tx1"/>
              </a:solidFill>
            </a:rPr>
            <a:t>Mantener el dominio y superioridad sobre la mujer</a:t>
          </a:r>
        </a:p>
      </dsp:txBody>
      <dsp:txXfrm>
        <a:off x="1063981" y="42"/>
        <a:ext cx="6187484" cy="3712490"/>
      </dsp:txXfrm>
    </dsp:sp>
    <dsp:sp modelId="{B93C0B86-698E-4AFB-82DE-039C7CD999F3}">
      <dsp:nvSpPr>
        <dsp:cNvPr id="0" name=""/>
        <dsp:cNvSpPr/>
      </dsp:nvSpPr>
      <dsp:spPr>
        <a:xfrm>
          <a:off x="7870214" y="42"/>
          <a:ext cx="6187484" cy="3712490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5200" kern="1200" dirty="0">
              <a:solidFill>
                <a:schemeClr val="tx1"/>
              </a:solidFill>
            </a:rPr>
            <a:t>Reafirmar ese dominio si la mujer se rebela</a:t>
          </a:r>
        </a:p>
      </dsp:txBody>
      <dsp:txXfrm>
        <a:off x="7870214" y="42"/>
        <a:ext cx="6187484" cy="3712490"/>
      </dsp:txXfrm>
    </dsp:sp>
    <dsp:sp modelId="{95C15991-0739-4447-8B91-A64130D9E6ED}">
      <dsp:nvSpPr>
        <dsp:cNvPr id="0" name=""/>
        <dsp:cNvSpPr/>
      </dsp:nvSpPr>
      <dsp:spPr>
        <a:xfrm>
          <a:off x="1063981" y="4331281"/>
          <a:ext cx="6187484" cy="3712490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5200" kern="1200" dirty="0">
              <a:solidFill>
                <a:schemeClr val="tx1"/>
              </a:solidFill>
            </a:rPr>
            <a:t>Resistirse al aumento de poder personal o interpersonal de una mujer</a:t>
          </a:r>
        </a:p>
      </dsp:txBody>
      <dsp:txXfrm>
        <a:off x="1063981" y="4331281"/>
        <a:ext cx="6187484" cy="3712490"/>
      </dsp:txXfrm>
    </dsp:sp>
    <dsp:sp modelId="{2E1B435F-0D57-4425-9966-3F9DB7236353}">
      <dsp:nvSpPr>
        <dsp:cNvPr id="0" name=""/>
        <dsp:cNvSpPr/>
      </dsp:nvSpPr>
      <dsp:spPr>
        <a:xfrm>
          <a:off x="7870214" y="4331281"/>
          <a:ext cx="6187484" cy="37124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5200" kern="1200" dirty="0"/>
            <a:t>Atentan contra la autonomía personal de la mujer  </a:t>
          </a:r>
        </a:p>
      </dsp:txBody>
      <dsp:txXfrm>
        <a:off x="7870214" y="4331281"/>
        <a:ext cx="6187484" cy="37124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539CCC-8ACB-4716-A4C0-83B67FEF45A3}">
      <dsp:nvSpPr>
        <dsp:cNvPr id="0" name=""/>
        <dsp:cNvSpPr/>
      </dsp:nvSpPr>
      <dsp:spPr>
        <a:xfrm>
          <a:off x="3368692" y="3744634"/>
          <a:ext cx="11047575" cy="2609560"/>
        </a:xfrm>
        <a:prstGeom prst="ellipse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930" tIns="74930" rIns="74930" bIns="74930" numCol="1" spcCol="1270" anchor="ctr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5900" b="1" kern="1200" dirty="0"/>
            <a:t>Características comunes</a:t>
          </a:r>
        </a:p>
      </dsp:txBody>
      <dsp:txXfrm>
        <a:off x="4986572" y="4126795"/>
        <a:ext cx="7811815" cy="1845238"/>
      </dsp:txXfrm>
    </dsp:sp>
    <dsp:sp modelId="{BB778F69-D2EC-43BA-A129-4CA293416EE7}">
      <dsp:nvSpPr>
        <dsp:cNvPr id="0" name=""/>
        <dsp:cNvSpPr/>
      </dsp:nvSpPr>
      <dsp:spPr>
        <a:xfrm rot="16200000">
          <a:off x="8593605" y="2754012"/>
          <a:ext cx="597749" cy="8872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3800" kern="1200"/>
        </a:p>
      </dsp:txBody>
      <dsp:txXfrm>
        <a:off x="8683268" y="3021125"/>
        <a:ext cx="418424" cy="532350"/>
      </dsp:txXfrm>
    </dsp:sp>
    <dsp:sp modelId="{2D9E1722-191D-4CD2-BC13-FF6B0D175B6F}">
      <dsp:nvSpPr>
        <dsp:cNvPr id="0" name=""/>
        <dsp:cNvSpPr/>
      </dsp:nvSpPr>
      <dsp:spPr>
        <a:xfrm>
          <a:off x="6390" y="7245"/>
          <a:ext cx="17772178" cy="2609560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600" kern="1200" dirty="0"/>
            <a:t>No considerar a la mujer con la misma valía ni personal ni profesional recurriendo a conductas sexuales como medio de demostrar poder y superioridad profesional.</a:t>
          </a:r>
        </a:p>
      </dsp:txBody>
      <dsp:txXfrm>
        <a:off x="2609065" y="389406"/>
        <a:ext cx="12566828" cy="1845238"/>
      </dsp:txXfrm>
    </dsp:sp>
    <dsp:sp modelId="{04EF5053-75F4-4B4B-A3F6-6864ACF2FF55}">
      <dsp:nvSpPr>
        <dsp:cNvPr id="0" name=""/>
        <dsp:cNvSpPr/>
      </dsp:nvSpPr>
      <dsp:spPr>
        <a:xfrm rot="5479218">
          <a:off x="8548837" y="6461075"/>
          <a:ext cx="601764" cy="8872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3800" kern="1200"/>
        </a:p>
      </dsp:txBody>
      <dsp:txXfrm rot="10800000">
        <a:off x="8641181" y="6548284"/>
        <a:ext cx="421235" cy="532350"/>
      </dsp:txXfrm>
    </dsp:sp>
    <dsp:sp modelId="{A8A0C631-4F0D-4AD6-B7D5-03C82C511496}">
      <dsp:nvSpPr>
        <dsp:cNvPr id="0" name=""/>
        <dsp:cNvSpPr/>
      </dsp:nvSpPr>
      <dsp:spPr>
        <a:xfrm>
          <a:off x="1153128" y="7489269"/>
          <a:ext cx="15306091" cy="2609560"/>
        </a:xfrm>
        <a:prstGeom prst="ellipse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600" b="1" kern="1200" dirty="0">
              <a:latin typeface="Arial" panose="020B0604020202020204" pitchFamily="34" charset="0"/>
              <a:cs typeface="Arial" panose="020B0604020202020204" pitchFamily="34" charset="0"/>
            </a:rPr>
            <a:t>Alto grado de agresividad, falta de empatía, rasgos dominantes y conductas sexistas.</a:t>
          </a:r>
        </a:p>
      </dsp:txBody>
      <dsp:txXfrm>
        <a:off x="3394653" y="7871430"/>
        <a:ext cx="10823041" cy="184523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953C14-6C2F-4410-971A-AFB04957CF9E}">
      <dsp:nvSpPr>
        <dsp:cNvPr id="0" name=""/>
        <dsp:cNvSpPr/>
      </dsp:nvSpPr>
      <dsp:spPr>
        <a:xfrm>
          <a:off x="3508572" y="1787704"/>
          <a:ext cx="8486805" cy="4639142"/>
        </a:xfrm>
        <a:prstGeom prst="blockArc">
          <a:avLst>
            <a:gd name="adj1" fmla="val 10520956"/>
            <a:gd name="adj2" fmla="val 17990136"/>
            <a:gd name="adj3" fmla="val 4637"/>
          </a:avLst>
        </a:prstGeom>
        <a:solidFill>
          <a:schemeClr val="accent2">
            <a:shade val="90000"/>
            <a:hueOff val="-574681"/>
            <a:satOff val="409"/>
            <a:lumOff val="321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D3A1EE-7804-4E68-9BF9-E4FC4A8E75DD}">
      <dsp:nvSpPr>
        <dsp:cNvPr id="0" name=""/>
        <dsp:cNvSpPr/>
      </dsp:nvSpPr>
      <dsp:spPr>
        <a:xfrm>
          <a:off x="3783632" y="5964449"/>
          <a:ext cx="6992193" cy="3912671"/>
        </a:xfrm>
        <a:prstGeom prst="blockArc">
          <a:avLst>
            <a:gd name="adj1" fmla="val 2685409"/>
            <a:gd name="adj2" fmla="val 12019566"/>
            <a:gd name="adj3" fmla="val 4637"/>
          </a:avLst>
        </a:prstGeom>
        <a:solidFill>
          <a:schemeClr val="accent2">
            <a:shade val="90000"/>
            <a:hueOff val="-383121"/>
            <a:satOff val="273"/>
            <a:lumOff val="2140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84F0F0-B4BF-4357-9406-C293E7720ECF}">
      <dsp:nvSpPr>
        <dsp:cNvPr id="0" name=""/>
        <dsp:cNvSpPr/>
      </dsp:nvSpPr>
      <dsp:spPr>
        <a:xfrm>
          <a:off x="12665977" y="5003098"/>
          <a:ext cx="7317662" cy="4301791"/>
        </a:xfrm>
        <a:prstGeom prst="blockArc">
          <a:avLst>
            <a:gd name="adj1" fmla="val 21231655"/>
            <a:gd name="adj2" fmla="val 7140620"/>
            <a:gd name="adj3" fmla="val 4637"/>
          </a:avLst>
        </a:prstGeom>
        <a:solidFill>
          <a:schemeClr val="accent2">
            <a:shade val="90000"/>
            <a:hueOff val="-191560"/>
            <a:satOff val="136"/>
            <a:lumOff val="1070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FC60EF-81F3-4AE4-A630-2F67B62AEEA4}">
      <dsp:nvSpPr>
        <dsp:cNvPr id="0" name=""/>
        <dsp:cNvSpPr/>
      </dsp:nvSpPr>
      <dsp:spPr>
        <a:xfrm>
          <a:off x="11643381" y="1745308"/>
          <a:ext cx="8949760" cy="4217008"/>
        </a:xfrm>
        <a:prstGeom prst="blockArc">
          <a:avLst>
            <a:gd name="adj1" fmla="val 13665091"/>
            <a:gd name="adj2" fmla="val 969488"/>
            <a:gd name="adj3" fmla="val 4637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3B8E04-2D77-4520-BAB5-289204FEB70A}">
      <dsp:nvSpPr>
        <dsp:cNvPr id="0" name=""/>
        <dsp:cNvSpPr/>
      </dsp:nvSpPr>
      <dsp:spPr>
        <a:xfrm>
          <a:off x="9898445" y="3772536"/>
          <a:ext cx="3903890" cy="3903890"/>
        </a:xfrm>
        <a:prstGeom prst="ellipse">
          <a:avLst/>
        </a:prstGeom>
        <a:solidFill>
          <a:schemeClr val="accent4">
            <a:lumMod val="60000"/>
            <a:lumOff val="40000"/>
            <a:alpha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marL="0" lvl="0" indent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6200" kern="1200" dirty="0">
              <a:solidFill>
                <a:schemeClr val="tx1"/>
              </a:solidFill>
            </a:rPr>
            <a:t>NO único perfil</a:t>
          </a:r>
        </a:p>
      </dsp:txBody>
      <dsp:txXfrm>
        <a:off x="10470156" y="4344247"/>
        <a:ext cx="2760468" cy="2760468"/>
      </dsp:txXfrm>
    </dsp:sp>
    <dsp:sp modelId="{EB7318C6-9BBE-41A8-A074-B12D2D6E8ABF}">
      <dsp:nvSpPr>
        <dsp:cNvPr id="0" name=""/>
        <dsp:cNvSpPr/>
      </dsp:nvSpPr>
      <dsp:spPr>
        <a:xfrm>
          <a:off x="8585532" y="-207825"/>
          <a:ext cx="6104412" cy="3574566"/>
        </a:xfrm>
        <a:prstGeom prst="ellipse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>
              <a:solidFill>
                <a:schemeClr val="tx1"/>
              </a:solidFill>
            </a:rPr>
            <a:t>No tienen por qué tener una personalidad extraña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>
              <a:solidFill>
                <a:schemeClr val="tx1"/>
              </a:solidFill>
            </a:rPr>
            <a:t>Posible historia de abusos o aprendizaje de una sexualidad coercitiva</a:t>
          </a:r>
        </a:p>
      </dsp:txBody>
      <dsp:txXfrm>
        <a:off x="9479502" y="315658"/>
        <a:ext cx="4316472" cy="2527600"/>
      </dsp:txXfrm>
    </dsp:sp>
    <dsp:sp modelId="{915E65BE-797B-417D-8D66-06003486FC24}">
      <dsp:nvSpPr>
        <dsp:cNvPr id="0" name=""/>
        <dsp:cNvSpPr/>
      </dsp:nvSpPr>
      <dsp:spPr>
        <a:xfrm>
          <a:off x="15471028" y="4827518"/>
          <a:ext cx="5869781" cy="1947502"/>
        </a:xfrm>
        <a:prstGeom prst="ellipse">
          <a:avLst/>
        </a:prstGeom>
        <a:solidFill>
          <a:schemeClr val="accent2">
            <a:alpha val="90000"/>
            <a:hueOff val="0"/>
            <a:satOff val="0"/>
            <a:lumOff val="0"/>
            <a:alphaOff val="-1333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>
              <a:solidFill>
                <a:schemeClr val="tx1"/>
              </a:solidFill>
            </a:rPr>
            <a:t>Vulnerabilidad de la víctima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>
              <a:solidFill>
                <a:schemeClr val="tx1"/>
              </a:solidFill>
            </a:rPr>
            <a:t>Culpan a la víctima</a:t>
          </a:r>
        </a:p>
      </dsp:txBody>
      <dsp:txXfrm>
        <a:off x="16330638" y="5112723"/>
        <a:ext cx="4150561" cy="1377092"/>
      </dsp:txXfrm>
    </dsp:sp>
    <dsp:sp modelId="{AFF96C7A-F169-4BE9-88B3-93BF7842656F}">
      <dsp:nvSpPr>
        <dsp:cNvPr id="0" name=""/>
        <dsp:cNvSpPr/>
      </dsp:nvSpPr>
      <dsp:spPr>
        <a:xfrm>
          <a:off x="8628149" y="8503144"/>
          <a:ext cx="7292628" cy="2732723"/>
        </a:xfrm>
        <a:prstGeom prst="ellipse">
          <a:avLst/>
        </a:prstGeom>
        <a:solidFill>
          <a:schemeClr val="accent2">
            <a:alpha val="90000"/>
            <a:hueOff val="0"/>
            <a:satOff val="0"/>
            <a:lumOff val="0"/>
            <a:alphaOff val="-2666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>
              <a:solidFill>
                <a:schemeClr val="tx1"/>
              </a:solidFill>
            </a:rPr>
            <a:t>Frustración e inferioridad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>
              <a:solidFill>
                <a:schemeClr val="tx1"/>
              </a:solidFill>
            </a:rPr>
            <a:t>Legitimidad de la agresión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>
              <a:solidFill>
                <a:schemeClr val="tx1"/>
              </a:solidFill>
            </a:rPr>
            <a:t>Evaden su responsabilidad</a:t>
          </a:r>
        </a:p>
      </dsp:txBody>
      <dsp:txXfrm>
        <a:off x="9696130" y="8903342"/>
        <a:ext cx="5156666" cy="1932327"/>
      </dsp:txXfrm>
    </dsp:sp>
    <dsp:sp modelId="{8193CE68-1551-4E7B-8E3C-FC83CAFEF78A}">
      <dsp:nvSpPr>
        <dsp:cNvPr id="0" name=""/>
        <dsp:cNvSpPr/>
      </dsp:nvSpPr>
      <dsp:spPr>
        <a:xfrm>
          <a:off x="2254728" y="4144808"/>
          <a:ext cx="6378860" cy="2732723"/>
        </a:xfrm>
        <a:prstGeom prst="ellipse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>
              <a:solidFill>
                <a:schemeClr val="tx1"/>
              </a:solidFill>
            </a:rPr>
            <a:t>Poder, no sexo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>
              <a:solidFill>
                <a:schemeClr val="tx1"/>
              </a:solidFill>
            </a:rPr>
            <a:t>Poca capacidad de empatía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>
              <a:solidFill>
                <a:schemeClr val="tx1"/>
              </a:solidFill>
            </a:rPr>
            <a:t>Falta de anticipación de consecuencias</a:t>
          </a:r>
        </a:p>
      </dsp:txBody>
      <dsp:txXfrm>
        <a:off x="3188890" y="4545006"/>
        <a:ext cx="4510536" cy="193232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264A83-D1FE-4963-B1AD-CBCD30D5932D}">
      <dsp:nvSpPr>
        <dsp:cNvPr id="0" name=""/>
        <dsp:cNvSpPr/>
      </dsp:nvSpPr>
      <dsp:spPr>
        <a:xfrm>
          <a:off x="8229" y="4463"/>
          <a:ext cx="22275897" cy="1781125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000" kern="1200" dirty="0">
              <a:solidFill>
                <a:schemeClr val="tx1"/>
              </a:solidFill>
            </a:rPr>
            <a:t>Tres patrones básicos de agresión (Groth et al., 1977)</a:t>
          </a:r>
        </a:p>
      </dsp:txBody>
      <dsp:txXfrm>
        <a:off x="60396" y="56630"/>
        <a:ext cx="22171563" cy="1676791"/>
      </dsp:txXfrm>
    </dsp:sp>
    <dsp:sp modelId="{311CCF1F-3DFF-46C9-A1A6-E01003FB689A}">
      <dsp:nvSpPr>
        <dsp:cNvPr id="0" name=""/>
        <dsp:cNvSpPr/>
      </dsp:nvSpPr>
      <dsp:spPr>
        <a:xfrm>
          <a:off x="0" y="2836464"/>
          <a:ext cx="10689010" cy="3397879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000" kern="1200" dirty="0">
              <a:solidFill>
                <a:schemeClr val="tx1"/>
              </a:solidFill>
            </a:rPr>
            <a:t>Poder y control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000" kern="1200" dirty="0">
              <a:solidFill>
                <a:schemeClr val="tx1"/>
              </a:solidFill>
            </a:rPr>
            <a:t>(someter y dominar a la víctima)</a:t>
          </a:r>
        </a:p>
      </dsp:txBody>
      <dsp:txXfrm>
        <a:off x="99520" y="2935984"/>
        <a:ext cx="10489970" cy="3198839"/>
      </dsp:txXfrm>
    </dsp:sp>
    <dsp:sp modelId="{306972AC-D8BF-460E-A540-2486CE838669}">
      <dsp:nvSpPr>
        <dsp:cNvPr id="0" name=""/>
        <dsp:cNvSpPr/>
      </dsp:nvSpPr>
      <dsp:spPr>
        <a:xfrm>
          <a:off x="11595116" y="2836464"/>
          <a:ext cx="10689010" cy="2609683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000" kern="1200" dirty="0">
              <a:solidFill>
                <a:schemeClr val="tx1"/>
              </a:solidFill>
            </a:rPr>
            <a:t>Odio u hostilidad </a:t>
          </a:r>
        </a:p>
      </dsp:txBody>
      <dsp:txXfrm>
        <a:off x="11671551" y="2912899"/>
        <a:ext cx="10536140" cy="2456813"/>
      </dsp:txXfrm>
    </dsp:sp>
    <dsp:sp modelId="{D7D6EC11-74E4-4908-8177-F999924B7E0B}">
      <dsp:nvSpPr>
        <dsp:cNvPr id="0" name=""/>
        <dsp:cNvSpPr/>
      </dsp:nvSpPr>
      <dsp:spPr>
        <a:xfrm>
          <a:off x="6362204" y="6501486"/>
          <a:ext cx="10689010" cy="2648580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000" kern="1200" dirty="0">
              <a:solidFill>
                <a:schemeClr val="tx1"/>
              </a:solidFill>
            </a:rPr>
            <a:t>Castigar y lastimar a la víctima</a:t>
          </a:r>
        </a:p>
      </dsp:txBody>
      <dsp:txXfrm>
        <a:off x="6439778" y="6579060"/>
        <a:ext cx="10533862" cy="249343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264A83-D1FE-4963-B1AD-CBCD30D5932D}">
      <dsp:nvSpPr>
        <dsp:cNvPr id="0" name=""/>
        <dsp:cNvSpPr/>
      </dsp:nvSpPr>
      <dsp:spPr>
        <a:xfrm>
          <a:off x="180378" y="5235"/>
          <a:ext cx="20211776" cy="854445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000" kern="1200" dirty="0">
              <a:solidFill>
                <a:schemeClr val="tx1"/>
              </a:solidFill>
            </a:rPr>
            <a:t>Patrones en las violencias sexuales (Cantes y cols., 2003))</a:t>
          </a:r>
        </a:p>
      </dsp:txBody>
      <dsp:txXfrm>
        <a:off x="205404" y="30261"/>
        <a:ext cx="20161724" cy="804393"/>
      </dsp:txXfrm>
    </dsp:sp>
    <dsp:sp modelId="{311CCF1F-3DFF-46C9-A1A6-E01003FB689A}">
      <dsp:nvSpPr>
        <dsp:cNvPr id="0" name=""/>
        <dsp:cNvSpPr/>
      </dsp:nvSpPr>
      <dsp:spPr>
        <a:xfrm>
          <a:off x="0" y="1453509"/>
          <a:ext cx="9864369" cy="3405927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000" kern="1200" dirty="0">
              <a:solidFill>
                <a:schemeClr val="tx1"/>
              </a:solidFill>
            </a:rPr>
            <a:t>Intimidad (no capaz de establecer relaciones adecuadas con sus parejas) pero se busca alcanzar un grado de intimidad con la víctima</a:t>
          </a:r>
        </a:p>
      </dsp:txBody>
      <dsp:txXfrm>
        <a:off x="99756" y="1553265"/>
        <a:ext cx="9664857" cy="3206415"/>
      </dsp:txXfrm>
    </dsp:sp>
    <dsp:sp modelId="{306972AC-D8BF-460E-A540-2486CE838669}">
      <dsp:nvSpPr>
        <dsp:cNvPr id="0" name=""/>
        <dsp:cNvSpPr/>
      </dsp:nvSpPr>
      <dsp:spPr>
        <a:xfrm>
          <a:off x="10700570" y="1316454"/>
          <a:ext cx="9864369" cy="3405927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000" kern="1200" dirty="0">
              <a:solidFill>
                <a:schemeClr val="tx1"/>
              </a:solidFill>
            </a:rPr>
            <a:t>Sexualidad (el elemento crucial del delito son las relaciones sexuales)</a:t>
          </a:r>
        </a:p>
      </dsp:txBody>
      <dsp:txXfrm>
        <a:off x="10800326" y="1416210"/>
        <a:ext cx="9664857" cy="3206415"/>
      </dsp:txXfrm>
    </dsp:sp>
    <dsp:sp modelId="{D7D6EC11-74E4-4908-8177-F999924B7E0B}">
      <dsp:nvSpPr>
        <dsp:cNvPr id="0" name=""/>
        <dsp:cNvSpPr/>
      </dsp:nvSpPr>
      <dsp:spPr>
        <a:xfrm>
          <a:off x="5781998" y="5183039"/>
          <a:ext cx="9864369" cy="3405927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000" kern="1200" dirty="0">
              <a:solidFill>
                <a:schemeClr val="tx1"/>
              </a:solidFill>
            </a:rPr>
            <a:t>Violencia, impersonalidad, control</a:t>
          </a:r>
        </a:p>
      </dsp:txBody>
      <dsp:txXfrm>
        <a:off x="5881754" y="5282795"/>
        <a:ext cx="9664857" cy="32064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A265A-A8A2-B04D-A273-615EB03CF746}" type="datetimeFigureOut">
              <a:rPr lang="es-ES" smtClean="0"/>
              <a:t>27/03/2025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07F3F3-6DDB-C64B-BADD-875F8E9F7F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3893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68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343" algn="l" defTabSz="182868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686" algn="l" defTabSz="182868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3029" algn="l" defTabSz="182868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7371" algn="l" defTabSz="182868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1714" algn="l" defTabSz="182868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6057" algn="l" defTabSz="182868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0400" algn="l" defTabSz="182868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4743" algn="l" defTabSz="182868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87746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500E66-DA6A-0425-A1C8-6A2FD9D000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D8FAFBA-3393-46A3-013C-DB4C384B42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33D0FC2-525D-F425-C84F-34BCFD38F6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D41B0A1-B599-014E-5ED8-3A095CCA9F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43604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FEE625-E8FB-F7D2-FE9A-21F2A9B07C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A7D4ABCE-8F6C-325B-5319-F1ABF4EDDB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135D87E-6B98-1E47-D67D-016B705EFA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8C9E9D5-AE17-0994-BAEC-09451D7F79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63796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04263B-AD49-6212-3E93-2E93FDFA49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BA1EA7A4-BA3A-9012-584F-8958F4084C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EC074AB7-7C05-C4AB-153D-594B0D62F2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69E8434-95F0-0483-6360-C7DDE11048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22097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B6635B-6F7E-778A-D9C9-11225FC235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3C66EFE-134E-98C7-C3F6-26C179C262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9551217-C4BD-28D9-21FC-B97A324D15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3622207-2710-2237-680D-FBABA048CA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85730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AD7FAF-62DF-59EF-6338-CAFDFB4028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FF390EB4-C94A-DA4A-CA6C-486E0E7DBB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2D96ABE-B757-69AF-50A4-C8FE029FEA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9E6782A-510C-0EBF-8349-F19AE3A391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83188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DD78CF-EBCB-A9F6-D63C-8C629FFE58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8728FF0-F6B6-C6C5-3E8E-5187C1729E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A794450-EED5-B1F8-A9A3-D02EBF9778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DF6DC28-8ECD-9B04-B2BF-7362E618C38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93485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DC27D1-F8B8-8E92-BE17-9375C9D2E1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A1F808F-651A-AA14-250B-A41CBB278C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198EAD1-1D45-02A4-6597-3363AD6924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30E2A3A-E56D-3011-0C67-EAFBA17B3A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97106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A2607F-719D-DF30-FDFD-94972F76C3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CC98B6B-EB29-1D9E-7DB8-E0AF4CED36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244A4326-AE0A-E75D-7B77-272CB508B2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0B4D244-0396-2C92-9410-2B48A872FF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85331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CACF9A-3B0E-FB45-015F-F295ABB780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0874219A-F6F9-0044-5DF6-117830A8E9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57B1ADE4-06E5-5BD0-7C19-79697FA78B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90C8245-32C9-CF9D-76C4-5AF8A10049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89883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DF02D9-C51C-F9C8-3441-C6950787D3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6E21C44-0A98-38EA-C1B3-446101B33D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25B9B4D5-9BAF-CED5-F9B7-3428ECF23B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3D8A787-A6B8-77BB-FABC-20E4B71A7B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3674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CFE5F3-50F2-BC1C-7799-BC59C8E171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A0844E4F-1815-A019-D5C6-DF6D20A5AD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CF3EF19-417B-C6E0-F40E-A1258234DA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2CC2543-FE6F-11C7-B787-EC6C10E6CB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607F3F3-6DDB-C64B-BADD-875F8E9F7FA0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35862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B38171-8A79-263F-B099-29313CF52F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1F8A132-A76D-1D6F-3A57-5B33E2ABA4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67A930F-EB2A-D09B-0443-F57EE7B511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4A06627-0D43-362F-F662-75350FA5E9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607F3F3-6DDB-C64B-BADD-875F8E9F7FA0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18489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E5E479-A3F9-5DDB-F9C6-7B5E7067DE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973E351F-30E6-7846-1DA2-E9ADBC25F3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103E9F7C-3FCE-E2DB-AA45-264E8A0C0A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52B4004-15DE-C283-5B78-40749D3397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167124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84C65B-0F99-4DB6-EF17-342ADADC1A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BFECF2A9-302E-9E98-D05E-C431A455E1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5E03EAE3-B791-A171-C60C-DB55EF3269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C43ECED-2088-71C3-F2A8-9AD1D0512C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53189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80547B-3565-D427-B2EB-935F453155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FD48EB9-C755-4A93-3E6C-F950894D40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033C18C-6308-512B-D6EB-A26DD387B0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70C12EA-FCB8-DAA2-C42E-0E991D64B9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66578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029F36-2C69-F360-1146-7DD67B6FB5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88B6BC39-4310-81BD-BAD3-075CA92E46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14AE2FDC-B476-0546-D860-C9FD68157D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8C2E0EF-89CF-0097-4AFF-E73A5A3861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28374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8D3BF4-A260-D5D2-A564-FAE2D6C158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807F105-264F-1C0C-45C8-97113AA7C3B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66B377E-D715-6759-1FF0-DFFD594185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C843FF-694F-A5DD-A23B-605BC63DDA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059010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607F3F3-6DDB-C64B-BADD-875F8E9F7FA0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5837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86312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26EE82-3486-84B3-140C-FA5177471B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8B6EA225-6A0D-3EF0-99F3-185511CE13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4EB7C1D-1F46-ED57-DD05-E9F2082F87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C5340D8-DAEA-984F-A6D0-34517B1A8D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55061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5B40C0-5DAB-4329-6073-BE35F977B3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5C0FAD4-5D26-7D3A-543D-C10F003B1B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2ABE7373-909F-DE25-1EA3-F391CB9AA3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E6B126B-A6E7-DD97-A86F-B318306FE0D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44070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36072D-906A-927A-E66C-F32594A5FE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0905C013-8473-EA8A-C59D-64FF390AEB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5A7C5B95-44FE-7BC1-3300-FEEACDA649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482EA2F-8E85-99A1-D077-D4E0F14937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2101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96931C-1BC4-276A-0354-E3B7D81ECD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6FE2D12-EB7E-6B97-2C5B-86668D7422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5915BC9-14F9-A011-9AF8-F9276012AD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2ED40BF-0D7B-3115-ECB9-51F053CC23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2983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1D0FF7-53B0-7FBD-CAA7-6B8C7CA90D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A90A726E-FD6B-500F-8D90-18AEEC5F72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55B7515-D0F3-44C5-21AF-070142C83E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108085B-63D0-63F5-01BA-1C7F3398C4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0283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7BDB17-727F-0C87-FE4F-6A0B4D54D1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E382FCC-62B9-52E1-DB18-C20BBAEF6F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32F3F9A-ECA1-EF8C-8D2A-89D5774D2D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B25CCE4-8414-5FDA-A9F1-6AF68CACEB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07F3F3-6DDB-C64B-BADD-875F8E9F7FA0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9923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7802" y="2244726"/>
            <a:ext cx="18286810" cy="4775200"/>
          </a:xfrm>
        </p:spPr>
        <p:txBody>
          <a:bodyPr anchor="b"/>
          <a:lstStyle>
            <a:lvl1pPr algn="ctr">
              <a:defRPr sz="1199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7802" y="7204076"/>
            <a:ext cx="1828681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1DC42-3A5E-2A40-89B1-311BE3549510}" type="datetimeFigureOut">
              <a:rPr lang="es-ES" smtClean="0"/>
              <a:t>27/03/2025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7458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1DC42-3A5E-2A40-89B1-311BE3549510}" type="datetimeFigureOut">
              <a:rPr lang="es-ES" smtClean="0"/>
              <a:t>27/03/2025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3024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8664" y="730250"/>
            <a:ext cx="5257458" cy="11623676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291" y="730250"/>
            <a:ext cx="15467593" cy="11623676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1DC42-3A5E-2A40-89B1-311BE3549510}" type="datetimeFigureOut">
              <a:rPr lang="es-ES" smtClean="0"/>
              <a:t>27/03/2025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1645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828681" y="4260851"/>
            <a:ext cx="20725051" cy="2940050"/>
          </a:xfrm>
        </p:spPr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657362" y="7772400"/>
            <a:ext cx="17067689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2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6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0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5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E559B-38E5-47B6-9286-CFD45888B653}" type="datetime1">
              <a:rPr lang="es-ES_tradnl" altLang="es-ES"/>
              <a:pPr>
                <a:defRPr/>
              </a:pPr>
              <a:t>27/03/2025</a:t>
            </a:fld>
            <a:endParaRPr lang="es-ES_tradnl" alt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342D9-3510-455B-9F14-0A1E3EB0CEF3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15586601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1EBF-419E-44EF-960E-690563958B13}" type="datetime1">
              <a:rPr lang="es-ES_tradnl" altLang="es-ES"/>
              <a:pPr>
                <a:defRPr/>
              </a:pPr>
              <a:t>27/03/2025</a:t>
            </a:fld>
            <a:endParaRPr lang="es-ES_tradnl" alt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5BE1B-E97E-44A3-A538-416DB776F03B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40175946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26043" y="8813801"/>
            <a:ext cx="20725051" cy="2724150"/>
          </a:xfrm>
        </p:spPr>
        <p:txBody>
          <a:bodyPr anchor="t"/>
          <a:lstStyle>
            <a:lvl1pPr algn="l">
              <a:defRPr sz="8000" b="1" cap="all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926043" y="5813427"/>
            <a:ext cx="20725051" cy="3000374"/>
          </a:xfrm>
        </p:spPr>
        <p:txBody>
          <a:bodyPr anchor="b"/>
          <a:lstStyle>
            <a:lvl1pPr marL="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C3241-46DF-4F2F-BE72-8855151ED4AD}" type="datetime1">
              <a:rPr lang="es-ES_tradnl" altLang="es-ES"/>
              <a:pPr>
                <a:defRPr/>
              </a:pPr>
              <a:t>27/03/2025</a:t>
            </a:fld>
            <a:endParaRPr lang="es-ES_tradnl" alt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748FC-DC76-4354-B130-E128D623B74A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1891385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219121" y="3200401"/>
            <a:ext cx="10768899" cy="9051926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2394393" y="3200401"/>
            <a:ext cx="10768899" cy="9051926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A1E6-B3DE-45D0-B050-C59E8C9364C4}" type="datetime1">
              <a:rPr lang="es-ES_tradnl" altLang="es-ES"/>
              <a:pPr>
                <a:defRPr/>
              </a:pPr>
              <a:t>27/03/2025</a:t>
            </a:fld>
            <a:endParaRPr lang="es-ES_tradnl" alt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C0336-4D0F-44AD-B278-666BCE921686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32917030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19121" y="3070226"/>
            <a:ext cx="10773133" cy="12795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219121" y="4349750"/>
            <a:ext cx="10773133" cy="7902576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12385929" y="3070226"/>
            <a:ext cx="10777365" cy="12795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12385929" y="4349750"/>
            <a:ext cx="10777365" cy="7902576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BD722-9876-42B8-A3EA-77DC6FDBBD54}" type="datetime1">
              <a:rPr lang="es-ES_tradnl" altLang="es-ES"/>
              <a:pPr>
                <a:defRPr/>
              </a:pPr>
              <a:t>27/03/2025</a:t>
            </a:fld>
            <a:endParaRPr lang="es-ES_tradnl" altLang="es-ES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97D9F-ADA2-4806-A041-079CB622D03A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25064902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47D22-1E1B-4E97-96A7-605834D33582}" type="datetime1">
              <a:rPr lang="es-ES_tradnl" altLang="es-ES"/>
              <a:pPr>
                <a:defRPr/>
              </a:pPr>
              <a:t>27/03/2025</a:t>
            </a:fld>
            <a:endParaRPr lang="es-ES_tradnl" altLang="es-ES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D3E40-71B0-4256-AA3F-9FF5CE2105A4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30905908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8483B-B1E5-4A2E-B2FD-FBA743BDC8A1}" type="datetime1">
              <a:rPr lang="es-ES_tradnl" altLang="es-ES"/>
              <a:pPr>
                <a:defRPr/>
              </a:pPr>
              <a:t>27/03/2025</a:t>
            </a:fld>
            <a:endParaRPr lang="es-ES_tradnl" altLang="es-ES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7CB22-6042-4ACF-AB3E-356B048C5704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10437145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9122" y="546100"/>
            <a:ext cx="8021646" cy="2324100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532846" y="546101"/>
            <a:ext cx="13630446" cy="11706226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219122" y="2870201"/>
            <a:ext cx="8021646" cy="9382126"/>
          </a:xfrm>
        </p:spPr>
        <p:txBody>
          <a:bodyPr/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B8A0A-27F7-4F01-99B0-54026293BDA1}" type="datetime1">
              <a:rPr lang="es-ES_tradnl" altLang="es-ES"/>
              <a:pPr>
                <a:defRPr/>
              </a:pPr>
              <a:t>27/03/2025</a:t>
            </a:fld>
            <a:endParaRPr lang="es-ES_tradnl" alt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D9DA0-7BBC-4CAA-96B2-2FF49A52B317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2137832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1DC42-3A5E-2A40-89B1-311BE3549510}" type="datetimeFigureOut">
              <a:rPr lang="es-ES" smtClean="0"/>
              <a:t>27/03/2025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51748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79124" y="9601200"/>
            <a:ext cx="14629448" cy="1133476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4779124" y="1225550"/>
            <a:ext cx="14629448" cy="8229600"/>
          </a:xfrm>
        </p:spPr>
        <p:txBody>
          <a:bodyPr rtlCol="0">
            <a:normAutofit/>
          </a:bodyPr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pPr lvl="0"/>
            <a:endParaRPr lang="es-ES_tradnl" noProof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779124" y="10734676"/>
            <a:ext cx="14629448" cy="1609724"/>
          </a:xfrm>
        </p:spPr>
        <p:txBody>
          <a:bodyPr/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4B5B8-19CE-4BFC-973B-77D1F18019A6}" type="datetime1">
              <a:rPr lang="es-ES_tradnl" altLang="es-ES"/>
              <a:pPr>
                <a:defRPr/>
              </a:pPr>
              <a:t>27/03/2025</a:t>
            </a:fld>
            <a:endParaRPr lang="es-ES_tradnl" alt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5A755-4712-4BE5-B1A8-00F79B04288D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25397296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90D71-2579-47D3-8A4E-87A9C8C3E36E}" type="datetime1">
              <a:rPr lang="es-ES_tradnl" altLang="es-ES"/>
              <a:pPr>
                <a:defRPr/>
              </a:pPr>
              <a:t>27/03/2025</a:t>
            </a:fld>
            <a:endParaRPr lang="es-ES_tradnl" alt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E0079-AEDF-4B36-9AAC-C0BC89F1B3D8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2496598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17677249" y="549277"/>
            <a:ext cx="5486043" cy="11703050"/>
          </a:xfrm>
        </p:spPr>
        <p:txBody>
          <a:bodyPr vert="eaVert"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1219121" y="549277"/>
            <a:ext cx="16051755" cy="11703050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E8E4B-BDF6-4ED9-9C9F-CB2637DCAD10}" type="datetime1">
              <a:rPr lang="es-ES_tradnl" altLang="es-ES"/>
              <a:pPr>
                <a:defRPr/>
              </a:pPr>
              <a:t>27/03/2025</a:t>
            </a:fld>
            <a:endParaRPr lang="es-ES_tradnl" alt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3C1FA-3A91-4316-9DA4-C63874440CE6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1721825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592" y="3419477"/>
            <a:ext cx="21029831" cy="5705474"/>
          </a:xfrm>
        </p:spPr>
        <p:txBody>
          <a:bodyPr anchor="b"/>
          <a:lstStyle>
            <a:lvl1pPr>
              <a:defRPr sz="1199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592" y="9178927"/>
            <a:ext cx="21029831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354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709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063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417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1771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126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48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483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1DC42-3A5E-2A40-89B1-311BE3549510}" type="datetimeFigureOut">
              <a:rPr lang="es-ES" smtClean="0"/>
              <a:t>27/03/2025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3689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291" y="3651250"/>
            <a:ext cx="10362526" cy="870267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3596" y="3651250"/>
            <a:ext cx="10362526" cy="870267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1DC42-3A5E-2A40-89B1-311BE3549510}" type="datetimeFigureOut">
              <a:rPr lang="es-ES" smtClean="0"/>
              <a:t>27/03/2025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8468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467" y="730251"/>
            <a:ext cx="21029831" cy="265112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467" y="3362326"/>
            <a:ext cx="10314903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354" indent="0">
              <a:buNone/>
              <a:defRPr sz="4000" b="1"/>
            </a:lvl2pPr>
            <a:lvl3pPr marL="1828709" indent="0">
              <a:buNone/>
              <a:defRPr sz="3600" b="1"/>
            </a:lvl3pPr>
            <a:lvl4pPr marL="2743063" indent="0">
              <a:buNone/>
              <a:defRPr sz="3200" b="1"/>
            </a:lvl4pPr>
            <a:lvl5pPr marL="3657417" indent="0">
              <a:buNone/>
              <a:defRPr sz="3200" b="1"/>
            </a:lvl5pPr>
            <a:lvl6pPr marL="4571771" indent="0">
              <a:buNone/>
              <a:defRPr sz="3200" b="1"/>
            </a:lvl6pPr>
            <a:lvl7pPr marL="5486126" indent="0">
              <a:buNone/>
              <a:defRPr sz="3200" b="1"/>
            </a:lvl7pPr>
            <a:lvl8pPr marL="6400480" indent="0">
              <a:buNone/>
              <a:defRPr sz="3200" b="1"/>
            </a:lvl8pPr>
            <a:lvl9pPr marL="7314834" indent="0">
              <a:buNone/>
              <a:defRPr sz="3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467" y="5010150"/>
            <a:ext cx="10314903" cy="736917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3597" y="3362326"/>
            <a:ext cx="10365701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354" indent="0">
              <a:buNone/>
              <a:defRPr sz="4000" b="1"/>
            </a:lvl2pPr>
            <a:lvl3pPr marL="1828709" indent="0">
              <a:buNone/>
              <a:defRPr sz="3600" b="1"/>
            </a:lvl3pPr>
            <a:lvl4pPr marL="2743063" indent="0">
              <a:buNone/>
              <a:defRPr sz="3200" b="1"/>
            </a:lvl4pPr>
            <a:lvl5pPr marL="3657417" indent="0">
              <a:buNone/>
              <a:defRPr sz="3200" b="1"/>
            </a:lvl5pPr>
            <a:lvl6pPr marL="4571771" indent="0">
              <a:buNone/>
              <a:defRPr sz="3200" b="1"/>
            </a:lvl6pPr>
            <a:lvl7pPr marL="5486126" indent="0">
              <a:buNone/>
              <a:defRPr sz="3200" b="1"/>
            </a:lvl7pPr>
            <a:lvl8pPr marL="6400480" indent="0">
              <a:buNone/>
              <a:defRPr sz="3200" b="1"/>
            </a:lvl8pPr>
            <a:lvl9pPr marL="7314834" indent="0">
              <a:buNone/>
              <a:defRPr sz="3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3597" y="5010150"/>
            <a:ext cx="10365701" cy="736917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1DC42-3A5E-2A40-89B1-311BE3549510}" type="datetimeFigureOut">
              <a:rPr lang="es-ES" smtClean="0"/>
              <a:t>27/03/2025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1252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1DC42-3A5E-2A40-89B1-311BE3549510}" type="datetimeFigureOut">
              <a:rPr lang="es-ES" smtClean="0"/>
              <a:t>27/03/2025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769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1DC42-3A5E-2A40-89B1-311BE3549510}" type="datetimeFigureOut">
              <a:rPr lang="es-ES" smtClean="0"/>
              <a:t>27/03/2025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642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468" y="914400"/>
            <a:ext cx="7863962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5701" y="1974851"/>
            <a:ext cx="1234359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468" y="4114800"/>
            <a:ext cx="7863962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354" indent="0">
              <a:buNone/>
              <a:defRPr sz="2800"/>
            </a:lvl2pPr>
            <a:lvl3pPr marL="1828709" indent="0">
              <a:buNone/>
              <a:defRPr sz="2400"/>
            </a:lvl3pPr>
            <a:lvl4pPr marL="2743063" indent="0">
              <a:buNone/>
              <a:defRPr sz="2000"/>
            </a:lvl4pPr>
            <a:lvl5pPr marL="3657417" indent="0">
              <a:buNone/>
              <a:defRPr sz="2000"/>
            </a:lvl5pPr>
            <a:lvl6pPr marL="4571771" indent="0">
              <a:buNone/>
              <a:defRPr sz="2000"/>
            </a:lvl6pPr>
            <a:lvl7pPr marL="5486126" indent="0">
              <a:buNone/>
              <a:defRPr sz="2000"/>
            </a:lvl7pPr>
            <a:lvl8pPr marL="6400480" indent="0">
              <a:buNone/>
              <a:defRPr sz="2000"/>
            </a:lvl8pPr>
            <a:lvl9pPr marL="7314834" indent="0">
              <a:buNone/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1DC42-3A5E-2A40-89B1-311BE3549510}" type="datetimeFigureOut">
              <a:rPr lang="es-ES" smtClean="0"/>
              <a:t>27/03/2025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5097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468" y="914400"/>
            <a:ext cx="7863962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5701" y="1974851"/>
            <a:ext cx="1234359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354" indent="0">
              <a:buNone/>
              <a:defRPr sz="5600"/>
            </a:lvl2pPr>
            <a:lvl3pPr marL="1828709" indent="0">
              <a:buNone/>
              <a:defRPr sz="4800"/>
            </a:lvl3pPr>
            <a:lvl4pPr marL="2743063" indent="0">
              <a:buNone/>
              <a:defRPr sz="4000"/>
            </a:lvl4pPr>
            <a:lvl5pPr marL="3657417" indent="0">
              <a:buNone/>
              <a:defRPr sz="4000"/>
            </a:lvl5pPr>
            <a:lvl6pPr marL="4571771" indent="0">
              <a:buNone/>
              <a:defRPr sz="4000"/>
            </a:lvl6pPr>
            <a:lvl7pPr marL="5486126" indent="0">
              <a:buNone/>
              <a:defRPr sz="4000"/>
            </a:lvl7pPr>
            <a:lvl8pPr marL="6400480" indent="0">
              <a:buNone/>
              <a:defRPr sz="4000"/>
            </a:lvl8pPr>
            <a:lvl9pPr marL="7314834" indent="0">
              <a:buNone/>
              <a:defRPr sz="4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468" y="4114800"/>
            <a:ext cx="7863962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354" indent="0">
              <a:buNone/>
              <a:defRPr sz="2800"/>
            </a:lvl2pPr>
            <a:lvl3pPr marL="1828709" indent="0">
              <a:buNone/>
              <a:defRPr sz="2400"/>
            </a:lvl3pPr>
            <a:lvl4pPr marL="2743063" indent="0">
              <a:buNone/>
              <a:defRPr sz="2000"/>
            </a:lvl4pPr>
            <a:lvl5pPr marL="3657417" indent="0">
              <a:buNone/>
              <a:defRPr sz="2000"/>
            </a:lvl5pPr>
            <a:lvl6pPr marL="4571771" indent="0">
              <a:buNone/>
              <a:defRPr sz="2000"/>
            </a:lvl6pPr>
            <a:lvl7pPr marL="5486126" indent="0">
              <a:buNone/>
              <a:defRPr sz="2000"/>
            </a:lvl7pPr>
            <a:lvl8pPr marL="6400480" indent="0">
              <a:buNone/>
              <a:defRPr sz="2000"/>
            </a:lvl8pPr>
            <a:lvl9pPr marL="7314834" indent="0">
              <a:buNone/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1DC42-3A5E-2A40-89B1-311BE3549510}" type="datetimeFigureOut">
              <a:rPr lang="es-ES" smtClean="0"/>
              <a:t>27/03/2025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1B96-9478-0442-B41A-DA54A265BE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9337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291" y="730251"/>
            <a:ext cx="21029831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291" y="3651250"/>
            <a:ext cx="21029831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291" y="12712701"/>
            <a:ext cx="548604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1DC42-3A5E-2A40-89B1-311BE3549510}" type="datetimeFigureOut">
              <a:rPr lang="es-ES" smtClean="0"/>
              <a:t>27/03/2025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6675" y="12712701"/>
            <a:ext cx="822906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0079" y="12712701"/>
            <a:ext cx="548604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E1B96-9478-0442-B41A-DA54A265BE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5345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828709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77" indent="-457177" algn="l" defTabSz="1828709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53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5886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240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594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8949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303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657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01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5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709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063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417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771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126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48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483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título 1"/>
          <p:cNvSpPr>
            <a:spLocks noGrp="1"/>
          </p:cNvSpPr>
          <p:nvPr>
            <p:ph type="title"/>
          </p:nvPr>
        </p:nvSpPr>
        <p:spPr bwMode="auto">
          <a:xfrm>
            <a:off x="1219121" y="549276"/>
            <a:ext cx="2194417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"/>
              <a:t>Clic para editar título</a:t>
            </a:r>
          </a:p>
        </p:txBody>
      </p:sp>
      <p:sp>
        <p:nvSpPr>
          <p:cNvPr id="1027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1219121" y="3200401"/>
            <a:ext cx="21944172" cy="9051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"/>
              <a:t>Haga clic para modificar el estilo de texto del patrón</a:t>
            </a:r>
          </a:p>
          <a:p>
            <a:pPr lvl="1"/>
            <a:r>
              <a:rPr lang="es-ES_tradnl" altLang="es-ES"/>
              <a:t>Segundo nivel</a:t>
            </a:r>
          </a:p>
          <a:p>
            <a:pPr lvl="2"/>
            <a:r>
              <a:rPr lang="es-ES_tradnl" altLang="es-ES"/>
              <a:t>Tercer nivel</a:t>
            </a:r>
          </a:p>
          <a:p>
            <a:pPr lvl="3"/>
            <a:r>
              <a:rPr lang="es-ES_tradnl" altLang="es-ES"/>
              <a:t>Cuarto nivel</a:t>
            </a:r>
          </a:p>
          <a:p>
            <a:pPr lvl="4"/>
            <a:r>
              <a:rPr lang="es-ES_tradnl" alt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1219121" y="12712701"/>
            <a:ext cx="5689230" cy="730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24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C1485F3-BDC5-4C20-A92D-34177A6EEC9D}" type="datetime1">
              <a:rPr lang="es-ES_tradnl" altLang="es-ES"/>
              <a:pPr>
                <a:defRPr/>
              </a:pPr>
              <a:t>27/03/2025</a:t>
            </a:fld>
            <a:endParaRPr lang="es-ES_tradnl" alt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8330658" y="12712701"/>
            <a:ext cx="7721097" cy="730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24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17474063" y="12712701"/>
            <a:ext cx="5689230" cy="730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24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AC686C2-FE93-4457-8481-B2D6B4D6A02C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2600829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0" fontAlgn="base" hangingPunct="0">
        <a:spcBef>
          <a:spcPct val="0"/>
        </a:spcBef>
        <a:spcAft>
          <a:spcPct val="0"/>
        </a:spcAft>
        <a:defRPr sz="88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914400" rtl="0" eaLnBrk="0" fontAlgn="base" hangingPunct="0">
        <a:spcBef>
          <a:spcPct val="0"/>
        </a:spcBef>
        <a:spcAft>
          <a:spcPct val="0"/>
        </a:spcAft>
        <a:defRPr sz="88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914400" rtl="0" eaLnBrk="0" fontAlgn="base" hangingPunct="0">
        <a:spcBef>
          <a:spcPct val="0"/>
        </a:spcBef>
        <a:spcAft>
          <a:spcPct val="0"/>
        </a:spcAft>
        <a:defRPr sz="88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914400" rtl="0" eaLnBrk="0" fontAlgn="base" hangingPunct="0">
        <a:spcBef>
          <a:spcPct val="0"/>
        </a:spcBef>
        <a:spcAft>
          <a:spcPct val="0"/>
        </a:spcAft>
        <a:defRPr sz="88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914400" rtl="0" eaLnBrk="0" fontAlgn="base" hangingPunct="0">
        <a:spcBef>
          <a:spcPct val="0"/>
        </a:spcBef>
        <a:spcAft>
          <a:spcPct val="0"/>
        </a:spcAft>
        <a:defRPr sz="88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914400" algn="ctr" defTabSz="914400" rtl="0" fontAlgn="base">
        <a:spcBef>
          <a:spcPct val="0"/>
        </a:spcBef>
        <a:spcAft>
          <a:spcPct val="0"/>
        </a:spcAft>
        <a:defRPr sz="88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1828800" algn="ctr" defTabSz="914400" rtl="0" fontAlgn="base">
        <a:spcBef>
          <a:spcPct val="0"/>
        </a:spcBef>
        <a:spcAft>
          <a:spcPct val="0"/>
        </a:spcAft>
        <a:defRPr sz="88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2743200" algn="ctr" defTabSz="914400" rtl="0" fontAlgn="base">
        <a:spcBef>
          <a:spcPct val="0"/>
        </a:spcBef>
        <a:spcAft>
          <a:spcPct val="0"/>
        </a:spcAft>
        <a:defRPr sz="88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3657600" algn="ctr" defTabSz="914400" rtl="0" fontAlgn="base">
        <a:spcBef>
          <a:spcPct val="0"/>
        </a:spcBef>
        <a:spcAft>
          <a:spcPct val="0"/>
        </a:spcAft>
        <a:defRPr sz="88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685800" indent="-685800" algn="l" defTabSz="9144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64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1485900" indent="-571500" algn="l" defTabSz="9144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56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2286000" indent="-457200" algn="l" defTabSz="9144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3200400" indent="-457200" algn="l" defTabSz="9144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4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4114800" indent="-457200" algn="l" defTabSz="9144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4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5029200" indent="-457200" algn="l" defTabSz="91440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91440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91440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91440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.png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8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0.png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slideLayout" Target="../slideLayouts/slideLayout12.xml"/><Relationship Id="rId7" Type="http://schemas.openxmlformats.org/officeDocument/2006/relationships/diagramLayout" Target="../diagrams/layout2.xml"/><Relationship Id="rId12" Type="http://schemas.openxmlformats.org/officeDocument/2006/relationships/image" Target="../media/image2.png"/><Relationship Id="rId2" Type="http://schemas.openxmlformats.org/officeDocument/2006/relationships/audio" Target="../media/media20.m4a"/><Relationship Id="rId1" Type="http://schemas.microsoft.com/office/2007/relationships/media" Target="../media/media20.m4a"/><Relationship Id="rId6" Type="http://schemas.openxmlformats.org/officeDocument/2006/relationships/diagramData" Target="../diagrams/data2.xml"/><Relationship Id="rId11" Type="http://schemas.openxmlformats.org/officeDocument/2006/relationships/image" Target="../media/image10.png"/><Relationship Id="rId5" Type="http://schemas.openxmlformats.org/officeDocument/2006/relationships/image" Target="../media/image3.png"/><Relationship Id="rId10" Type="http://schemas.microsoft.com/office/2007/relationships/diagramDrawing" Target="../diagrams/drawing2.xml"/><Relationship Id="rId4" Type="http://schemas.openxmlformats.org/officeDocument/2006/relationships/notesSlide" Target="../notesSlides/notesSlide19.xml"/><Relationship Id="rId9" Type="http://schemas.openxmlformats.org/officeDocument/2006/relationships/diagramColors" Target="../diagrams/colors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slideLayout" Target="../slideLayouts/slideLayout1.xml"/><Relationship Id="rId7" Type="http://schemas.openxmlformats.org/officeDocument/2006/relationships/diagramLayout" Target="../diagrams/layout3.xml"/><Relationship Id="rId2" Type="http://schemas.openxmlformats.org/officeDocument/2006/relationships/audio" Target="../media/media21.m4a"/><Relationship Id="rId1" Type="http://schemas.microsoft.com/office/2007/relationships/media" Target="../media/media21.m4a"/><Relationship Id="rId6" Type="http://schemas.openxmlformats.org/officeDocument/2006/relationships/diagramData" Target="../diagrams/data3.xml"/><Relationship Id="rId11" Type="http://schemas.openxmlformats.org/officeDocument/2006/relationships/image" Target="../media/image2.png"/><Relationship Id="rId5" Type="http://schemas.openxmlformats.org/officeDocument/2006/relationships/image" Target="../media/image3.png"/><Relationship Id="rId10" Type="http://schemas.microsoft.com/office/2007/relationships/diagramDrawing" Target="../diagrams/drawing3.xml"/><Relationship Id="rId4" Type="http://schemas.openxmlformats.org/officeDocument/2006/relationships/notesSlide" Target="../notesSlides/notesSlide20.xml"/><Relationship Id="rId9" Type="http://schemas.openxmlformats.org/officeDocument/2006/relationships/diagramColors" Target="../diagrams/colors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slideLayout" Target="../slideLayouts/slideLayout1.xml"/><Relationship Id="rId7" Type="http://schemas.openxmlformats.org/officeDocument/2006/relationships/diagramLayout" Target="../diagrams/layout4.xml"/><Relationship Id="rId2" Type="http://schemas.openxmlformats.org/officeDocument/2006/relationships/audio" Target="../media/media22.m4a"/><Relationship Id="rId1" Type="http://schemas.microsoft.com/office/2007/relationships/media" Target="../media/media22.m4a"/><Relationship Id="rId6" Type="http://schemas.openxmlformats.org/officeDocument/2006/relationships/diagramData" Target="../diagrams/data4.xml"/><Relationship Id="rId11" Type="http://schemas.openxmlformats.org/officeDocument/2006/relationships/image" Target="../media/image2.png"/><Relationship Id="rId5" Type="http://schemas.openxmlformats.org/officeDocument/2006/relationships/image" Target="../media/image3.png"/><Relationship Id="rId10" Type="http://schemas.microsoft.com/office/2007/relationships/diagramDrawing" Target="../diagrams/drawing4.xml"/><Relationship Id="rId4" Type="http://schemas.openxmlformats.org/officeDocument/2006/relationships/notesSlide" Target="../notesSlides/notesSlide21.xml"/><Relationship Id="rId9" Type="http://schemas.openxmlformats.org/officeDocument/2006/relationships/diagramColors" Target="../diagrams/colors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5.xml"/><Relationship Id="rId3" Type="http://schemas.openxmlformats.org/officeDocument/2006/relationships/slideLayout" Target="../slideLayouts/slideLayout1.xml"/><Relationship Id="rId7" Type="http://schemas.openxmlformats.org/officeDocument/2006/relationships/diagramLayout" Target="../diagrams/layout5.xml"/><Relationship Id="rId2" Type="http://schemas.openxmlformats.org/officeDocument/2006/relationships/audio" Target="../media/media23.m4a"/><Relationship Id="rId1" Type="http://schemas.microsoft.com/office/2007/relationships/media" Target="../media/media23.m4a"/><Relationship Id="rId6" Type="http://schemas.openxmlformats.org/officeDocument/2006/relationships/diagramData" Target="../diagrams/data5.xml"/><Relationship Id="rId11" Type="http://schemas.openxmlformats.org/officeDocument/2006/relationships/image" Target="../media/image2.png"/><Relationship Id="rId5" Type="http://schemas.openxmlformats.org/officeDocument/2006/relationships/image" Target="../media/image3.png"/><Relationship Id="rId10" Type="http://schemas.microsoft.com/office/2007/relationships/diagramDrawing" Target="../diagrams/drawing5.xml"/><Relationship Id="rId4" Type="http://schemas.openxmlformats.org/officeDocument/2006/relationships/notesSlide" Target="../notesSlides/notesSlide22.xml"/><Relationship Id="rId9" Type="http://schemas.openxmlformats.org/officeDocument/2006/relationships/diagramColors" Target="../diagrams/colors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4.m4a"/><Relationship Id="rId1" Type="http://schemas.microsoft.com/office/2007/relationships/media" Target="../media/media24.m4a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5.m4a"/><Relationship Id="rId1" Type="http://schemas.microsoft.com/office/2007/relationships/media" Target="../media/media25.m4a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6.m4a"/><Relationship Id="rId1" Type="http://schemas.microsoft.com/office/2007/relationships/media" Target="../media/media26.m4a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7.m4a"/><Relationship Id="rId1" Type="http://schemas.microsoft.com/office/2007/relationships/media" Target="../media/media27.m4a"/><Relationship Id="rId6" Type="http://schemas.openxmlformats.org/officeDocument/2006/relationships/image" Target="../media/image2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.png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6.png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png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slideLayout" Target="../slideLayouts/slideLayout1.xml"/><Relationship Id="rId7" Type="http://schemas.openxmlformats.org/officeDocument/2006/relationships/diagramLayout" Target="../diagrams/layout1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diagramData" Target="../diagrams/data1.xml"/><Relationship Id="rId11" Type="http://schemas.openxmlformats.org/officeDocument/2006/relationships/image" Target="../media/image2.png"/><Relationship Id="rId5" Type="http://schemas.openxmlformats.org/officeDocument/2006/relationships/image" Target="../media/image3.png"/><Relationship Id="rId10" Type="http://schemas.microsoft.com/office/2007/relationships/diagramDrawing" Target="../diagrams/drawing1.xml"/><Relationship Id="rId4" Type="http://schemas.openxmlformats.org/officeDocument/2006/relationships/notesSlide" Target="../notesSlides/notesSlide8.xml"/><Relationship Id="rId9" Type="http://schemas.openxmlformats.org/officeDocument/2006/relationships/diagramColors" Target="../diagrams/colors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1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690900-7BFF-9A44-9007-261460FEB0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9882" y="667155"/>
            <a:ext cx="15862470" cy="2661261"/>
          </a:xfrm>
        </p:spPr>
        <p:txBody>
          <a:bodyPr anchor="t" anchorCtr="0">
            <a:noAutofit/>
          </a:bodyPr>
          <a:lstStyle/>
          <a:p>
            <a:pPr algn="l">
              <a:lnSpc>
                <a:spcPts val="9200"/>
              </a:lnSpc>
            </a:pPr>
            <a:r>
              <a:rPr lang="es-ES" sz="4400" b="1" spc="-300" dirty="0">
                <a:solidFill>
                  <a:srgbClr val="DED5CB"/>
                </a:solidFill>
                <a:latin typeface="IBM Plex Sans" panose="020B0503050203000203" pitchFamily="34" charset="0"/>
              </a:rPr>
              <a:t>Centro de Formación y Desarrollo Profesional (CFDP)</a:t>
            </a:r>
            <a:br>
              <a:rPr lang="es-ES" sz="4400" b="1" spc="-300" dirty="0">
                <a:solidFill>
                  <a:srgbClr val="DED5CB"/>
                </a:solidFill>
                <a:latin typeface="IBM Plex Sans" panose="020B0503050203000203" pitchFamily="34" charset="0"/>
              </a:rPr>
            </a:br>
            <a:br>
              <a:rPr lang="es-ES" sz="4400" b="1" spc="-300" dirty="0">
                <a:solidFill>
                  <a:srgbClr val="DED5CB"/>
                </a:solidFill>
                <a:latin typeface="IBM Plex Sans" panose="020B0503050203000203" pitchFamily="34" charset="0"/>
              </a:rPr>
            </a:br>
            <a:br>
              <a:rPr lang="es-ES" sz="5400" spc="-300" dirty="0">
                <a:solidFill>
                  <a:srgbClr val="DED5CB"/>
                </a:solidFill>
                <a:latin typeface="IBM Plex Sans" panose="020B0503050203000203" pitchFamily="34" charset="0"/>
              </a:rPr>
            </a:br>
            <a:endParaRPr lang="es-ES" sz="5400" spc="-300" dirty="0">
              <a:solidFill>
                <a:srgbClr val="DED5CB"/>
              </a:solidFill>
              <a:latin typeface="IBM Plex Sans" panose="020B0503050203000203" pitchFamily="34" charset="0"/>
            </a:endParaRPr>
          </a:p>
        </p:txBody>
      </p:sp>
      <p:sp>
        <p:nvSpPr>
          <p:cNvPr id="17" name="Rectángulo redondeado 16">
            <a:extLst>
              <a:ext uri="{FF2B5EF4-FFF2-40B4-BE49-F238E27FC236}">
                <a16:creationId xmlns:a16="http://schemas.microsoft.com/office/drawing/2014/main" id="{A4338C66-4609-AD4C-A7F3-7CF8F67BACD9}"/>
              </a:ext>
            </a:extLst>
          </p:cNvPr>
          <p:cNvSpPr/>
          <p:nvPr/>
        </p:nvSpPr>
        <p:spPr>
          <a:xfrm>
            <a:off x="-2" y="11468100"/>
            <a:ext cx="24382415" cy="3560780"/>
          </a:xfrm>
          <a:prstGeom prst="roundRect">
            <a:avLst/>
          </a:prstGeom>
          <a:noFill/>
          <a:ln>
            <a:solidFill>
              <a:srgbClr val="F421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01"/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F2F7100B-363B-9C40-80D5-4EDD010864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338" y="11832440"/>
            <a:ext cx="4876800" cy="1384300"/>
          </a:xfrm>
          <a:prstGeom prst="rect">
            <a:avLst/>
          </a:prstGeom>
        </p:spPr>
      </p:pic>
      <p:sp>
        <p:nvSpPr>
          <p:cNvPr id="13" name="Título 1">
            <a:extLst>
              <a:ext uri="{FF2B5EF4-FFF2-40B4-BE49-F238E27FC236}">
                <a16:creationId xmlns:a16="http://schemas.microsoft.com/office/drawing/2014/main" id="{6871AE10-969F-584A-AA87-1B87F6224641}"/>
              </a:ext>
            </a:extLst>
          </p:cNvPr>
          <p:cNvSpPr txBox="1">
            <a:spLocks/>
          </p:cNvSpPr>
          <p:nvPr/>
        </p:nvSpPr>
        <p:spPr>
          <a:xfrm>
            <a:off x="15837408" y="12192575"/>
            <a:ext cx="6764175" cy="66402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s-ES" sz="2370" dirty="0">
                <a:solidFill>
                  <a:srgbClr val="EEE9E2"/>
                </a:solidFill>
                <a:latin typeface="IBM Plex Sans Medium" panose="020B0503050203000203" pitchFamily="34" charset="0"/>
              </a:rPr>
              <a:t>VICERRECTORADO DE FORMACIÓN CONTINUA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304EE340-2F64-BA0D-E685-174886375CB8}"/>
              </a:ext>
            </a:extLst>
          </p:cNvPr>
          <p:cNvSpPr txBox="1">
            <a:spLocks/>
          </p:cNvSpPr>
          <p:nvPr/>
        </p:nvSpPr>
        <p:spPr>
          <a:xfrm>
            <a:off x="668338" y="3402515"/>
            <a:ext cx="22830198" cy="266126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9200"/>
              </a:lnSpc>
            </a:pPr>
            <a:r>
              <a:rPr lang="es-ES" sz="7200" b="1" spc="-300" dirty="0">
                <a:solidFill>
                  <a:srgbClr val="DED5CB"/>
                </a:solidFill>
                <a:latin typeface="IBM Plex Sans" panose="020B0503050203000203" pitchFamily="34" charset="0"/>
              </a:rPr>
              <a:t>Módulo 4. PERFIL DEL VICTIMARIO. MODELOS DE ANÁLISIS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D73761F-D5E3-33B3-400D-149B12055D7A}"/>
              </a:ext>
            </a:extLst>
          </p:cNvPr>
          <p:cNvSpPr txBox="1"/>
          <p:nvPr/>
        </p:nvSpPr>
        <p:spPr>
          <a:xfrm>
            <a:off x="9052899" y="10580065"/>
            <a:ext cx="46239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ES" sz="2400" dirty="0">
              <a:solidFill>
                <a:srgbClr val="FF0000"/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8D8AFF8-8700-2235-5705-6B417BCD063A}"/>
              </a:ext>
            </a:extLst>
          </p:cNvPr>
          <p:cNvSpPr txBox="1"/>
          <p:nvPr/>
        </p:nvSpPr>
        <p:spPr>
          <a:xfrm>
            <a:off x="4880982" y="9005305"/>
            <a:ext cx="13921740" cy="11334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9200"/>
              </a:lnSpc>
            </a:pPr>
            <a:r>
              <a:rPr lang="es-ES" sz="4800" b="1" spc="-300" dirty="0">
                <a:solidFill>
                  <a:srgbClr val="DED5CB"/>
                </a:solidFill>
                <a:latin typeface="IBM Plex Sans" panose="020B0503050203000203" pitchFamily="34" charset="0"/>
              </a:rPr>
              <a:t>Plan de Formación Corporativa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513098B-BD17-AF4D-F4F6-39942461F214}"/>
              </a:ext>
            </a:extLst>
          </p:cNvPr>
          <p:cNvSpPr txBox="1"/>
          <p:nvPr/>
        </p:nvSpPr>
        <p:spPr>
          <a:xfrm>
            <a:off x="3106738" y="6172631"/>
            <a:ext cx="19622565" cy="23132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9200"/>
              </a:lnSpc>
            </a:pPr>
            <a:r>
              <a:rPr lang="es-ES" sz="4800" i="1" spc="-300" dirty="0">
                <a:solidFill>
                  <a:srgbClr val="DED5CB"/>
                </a:solidFill>
                <a:latin typeface="IBM Plex Sans" panose="020B0503050203000203" pitchFamily="34" charset="0"/>
              </a:rPr>
              <a:t>Consuelo Paterna Bleda. Área de Psicología Social</a:t>
            </a:r>
          </a:p>
          <a:p>
            <a:pPr algn="ctr">
              <a:lnSpc>
                <a:spcPts val="9200"/>
              </a:lnSpc>
            </a:pPr>
            <a:r>
              <a:rPr lang="es-ES" sz="4800" i="1" spc="-300" dirty="0">
                <a:solidFill>
                  <a:srgbClr val="DED5CB"/>
                </a:solidFill>
                <a:latin typeface="IBM Plex Sans" panose="020B0503050203000203" pitchFamily="34" charset="0"/>
              </a:rPr>
              <a:t>Facultad de Psicología. Unidad de Género (SEPA)  </a:t>
            </a: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AB141078-6119-CF18-9C62-6EDD3AAE435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250000" t="-118750" r="-250000" b="-118750"/>
          <a:stretch>
            <a:fillRect/>
          </a:stretch>
        </p:blipFill>
        <p:spPr>
          <a:xfrm>
            <a:off x="19505811" y="10972800"/>
            <a:ext cx="36576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900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183"/>
    </mc:Choice>
    <mc:Fallback xmlns="">
      <p:transition spd="slow" advTm="1918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8D5FF6-36BC-E81B-C294-D46534E015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redondeado 16">
            <a:extLst>
              <a:ext uri="{FF2B5EF4-FFF2-40B4-BE49-F238E27FC236}">
                <a16:creationId xmlns:a16="http://schemas.microsoft.com/office/drawing/2014/main" id="{357D3BBA-040C-323A-ECF3-4DEC58E2B33B}"/>
              </a:ext>
            </a:extLst>
          </p:cNvPr>
          <p:cNvSpPr/>
          <p:nvPr/>
        </p:nvSpPr>
        <p:spPr>
          <a:xfrm>
            <a:off x="-2" y="11468100"/>
            <a:ext cx="24382415" cy="3560780"/>
          </a:xfrm>
          <a:prstGeom prst="roundRect">
            <a:avLst/>
          </a:prstGeom>
          <a:noFill/>
          <a:ln>
            <a:solidFill>
              <a:srgbClr val="F421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01"/>
          </a:p>
        </p:txBody>
      </p:sp>
      <p:sp>
        <p:nvSpPr>
          <p:cNvPr id="20" name="Título 1">
            <a:extLst>
              <a:ext uri="{FF2B5EF4-FFF2-40B4-BE49-F238E27FC236}">
                <a16:creationId xmlns:a16="http://schemas.microsoft.com/office/drawing/2014/main" id="{22A28C1B-A008-849D-17E3-0DE3322B586C}"/>
              </a:ext>
            </a:extLst>
          </p:cNvPr>
          <p:cNvSpPr txBox="1">
            <a:spLocks/>
          </p:cNvSpPr>
          <p:nvPr/>
        </p:nvSpPr>
        <p:spPr>
          <a:xfrm>
            <a:off x="669882" y="672572"/>
            <a:ext cx="9587301" cy="56250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1200"/>
              </a:lnSpc>
            </a:pPr>
            <a:r>
              <a:rPr lang="es-ES" sz="1600" dirty="0">
                <a:solidFill>
                  <a:srgbClr val="F42100"/>
                </a:solidFill>
                <a:latin typeface="IBM Plex Sans" panose="020B0503050203000203" pitchFamily="34" charset="0"/>
              </a:rPr>
              <a:t>Centro de Formación y Desarrollo Profesional (CFDP)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0AAB95EE-1913-2019-481C-F77228EDA7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600" y="11833200"/>
            <a:ext cx="4889500" cy="1384300"/>
          </a:xfrm>
          <a:prstGeom prst="rect">
            <a:avLst/>
          </a:prstGeom>
        </p:spPr>
      </p:pic>
      <p:sp>
        <p:nvSpPr>
          <p:cNvPr id="29" name="Título 1">
            <a:extLst>
              <a:ext uri="{FF2B5EF4-FFF2-40B4-BE49-F238E27FC236}">
                <a16:creationId xmlns:a16="http://schemas.microsoft.com/office/drawing/2014/main" id="{1D2F102D-803B-2AD9-04D9-CCBE62DB8A8A}"/>
              </a:ext>
            </a:extLst>
          </p:cNvPr>
          <p:cNvSpPr txBox="1">
            <a:spLocks/>
          </p:cNvSpPr>
          <p:nvPr/>
        </p:nvSpPr>
        <p:spPr>
          <a:xfrm>
            <a:off x="17074662" y="12115800"/>
            <a:ext cx="5526921" cy="135172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s-ES" sz="2370" dirty="0">
                <a:solidFill>
                  <a:srgbClr val="002129"/>
                </a:solidFill>
                <a:latin typeface="IBM Plex Sans Medium" panose="020B0503050203000203" pitchFamily="34" charset="0"/>
              </a:rPr>
              <a:t>Vicerrectorado de Formación Continua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873E3CC5-EB61-EA1B-587E-14641492DB4C}"/>
              </a:ext>
            </a:extLst>
          </p:cNvPr>
          <p:cNvSpPr/>
          <p:nvPr/>
        </p:nvSpPr>
        <p:spPr>
          <a:xfrm>
            <a:off x="936171" y="1235076"/>
            <a:ext cx="22776360" cy="9585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3BA2F664-EB78-1137-EB3F-E7CA1E62F63C}"/>
              </a:ext>
            </a:extLst>
          </p:cNvPr>
          <p:cNvSpPr/>
          <p:nvPr/>
        </p:nvSpPr>
        <p:spPr>
          <a:xfrm>
            <a:off x="1153886" y="2002971"/>
            <a:ext cx="21447697" cy="8018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-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endParaRPr lang="es-E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090B929-5F70-4889-A820-07B85A505FEC}"/>
              </a:ext>
            </a:extLst>
          </p:cNvPr>
          <p:cNvSpPr txBox="1"/>
          <p:nvPr/>
        </p:nvSpPr>
        <p:spPr>
          <a:xfrm>
            <a:off x="7761766" y="953823"/>
            <a:ext cx="13949917" cy="15696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altLang="es-ES" sz="4800" b="1" dirty="0"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  <a:t>¿Qué tiene que ver la Masculinidad </a:t>
            </a:r>
            <a:br>
              <a:rPr lang="es-ES_tradnl" altLang="es-ES" sz="4800" b="1" dirty="0"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</a:br>
            <a:r>
              <a:rPr lang="es-ES_tradnl" altLang="es-ES" sz="4800" b="1" dirty="0"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  <a:t>con el Acoso sexual?</a:t>
            </a:r>
            <a:endParaRPr lang="es-ES" sz="4800" b="1" dirty="0"/>
          </a:p>
        </p:txBody>
      </p:sp>
      <p:sp>
        <p:nvSpPr>
          <p:cNvPr id="2" name="Llamada de flecha hacia abajo 1"/>
          <p:cNvSpPr/>
          <p:nvPr/>
        </p:nvSpPr>
        <p:spPr>
          <a:xfrm>
            <a:off x="9886156" y="2968626"/>
            <a:ext cx="4752976" cy="1828800"/>
          </a:xfrm>
          <a:prstGeom prst="downArrowCallou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alibri"/>
              </a:rPr>
              <a:t>Coerción sexual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6BA7315F-5F38-C806-F529-FFFA4F9FE1E7}"/>
              </a:ext>
            </a:extLst>
          </p:cNvPr>
          <p:cNvSpPr/>
          <p:nvPr/>
        </p:nvSpPr>
        <p:spPr>
          <a:xfrm>
            <a:off x="6717506" y="5273676"/>
            <a:ext cx="11522076" cy="1828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dirty="0">
                <a:solidFill>
                  <a:prstClr val="black"/>
                </a:solidFill>
                <a:latin typeface="Calibri"/>
              </a:rPr>
              <a:t>Modelo de confluencia (</a:t>
            </a:r>
            <a:r>
              <a:rPr lang="es-ES" sz="3600" dirty="0" err="1">
                <a:solidFill>
                  <a:prstClr val="black"/>
                </a:solidFill>
                <a:latin typeface="Calibri"/>
              </a:rPr>
              <a:t>Malamuth</a:t>
            </a:r>
            <a:r>
              <a:rPr lang="es-ES" sz="3600" dirty="0">
                <a:solidFill>
                  <a:prstClr val="black"/>
                </a:solidFill>
                <a:latin typeface="Calibri"/>
              </a:rPr>
              <a:t> et al., 1995)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AB71247-B137-08B0-8AFA-28A04039A217}"/>
              </a:ext>
            </a:extLst>
          </p:cNvPr>
          <p:cNvSpPr/>
          <p:nvPr/>
        </p:nvSpPr>
        <p:spPr>
          <a:xfrm>
            <a:off x="3263107" y="9305927"/>
            <a:ext cx="6623050" cy="329247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dirty="0">
                <a:solidFill>
                  <a:prstClr val="black"/>
                </a:solidFill>
                <a:latin typeface="Calibri"/>
              </a:rPr>
              <a:t>Utilizar estrategias de coerción se ve incrementado si convergen actitudes de hostilidad y deseos de dominar y controlar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b="1" i="1" dirty="0">
                <a:solidFill>
                  <a:prstClr val="black"/>
                </a:solidFill>
                <a:latin typeface="Calibri"/>
              </a:rPr>
              <a:t>Masculinidad hostil</a:t>
            </a:r>
          </a:p>
        </p:txBody>
      </p:sp>
      <p:sp>
        <p:nvSpPr>
          <p:cNvPr id="9" name="Rectángulo 8"/>
          <p:cNvSpPr/>
          <p:nvPr/>
        </p:nvSpPr>
        <p:spPr>
          <a:xfrm>
            <a:off x="11470482" y="8709027"/>
            <a:ext cx="9648824" cy="388937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dirty="0">
                <a:solidFill>
                  <a:prstClr val="black"/>
                </a:solidFill>
                <a:latin typeface="Calibri"/>
              </a:rPr>
              <a:t>Mayor predisposición e interés hacia las relaciones sexuales en ausencia de compromiso o vinculación emocional. Poca capacidad empática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b="1" i="1" dirty="0">
                <a:solidFill>
                  <a:prstClr val="black"/>
                </a:solidFill>
                <a:latin typeface="Calibri"/>
              </a:rPr>
              <a:t>Sexo impersonal</a:t>
            </a:r>
          </a:p>
        </p:txBody>
      </p:sp>
      <p:sp>
        <p:nvSpPr>
          <p:cNvPr id="38921" name="CuadroTexto 8"/>
          <p:cNvSpPr txBox="1">
            <a:spLocks noChangeArrowheads="1"/>
          </p:cNvSpPr>
          <p:nvPr/>
        </p:nvSpPr>
        <p:spPr bwMode="auto">
          <a:xfrm>
            <a:off x="8473448" y="7593515"/>
            <a:ext cx="619442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s-ES" altLang="es-ES" sz="2800" dirty="0">
                <a:solidFill>
                  <a:prstClr val="black"/>
                </a:solidFill>
                <a:latin typeface="Arial" panose="020B0604020202020204" pitchFamily="34" charset="0"/>
              </a:rPr>
              <a:t>Culpabilizar a la mujer de su propia victimización</a:t>
            </a:r>
          </a:p>
        </p:txBody>
      </p:sp>
      <p:sp>
        <p:nvSpPr>
          <p:cNvPr id="10" name="Flecha abajo 3"/>
          <p:cNvSpPr/>
          <p:nvPr/>
        </p:nvSpPr>
        <p:spPr>
          <a:xfrm>
            <a:off x="7149307" y="7578726"/>
            <a:ext cx="971550" cy="13589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sz="360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38920" name="Imagen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2783" y="7369177"/>
            <a:ext cx="1184274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BCB24C3D-971C-33B4-077E-30E7D8765B7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 l="-250000" t="-118750" r="-250000" b="-118750"/>
          <a:stretch>
            <a:fillRect/>
          </a:stretch>
        </p:blipFill>
        <p:spPr>
          <a:xfrm>
            <a:off x="19505811" y="10972800"/>
            <a:ext cx="36576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700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593"/>
    </mc:Choice>
    <mc:Fallback xmlns="">
      <p:transition spd="slow" advTm="505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9DFB8F-416C-0ACF-DD64-851C8ADC7F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redondeado 16">
            <a:extLst>
              <a:ext uri="{FF2B5EF4-FFF2-40B4-BE49-F238E27FC236}">
                <a16:creationId xmlns:a16="http://schemas.microsoft.com/office/drawing/2014/main" id="{2732903A-8C22-0FB3-EE63-C83F62452DDB}"/>
              </a:ext>
            </a:extLst>
          </p:cNvPr>
          <p:cNvSpPr/>
          <p:nvPr/>
        </p:nvSpPr>
        <p:spPr>
          <a:xfrm>
            <a:off x="-2" y="11468100"/>
            <a:ext cx="24382415" cy="3560780"/>
          </a:xfrm>
          <a:prstGeom prst="roundRect">
            <a:avLst/>
          </a:prstGeom>
          <a:noFill/>
          <a:ln>
            <a:solidFill>
              <a:srgbClr val="F421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01"/>
          </a:p>
        </p:txBody>
      </p:sp>
      <p:sp>
        <p:nvSpPr>
          <p:cNvPr id="20" name="Título 1">
            <a:extLst>
              <a:ext uri="{FF2B5EF4-FFF2-40B4-BE49-F238E27FC236}">
                <a16:creationId xmlns:a16="http://schemas.microsoft.com/office/drawing/2014/main" id="{43ED9EBE-3BB5-C550-FD7A-EE5F8F0E3A6B}"/>
              </a:ext>
            </a:extLst>
          </p:cNvPr>
          <p:cNvSpPr txBox="1">
            <a:spLocks/>
          </p:cNvSpPr>
          <p:nvPr/>
        </p:nvSpPr>
        <p:spPr>
          <a:xfrm>
            <a:off x="669882" y="672572"/>
            <a:ext cx="9587301" cy="56250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1200"/>
              </a:lnSpc>
            </a:pPr>
            <a:r>
              <a:rPr lang="es-ES" sz="1600" dirty="0">
                <a:solidFill>
                  <a:srgbClr val="F42100"/>
                </a:solidFill>
                <a:latin typeface="IBM Plex Sans" panose="020B0503050203000203" pitchFamily="34" charset="0"/>
              </a:rPr>
              <a:t>Centro de Formación y Desarrollo Profesional (CFDP)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59481FE0-7B8F-AF75-B15E-9EA4568343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600" y="11833200"/>
            <a:ext cx="4889500" cy="1384300"/>
          </a:xfrm>
          <a:prstGeom prst="rect">
            <a:avLst/>
          </a:prstGeom>
        </p:spPr>
      </p:pic>
      <p:sp>
        <p:nvSpPr>
          <p:cNvPr id="29" name="Título 1">
            <a:extLst>
              <a:ext uri="{FF2B5EF4-FFF2-40B4-BE49-F238E27FC236}">
                <a16:creationId xmlns:a16="http://schemas.microsoft.com/office/drawing/2014/main" id="{4688B055-E09C-BEC6-39BA-A2518B2EB9C4}"/>
              </a:ext>
            </a:extLst>
          </p:cNvPr>
          <p:cNvSpPr txBox="1">
            <a:spLocks/>
          </p:cNvSpPr>
          <p:nvPr/>
        </p:nvSpPr>
        <p:spPr>
          <a:xfrm>
            <a:off x="17074662" y="12115800"/>
            <a:ext cx="5526921" cy="135172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s-ES" sz="2370" dirty="0">
                <a:solidFill>
                  <a:srgbClr val="002129"/>
                </a:solidFill>
                <a:latin typeface="IBM Plex Sans Medium" panose="020B0503050203000203" pitchFamily="34" charset="0"/>
              </a:rPr>
              <a:t>Vicerrectorado de Formación Continua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EF06A5EB-9810-80FB-3AAA-2F62CBB36BF5}"/>
              </a:ext>
            </a:extLst>
          </p:cNvPr>
          <p:cNvSpPr/>
          <p:nvPr/>
        </p:nvSpPr>
        <p:spPr>
          <a:xfrm>
            <a:off x="936171" y="1235076"/>
            <a:ext cx="22776360" cy="9585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7B0DE8D8-9A35-9F04-9776-A0B6B86A5936}"/>
              </a:ext>
            </a:extLst>
          </p:cNvPr>
          <p:cNvSpPr/>
          <p:nvPr/>
        </p:nvSpPr>
        <p:spPr>
          <a:xfrm>
            <a:off x="1153886" y="2002971"/>
            <a:ext cx="21447697" cy="8018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-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endParaRPr lang="es-ES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3B5B0EE-1546-CFF4-2518-A25E3DBF39A7}"/>
              </a:ext>
            </a:extLst>
          </p:cNvPr>
          <p:cNvSpPr txBox="1"/>
          <p:nvPr/>
        </p:nvSpPr>
        <p:spPr>
          <a:xfrm>
            <a:off x="6379534" y="672572"/>
            <a:ext cx="13949917" cy="15696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altLang="es-ES" sz="4800" b="1" dirty="0"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  <a:t>¿Qué tiene que ver la Masculinidad </a:t>
            </a:r>
            <a:br>
              <a:rPr lang="es-ES_tradnl" altLang="es-ES" sz="4800" b="1" dirty="0"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</a:br>
            <a:r>
              <a:rPr lang="es-ES_tradnl" altLang="es-ES" sz="4800" b="1" dirty="0"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  <a:t>con el Acoso sexual?</a:t>
            </a:r>
            <a:endParaRPr lang="es-ES" sz="4800" b="1" dirty="0"/>
          </a:p>
        </p:txBody>
      </p:sp>
      <p:sp>
        <p:nvSpPr>
          <p:cNvPr id="3" name="Llamada de flecha hacia abajo 1"/>
          <p:cNvSpPr/>
          <p:nvPr/>
        </p:nvSpPr>
        <p:spPr>
          <a:xfrm>
            <a:off x="8158956" y="2797176"/>
            <a:ext cx="4752976" cy="1828800"/>
          </a:xfrm>
          <a:prstGeom prst="downArrowCallou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8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Coerción sexual</a:t>
            </a:r>
          </a:p>
        </p:txBody>
      </p:sp>
      <p:sp>
        <p:nvSpPr>
          <p:cNvPr id="5" name="Rectángulo 4"/>
          <p:cNvSpPr/>
          <p:nvPr/>
        </p:nvSpPr>
        <p:spPr>
          <a:xfrm>
            <a:off x="4628357" y="4987926"/>
            <a:ext cx="13684250" cy="18288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Teoría del Control Social 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263107" y="9305927"/>
            <a:ext cx="6623050" cy="329247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800" dirty="0">
                <a:solidFill>
                  <a:prstClr val="black"/>
                </a:solidFill>
                <a:latin typeface="Calibri"/>
              </a:rPr>
              <a:t>Actitudes y creencias tradicionales en los roles de género</a:t>
            </a:r>
          </a:p>
        </p:txBody>
      </p:sp>
      <p:sp>
        <p:nvSpPr>
          <p:cNvPr id="9" name="Rectángulo 8"/>
          <p:cNvSpPr/>
          <p:nvPr/>
        </p:nvSpPr>
        <p:spPr>
          <a:xfrm>
            <a:off x="11470482" y="8709026"/>
            <a:ext cx="9648824" cy="43402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000" dirty="0">
                <a:solidFill>
                  <a:prstClr val="black"/>
                </a:solidFill>
                <a:latin typeface="Calibri"/>
              </a:rPr>
              <a:t>Actitudes culturales asociadas a dichos roles mayor riesgo de coerción sexual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000" dirty="0">
                <a:solidFill>
                  <a:prstClr val="black"/>
                </a:solidFill>
                <a:latin typeface="Calibri"/>
              </a:rPr>
              <a:t>(forzar la voluntad sexual es un atentado y violación de derechos)</a:t>
            </a:r>
          </a:p>
        </p:txBody>
      </p:sp>
      <p:sp>
        <p:nvSpPr>
          <p:cNvPr id="10" name="Flecha abajo 3">
            <a:extLst>
              <a:ext uri="{FF2B5EF4-FFF2-40B4-BE49-F238E27FC236}">
                <a16:creationId xmlns:a16="http://schemas.microsoft.com/office/drawing/2014/main" id="{0B5788DA-00C7-724F-4D55-4BB5313A724F}"/>
              </a:ext>
            </a:extLst>
          </p:cNvPr>
          <p:cNvSpPr/>
          <p:nvPr/>
        </p:nvSpPr>
        <p:spPr>
          <a:xfrm>
            <a:off x="4628357" y="7086600"/>
            <a:ext cx="971550" cy="13589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sz="3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Flecha abajo 3">
            <a:extLst>
              <a:ext uri="{FF2B5EF4-FFF2-40B4-BE49-F238E27FC236}">
                <a16:creationId xmlns:a16="http://schemas.microsoft.com/office/drawing/2014/main" id="{CEDBD354-334F-92FE-FBF8-BF50E30E899D}"/>
              </a:ext>
            </a:extLst>
          </p:cNvPr>
          <p:cNvSpPr/>
          <p:nvPr/>
        </p:nvSpPr>
        <p:spPr>
          <a:xfrm>
            <a:off x="16103112" y="6997703"/>
            <a:ext cx="971550" cy="13589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sz="3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9945" name="CuadroTexto 4"/>
          <p:cNvSpPr txBox="1">
            <a:spLocks noChangeArrowheads="1"/>
          </p:cNvSpPr>
          <p:nvPr/>
        </p:nvSpPr>
        <p:spPr bwMode="auto">
          <a:xfrm>
            <a:off x="5751040" y="7138544"/>
            <a:ext cx="964882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s-ES" altLang="es-ES" dirty="0">
                <a:solidFill>
                  <a:prstClr val="black"/>
                </a:solidFill>
                <a:latin typeface="Arial" panose="020B0604020202020204" pitchFamily="34" charset="0"/>
              </a:rPr>
              <a:t>La violencia sexual va acompañada de un comportamiento dominante (García-Moreno, 2005)</a:t>
            </a:r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4396DFC0-CCF0-5783-2B60-011D9203C53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250000" t="-118750" r="-250000" b="-118750"/>
          <a:stretch>
            <a:fillRect/>
          </a:stretch>
        </p:blipFill>
        <p:spPr>
          <a:xfrm>
            <a:off x="19505811" y="10972800"/>
            <a:ext cx="36576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354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404"/>
    </mc:Choice>
    <mc:Fallback xmlns="">
      <p:transition spd="slow" advTm="4440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1FCD38-EAB5-D347-5A26-01EB0A4E98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redondeado 16">
            <a:extLst>
              <a:ext uri="{FF2B5EF4-FFF2-40B4-BE49-F238E27FC236}">
                <a16:creationId xmlns:a16="http://schemas.microsoft.com/office/drawing/2014/main" id="{1D457CD7-AC4A-C1C9-C4AF-9D902616CB4D}"/>
              </a:ext>
            </a:extLst>
          </p:cNvPr>
          <p:cNvSpPr/>
          <p:nvPr/>
        </p:nvSpPr>
        <p:spPr>
          <a:xfrm>
            <a:off x="-2" y="11468100"/>
            <a:ext cx="24382415" cy="3560780"/>
          </a:xfrm>
          <a:prstGeom prst="roundRect">
            <a:avLst/>
          </a:prstGeom>
          <a:noFill/>
          <a:ln>
            <a:solidFill>
              <a:srgbClr val="F421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01"/>
          </a:p>
        </p:txBody>
      </p:sp>
      <p:sp>
        <p:nvSpPr>
          <p:cNvPr id="20" name="Título 1">
            <a:extLst>
              <a:ext uri="{FF2B5EF4-FFF2-40B4-BE49-F238E27FC236}">
                <a16:creationId xmlns:a16="http://schemas.microsoft.com/office/drawing/2014/main" id="{F3C1C45C-78DA-4282-D9D5-1F40D26EE713}"/>
              </a:ext>
            </a:extLst>
          </p:cNvPr>
          <p:cNvSpPr txBox="1">
            <a:spLocks/>
          </p:cNvSpPr>
          <p:nvPr/>
        </p:nvSpPr>
        <p:spPr>
          <a:xfrm>
            <a:off x="669882" y="672572"/>
            <a:ext cx="9587301" cy="56250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1200"/>
              </a:lnSpc>
            </a:pPr>
            <a:r>
              <a:rPr lang="es-ES" sz="1600" dirty="0">
                <a:solidFill>
                  <a:srgbClr val="F42100"/>
                </a:solidFill>
                <a:latin typeface="IBM Plex Sans" panose="020B0503050203000203" pitchFamily="34" charset="0"/>
              </a:rPr>
              <a:t>Centro de Formación y Desarrollo Profesional (CFDP)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0B8577DC-CD9F-CEAA-BCAE-1710B93CCC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600" y="11833200"/>
            <a:ext cx="4889500" cy="1384300"/>
          </a:xfrm>
          <a:prstGeom prst="rect">
            <a:avLst/>
          </a:prstGeom>
        </p:spPr>
      </p:pic>
      <p:sp>
        <p:nvSpPr>
          <p:cNvPr id="29" name="Título 1">
            <a:extLst>
              <a:ext uri="{FF2B5EF4-FFF2-40B4-BE49-F238E27FC236}">
                <a16:creationId xmlns:a16="http://schemas.microsoft.com/office/drawing/2014/main" id="{24B862C6-2A83-6454-FBA8-A7F68F20F342}"/>
              </a:ext>
            </a:extLst>
          </p:cNvPr>
          <p:cNvSpPr txBox="1">
            <a:spLocks/>
          </p:cNvSpPr>
          <p:nvPr/>
        </p:nvSpPr>
        <p:spPr>
          <a:xfrm>
            <a:off x="17074662" y="12115800"/>
            <a:ext cx="5526921" cy="135172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s-ES" sz="2370" dirty="0">
                <a:solidFill>
                  <a:srgbClr val="002129"/>
                </a:solidFill>
                <a:latin typeface="IBM Plex Sans Medium" panose="020B0503050203000203" pitchFamily="34" charset="0"/>
              </a:rPr>
              <a:t>Vicerrectorado de Formación Continua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44D99521-8808-0E7F-10A6-54DF26B5DCD5}"/>
              </a:ext>
            </a:extLst>
          </p:cNvPr>
          <p:cNvSpPr/>
          <p:nvPr/>
        </p:nvSpPr>
        <p:spPr>
          <a:xfrm>
            <a:off x="1153886" y="2002971"/>
            <a:ext cx="21447697" cy="8018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-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endParaRPr lang="es-ES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E5C6A55-A06D-6382-9706-B6066645AA34}"/>
              </a:ext>
            </a:extLst>
          </p:cNvPr>
          <p:cNvSpPr txBox="1"/>
          <p:nvPr/>
        </p:nvSpPr>
        <p:spPr>
          <a:xfrm>
            <a:off x="6379534" y="672572"/>
            <a:ext cx="13949917" cy="15696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altLang="es-ES" sz="4800" b="1" dirty="0"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  <a:t>¿Qué tiene que ver la Masculinidad </a:t>
            </a:r>
            <a:br>
              <a:rPr lang="es-ES_tradnl" altLang="es-ES" sz="4800" b="1" dirty="0"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</a:br>
            <a:r>
              <a:rPr lang="es-ES_tradnl" altLang="es-ES" sz="4800" b="1" dirty="0"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  <a:t>con el Acoso sexual?</a:t>
            </a:r>
            <a:endParaRPr lang="es-ES" sz="4800" b="1" dirty="0"/>
          </a:p>
        </p:txBody>
      </p:sp>
      <p:sp>
        <p:nvSpPr>
          <p:cNvPr id="3" name="Llamada de flecha hacia abajo 1"/>
          <p:cNvSpPr/>
          <p:nvPr/>
        </p:nvSpPr>
        <p:spPr>
          <a:xfrm>
            <a:off x="2091283" y="3932250"/>
            <a:ext cx="13970000" cy="1828800"/>
          </a:xfrm>
          <a:prstGeom prst="downArrowCallou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000" dirty="0">
                <a:ln w="0"/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Violencia psicológica encubierta por una actitud seductora </a:t>
            </a:r>
            <a:r>
              <a:rPr lang="es-ES" sz="2800" dirty="0">
                <a:ln w="0"/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(Quintero y </a:t>
            </a:r>
            <a:r>
              <a:rPr lang="es-ES" sz="2800" dirty="0" err="1">
                <a:ln w="0"/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Carbajosa</a:t>
            </a:r>
            <a:r>
              <a:rPr lang="es-ES" sz="2800" dirty="0">
                <a:ln w="0"/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2008)</a:t>
            </a:r>
          </a:p>
        </p:txBody>
      </p:sp>
      <p:sp>
        <p:nvSpPr>
          <p:cNvPr id="14" name="CuadroTexto 4"/>
          <p:cNvSpPr txBox="1">
            <a:spLocks noChangeArrowheads="1"/>
          </p:cNvSpPr>
          <p:nvPr/>
        </p:nvSpPr>
        <p:spPr bwMode="auto">
          <a:xfrm>
            <a:off x="3476270" y="6858000"/>
            <a:ext cx="9881589" cy="1077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Atención y preocupación: intento sutil de control y dominación</a:t>
            </a: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4176160C-1072-897E-AFED-EBC6DD9A669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250000" t="-118750" r="-250000" b="-118750"/>
          <a:stretch>
            <a:fillRect/>
          </a:stretch>
        </p:blipFill>
        <p:spPr>
          <a:xfrm>
            <a:off x="19505811" y="10972800"/>
            <a:ext cx="36576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760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328"/>
    </mc:Choice>
    <mc:Fallback xmlns="">
      <p:transition spd="slow" advTm="423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707088-2168-B0D2-12B4-111A066B97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redondeado 16">
            <a:extLst>
              <a:ext uri="{FF2B5EF4-FFF2-40B4-BE49-F238E27FC236}">
                <a16:creationId xmlns:a16="http://schemas.microsoft.com/office/drawing/2014/main" id="{3A2DBCEC-ABB5-A9F6-86C6-6BFA2B3DBBA8}"/>
              </a:ext>
            </a:extLst>
          </p:cNvPr>
          <p:cNvSpPr/>
          <p:nvPr/>
        </p:nvSpPr>
        <p:spPr>
          <a:xfrm>
            <a:off x="-2" y="11468100"/>
            <a:ext cx="24382415" cy="3560780"/>
          </a:xfrm>
          <a:prstGeom prst="roundRect">
            <a:avLst/>
          </a:prstGeom>
          <a:noFill/>
          <a:ln>
            <a:solidFill>
              <a:srgbClr val="F421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01"/>
          </a:p>
        </p:txBody>
      </p:sp>
      <p:sp>
        <p:nvSpPr>
          <p:cNvPr id="20" name="Título 1">
            <a:extLst>
              <a:ext uri="{FF2B5EF4-FFF2-40B4-BE49-F238E27FC236}">
                <a16:creationId xmlns:a16="http://schemas.microsoft.com/office/drawing/2014/main" id="{57E13374-8D95-BE16-3A3C-9ECF2A2EB290}"/>
              </a:ext>
            </a:extLst>
          </p:cNvPr>
          <p:cNvSpPr txBox="1">
            <a:spLocks/>
          </p:cNvSpPr>
          <p:nvPr/>
        </p:nvSpPr>
        <p:spPr>
          <a:xfrm>
            <a:off x="669882" y="672572"/>
            <a:ext cx="9587301" cy="56250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1200"/>
              </a:lnSpc>
            </a:pPr>
            <a:r>
              <a:rPr lang="es-ES" sz="1600" dirty="0">
                <a:solidFill>
                  <a:srgbClr val="F42100"/>
                </a:solidFill>
                <a:latin typeface="IBM Plex Sans" panose="020B0503050203000203" pitchFamily="34" charset="0"/>
              </a:rPr>
              <a:t>Centro de Formación y Desarrollo Profesional (CFDP)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7F3B487B-10CE-6A5E-E7C0-9DFE0F579E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600" y="11833200"/>
            <a:ext cx="4889500" cy="1384300"/>
          </a:xfrm>
          <a:prstGeom prst="rect">
            <a:avLst/>
          </a:prstGeom>
        </p:spPr>
      </p:pic>
      <p:sp>
        <p:nvSpPr>
          <p:cNvPr id="29" name="Título 1">
            <a:extLst>
              <a:ext uri="{FF2B5EF4-FFF2-40B4-BE49-F238E27FC236}">
                <a16:creationId xmlns:a16="http://schemas.microsoft.com/office/drawing/2014/main" id="{E1D9C93D-2001-7F08-9954-A7B819026613}"/>
              </a:ext>
            </a:extLst>
          </p:cNvPr>
          <p:cNvSpPr txBox="1">
            <a:spLocks/>
          </p:cNvSpPr>
          <p:nvPr/>
        </p:nvSpPr>
        <p:spPr>
          <a:xfrm>
            <a:off x="17074662" y="12115800"/>
            <a:ext cx="5526921" cy="135172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s-ES" sz="2370" dirty="0">
                <a:solidFill>
                  <a:srgbClr val="002129"/>
                </a:solidFill>
                <a:latin typeface="IBM Plex Sans Medium" panose="020B0503050203000203" pitchFamily="34" charset="0"/>
              </a:rPr>
              <a:t>Vicerrectorado de Formación Continua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EBBCA9C-C8FE-7B34-E2FF-699888E0CC4E}"/>
              </a:ext>
            </a:extLst>
          </p:cNvPr>
          <p:cNvSpPr/>
          <p:nvPr/>
        </p:nvSpPr>
        <p:spPr>
          <a:xfrm>
            <a:off x="936171" y="1235076"/>
            <a:ext cx="22776360" cy="9585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DFBF38F9-FA70-0245-C7B0-D29A8D3C212A}"/>
              </a:ext>
            </a:extLst>
          </p:cNvPr>
          <p:cNvSpPr/>
          <p:nvPr/>
        </p:nvSpPr>
        <p:spPr>
          <a:xfrm>
            <a:off x="1153886" y="2002971"/>
            <a:ext cx="21447697" cy="8018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-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endParaRPr lang="es-ES" dirty="0"/>
          </a:p>
        </p:txBody>
      </p:sp>
      <p:sp>
        <p:nvSpPr>
          <p:cNvPr id="2" name="Llamada de flecha hacia abajo 1"/>
          <p:cNvSpPr/>
          <p:nvPr/>
        </p:nvSpPr>
        <p:spPr>
          <a:xfrm>
            <a:off x="9501246" y="2002971"/>
            <a:ext cx="4752976" cy="1828800"/>
          </a:xfrm>
          <a:prstGeom prst="downArrowCallou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alibri"/>
              </a:rPr>
              <a:t>Coerción sexual</a:t>
            </a:r>
          </a:p>
        </p:txBody>
      </p:sp>
      <p:sp>
        <p:nvSpPr>
          <p:cNvPr id="3" name="Rectángulo 2"/>
          <p:cNvSpPr/>
          <p:nvPr/>
        </p:nvSpPr>
        <p:spPr>
          <a:xfrm>
            <a:off x="6563313" y="4126938"/>
            <a:ext cx="11522076" cy="18288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dirty="0">
                <a:solidFill>
                  <a:prstClr val="black"/>
                </a:solidFill>
                <a:latin typeface="Calibri"/>
              </a:rPr>
              <a:t>Creencias estereotipadas</a:t>
            </a:r>
          </a:p>
        </p:txBody>
      </p:sp>
      <p:sp>
        <p:nvSpPr>
          <p:cNvPr id="41991" name="CuadroTexto 4"/>
          <p:cNvSpPr txBox="1">
            <a:spLocks noChangeArrowheads="1"/>
          </p:cNvSpPr>
          <p:nvPr/>
        </p:nvSpPr>
        <p:spPr bwMode="auto">
          <a:xfrm>
            <a:off x="10676263" y="6129400"/>
            <a:ext cx="835342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s-ES" altLang="es-ES" sz="2200" dirty="0">
                <a:solidFill>
                  <a:prstClr val="black"/>
                </a:solidFill>
                <a:latin typeface="Arial" panose="020B0604020202020204" pitchFamily="34" charset="0"/>
              </a:rPr>
              <a:t>Relación con los mitos y  prejuicios de género (se embarazan y son una carga para le empresa, faltan mucho al trabajo, hacen cualquier cosa para ascender…)</a:t>
            </a:r>
          </a:p>
        </p:txBody>
      </p:sp>
      <p:sp>
        <p:nvSpPr>
          <p:cNvPr id="5" name="Rectángulo 4"/>
          <p:cNvSpPr/>
          <p:nvPr/>
        </p:nvSpPr>
        <p:spPr>
          <a:xfrm>
            <a:off x="3822596" y="7682714"/>
            <a:ext cx="17856200" cy="55657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i="1" dirty="0">
                <a:solidFill>
                  <a:prstClr val="black"/>
                </a:solidFill>
                <a:latin typeface="Calibri"/>
              </a:rPr>
              <a:t>- </a:t>
            </a:r>
            <a:r>
              <a:rPr lang="es-ES" sz="2800" i="1" dirty="0">
                <a:solidFill>
                  <a:prstClr val="black"/>
                </a:solidFill>
                <a:latin typeface="Calibri"/>
              </a:rPr>
              <a:t>A las mujeres les excita sentirse dominadas.</a:t>
            </a: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2800" i="1" dirty="0">
                <a:solidFill>
                  <a:prstClr val="black"/>
                </a:solidFill>
                <a:latin typeface="Calibri"/>
              </a:rPr>
              <a:t>- Las mujeres muchas veces dicen “NO” incluso cuando quieren decir “SÍ”</a:t>
            </a: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2800" i="1" dirty="0">
                <a:solidFill>
                  <a:prstClr val="black"/>
                </a:solidFill>
                <a:latin typeface="Calibri"/>
              </a:rPr>
              <a:t>- La masculinidad de un hombre se prueba en las situaciones sexuales</a:t>
            </a: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2800" i="1" dirty="0">
                <a:solidFill>
                  <a:prstClr val="black"/>
                </a:solidFill>
                <a:latin typeface="Calibri"/>
              </a:rPr>
              <a:t>-Una mujer que hace creer a un hombre que desea tener relaciones sexuales cuando realmente no las desea, se merece cualquier cosa que le ocurra.</a:t>
            </a:r>
          </a:p>
          <a:p>
            <a:pPr marL="571500" indent="-57150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es-ES" sz="2800" i="1" dirty="0">
                <a:solidFill>
                  <a:prstClr val="black"/>
                </a:solidFill>
                <a:latin typeface="Calibri"/>
              </a:rPr>
              <a:t>Las mujeres que incitan a los hombres se merecen lo que les pase.</a:t>
            </a:r>
          </a:p>
          <a:p>
            <a:pPr marL="571500" indent="-57150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es-ES" sz="2800" i="1" dirty="0">
                <a:solidFill>
                  <a:prstClr val="black"/>
                </a:solidFill>
                <a:latin typeface="Calibri"/>
              </a:rPr>
              <a:t>A las mujeres hoy día ya no se les puede decir nada.</a:t>
            </a:r>
          </a:p>
          <a:p>
            <a:pPr marL="571500" indent="-57150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es-ES" sz="2800" i="1" dirty="0">
                <a:solidFill>
                  <a:prstClr val="black"/>
                </a:solidFill>
                <a:latin typeface="Calibri"/>
              </a:rPr>
              <a:t>Las mujeres exageran las cosas.</a:t>
            </a:r>
          </a:p>
          <a:p>
            <a:pPr marL="571500" indent="-57150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es-ES" sz="2800" i="1" dirty="0">
                <a:solidFill>
                  <a:prstClr val="black"/>
                </a:solidFill>
                <a:latin typeface="Calibri"/>
              </a:rPr>
              <a:t>Pobrecilla si casi le han hecho un favor.</a:t>
            </a:r>
          </a:p>
          <a:p>
            <a:pPr marL="571500" indent="-57150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es-ES" sz="2800" i="1" dirty="0">
                <a:solidFill>
                  <a:prstClr val="black"/>
                </a:solidFill>
                <a:latin typeface="Calibri"/>
              </a:rPr>
              <a:t>Si en el fondo ellas también disfrutan.</a:t>
            </a:r>
          </a:p>
          <a:p>
            <a:pPr marL="571500" indent="-57150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es-ES" sz="2800" i="1" dirty="0">
                <a:solidFill>
                  <a:prstClr val="black"/>
                </a:solidFill>
                <a:latin typeface="Calibri"/>
              </a:rPr>
              <a:t>Ellas nos provocan.</a:t>
            </a:r>
          </a:p>
          <a:p>
            <a:pPr marL="571500" indent="-57150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es-ES" sz="2800" i="1" dirty="0">
                <a:solidFill>
                  <a:prstClr val="black"/>
                </a:solidFill>
                <a:latin typeface="Calibri"/>
              </a:rPr>
              <a:t>Las mujeres no tienen voluntad propia, son indecisas, emocionalmente inestables y dependen de los hombres.</a:t>
            </a: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sz="3200" i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  <p:sp>
        <p:nvSpPr>
          <p:cNvPr id="8" name="Flecha abajo 3"/>
          <p:cNvSpPr/>
          <p:nvPr/>
        </p:nvSpPr>
        <p:spPr>
          <a:xfrm>
            <a:off x="8330353" y="6077067"/>
            <a:ext cx="968374" cy="136207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sz="3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655DEE5-6C44-0EDE-E995-E87FB402189A}"/>
              </a:ext>
            </a:extLst>
          </p:cNvPr>
          <p:cNvSpPr txBox="1"/>
          <p:nvPr/>
        </p:nvSpPr>
        <p:spPr>
          <a:xfrm>
            <a:off x="6251943" y="222581"/>
            <a:ext cx="13949917" cy="15696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altLang="es-ES" sz="4800" b="1" dirty="0"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  <a:t>¿Qué tiene que ver la Masculinidad </a:t>
            </a:r>
            <a:br>
              <a:rPr lang="es-ES_tradnl" altLang="es-ES" sz="4800" b="1" dirty="0"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</a:br>
            <a:r>
              <a:rPr lang="es-ES_tradnl" altLang="es-ES" sz="4800" b="1" dirty="0"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  <a:t>con el Acoso sexual?</a:t>
            </a:r>
            <a:endParaRPr lang="es-ES" sz="4800" b="1" dirty="0"/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DCF67068-7238-2202-1506-4F9D8F4AB24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250000" t="-118750" r="-250000" b="-118750"/>
          <a:stretch>
            <a:fillRect/>
          </a:stretch>
        </p:blipFill>
        <p:spPr>
          <a:xfrm>
            <a:off x="19505811" y="10972800"/>
            <a:ext cx="36576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584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525"/>
    </mc:Choice>
    <mc:Fallback xmlns="">
      <p:transition spd="slow" advTm="515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3942E2-AE88-34CC-7E9E-9366C9A64B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redondeado 16">
            <a:extLst>
              <a:ext uri="{FF2B5EF4-FFF2-40B4-BE49-F238E27FC236}">
                <a16:creationId xmlns:a16="http://schemas.microsoft.com/office/drawing/2014/main" id="{A2B3CDE3-4B89-2EEB-B946-02CCDB5D1564}"/>
              </a:ext>
            </a:extLst>
          </p:cNvPr>
          <p:cNvSpPr/>
          <p:nvPr/>
        </p:nvSpPr>
        <p:spPr>
          <a:xfrm>
            <a:off x="-2" y="11468100"/>
            <a:ext cx="24382415" cy="3560780"/>
          </a:xfrm>
          <a:prstGeom prst="roundRect">
            <a:avLst/>
          </a:prstGeom>
          <a:noFill/>
          <a:ln>
            <a:solidFill>
              <a:srgbClr val="F421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01"/>
          </a:p>
        </p:txBody>
      </p:sp>
      <p:sp>
        <p:nvSpPr>
          <p:cNvPr id="20" name="Título 1">
            <a:extLst>
              <a:ext uri="{FF2B5EF4-FFF2-40B4-BE49-F238E27FC236}">
                <a16:creationId xmlns:a16="http://schemas.microsoft.com/office/drawing/2014/main" id="{2A5E699F-E7D6-4FF3-EBF4-56C2C0533DC8}"/>
              </a:ext>
            </a:extLst>
          </p:cNvPr>
          <p:cNvSpPr txBox="1">
            <a:spLocks/>
          </p:cNvSpPr>
          <p:nvPr/>
        </p:nvSpPr>
        <p:spPr>
          <a:xfrm>
            <a:off x="669882" y="672572"/>
            <a:ext cx="9587301" cy="56250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1200"/>
              </a:lnSpc>
            </a:pPr>
            <a:r>
              <a:rPr lang="es-ES" sz="1600" dirty="0">
                <a:solidFill>
                  <a:srgbClr val="F42100"/>
                </a:solidFill>
                <a:latin typeface="IBM Plex Sans" panose="020B0503050203000203" pitchFamily="34" charset="0"/>
              </a:rPr>
              <a:t>Centro de Formación y Desarrollo Profesional (CFDP)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6F9138A3-856E-1EA5-F304-E68ED9C298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600" y="11833200"/>
            <a:ext cx="4889500" cy="1384300"/>
          </a:xfrm>
          <a:prstGeom prst="rect">
            <a:avLst/>
          </a:prstGeom>
        </p:spPr>
      </p:pic>
      <p:sp>
        <p:nvSpPr>
          <p:cNvPr id="29" name="Título 1">
            <a:extLst>
              <a:ext uri="{FF2B5EF4-FFF2-40B4-BE49-F238E27FC236}">
                <a16:creationId xmlns:a16="http://schemas.microsoft.com/office/drawing/2014/main" id="{3277286C-CEDF-EDDA-4F3E-4CBBAF57C459}"/>
              </a:ext>
            </a:extLst>
          </p:cNvPr>
          <p:cNvSpPr txBox="1">
            <a:spLocks/>
          </p:cNvSpPr>
          <p:nvPr/>
        </p:nvSpPr>
        <p:spPr>
          <a:xfrm>
            <a:off x="17074662" y="12115800"/>
            <a:ext cx="5526921" cy="135172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s-ES" sz="2370" dirty="0">
                <a:solidFill>
                  <a:srgbClr val="002129"/>
                </a:solidFill>
                <a:latin typeface="IBM Plex Sans Medium" panose="020B0503050203000203" pitchFamily="34" charset="0"/>
              </a:rPr>
              <a:t>Vicerrectorado de Formación Continua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6008693E-EA2F-2196-29FA-F621F895B97C}"/>
              </a:ext>
            </a:extLst>
          </p:cNvPr>
          <p:cNvSpPr/>
          <p:nvPr/>
        </p:nvSpPr>
        <p:spPr>
          <a:xfrm>
            <a:off x="936171" y="1235076"/>
            <a:ext cx="22776360" cy="9585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4F29C316-3B3D-2741-9AAF-BB93F47D08C0}"/>
              </a:ext>
            </a:extLst>
          </p:cNvPr>
          <p:cNvSpPr/>
          <p:nvPr/>
        </p:nvSpPr>
        <p:spPr>
          <a:xfrm>
            <a:off x="1153886" y="2002971"/>
            <a:ext cx="21447697" cy="8018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-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endParaRPr lang="es-ES" dirty="0"/>
          </a:p>
        </p:txBody>
      </p:sp>
      <p:sp>
        <p:nvSpPr>
          <p:cNvPr id="2" name="Llamada de flecha hacia abajo 1"/>
          <p:cNvSpPr/>
          <p:nvPr/>
        </p:nvSpPr>
        <p:spPr>
          <a:xfrm>
            <a:off x="9251988" y="1797580"/>
            <a:ext cx="6829426" cy="1828800"/>
          </a:xfrm>
          <a:prstGeom prst="downArrowCallou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b="1" dirty="0">
                <a:ln w="0"/>
                <a:solidFill>
                  <a:prstClr val="black"/>
                </a:solidFill>
                <a:latin typeface="Calibri"/>
              </a:rPr>
              <a:t>Acoso sexual (ámbito laboral)</a:t>
            </a:r>
          </a:p>
        </p:txBody>
      </p:sp>
      <p:sp>
        <p:nvSpPr>
          <p:cNvPr id="3" name="Rectángulo 2"/>
          <p:cNvSpPr/>
          <p:nvPr/>
        </p:nvSpPr>
        <p:spPr>
          <a:xfrm>
            <a:off x="5028629" y="3987385"/>
            <a:ext cx="16275050" cy="880427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dirty="0">
                <a:solidFill>
                  <a:prstClr val="black"/>
                </a:solidFill>
                <a:latin typeface="Calibri"/>
              </a:rPr>
              <a:t>Exigencias explícitas de favores sexuales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sz="3600" dirty="0">
              <a:solidFill>
                <a:prstClr val="black"/>
              </a:solidFill>
              <a:latin typeface="Calibri"/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dirty="0">
                <a:solidFill>
                  <a:prstClr val="black"/>
                </a:solidFill>
                <a:latin typeface="Calibri"/>
              </a:rPr>
              <a:t>Proposiciones sexuales indeseadas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sz="3600" dirty="0">
              <a:solidFill>
                <a:prstClr val="black"/>
              </a:solidFill>
              <a:latin typeface="Calibri"/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dirty="0">
                <a:solidFill>
                  <a:prstClr val="black"/>
                </a:solidFill>
                <a:latin typeface="Calibri"/>
              </a:rPr>
              <a:t>Invitaciones no deseadas puntuales o permanentes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sz="3600" dirty="0">
              <a:solidFill>
                <a:prstClr val="black"/>
              </a:solidFill>
              <a:latin typeface="Calibri"/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dirty="0">
                <a:solidFill>
                  <a:prstClr val="black"/>
                </a:solidFill>
                <a:latin typeface="Calibri"/>
              </a:rPr>
              <a:t>Tocamientos no deseados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sz="3600" dirty="0">
              <a:solidFill>
                <a:prstClr val="black"/>
              </a:solidFill>
              <a:latin typeface="Calibri"/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dirty="0">
                <a:solidFill>
                  <a:prstClr val="black"/>
                </a:solidFill>
                <a:latin typeface="Calibri"/>
              </a:rPr>
              <a:t>Llamadas telefónicas o SMS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sz="3600" dirty="0">
              <a:solidFill>
                <a:prstClr val="black"/>
              </a:solidFill>
              <a:latin typeface="Calibri"/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dirty="0">
                <a:solidFill>
                  <a:prstClr val="black"/>
                </a:solidFill>
                <a:latin typeface="Calibri"/>
              </a:rPr>
              <a:t>Correos electrónicos </a:t>
            </a:r>
            <a:r>
              <a:rPr lang="es-ES" sz="3600" dirty="0" err="1">
                <a:solidFill>
                  <a:prstClr val="black"/>
                </a:solidFill>
                <a:latin typeface="Calibri"/>
              </a:rPr>
              <a:t>sexualizados</a:t>
            </a:r>
            <a:endParaRPr lang="es-ES" sz="3600" dirty="0">
              <a:solidFill>
                <a:prstClr val="black"/>
              </a:solidFill>
              <a:latin typeface="Calibri"/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sz="3600" dirty="0">
              <a:solidFill>
                <a:prstClr val="black"/>
              </a:solidFill>
              <a:latin typeface="Calibri"/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dirty="0">
                <a:solidFill>
                  <a:prstClr val="black"/>
                </a:solidFill>
                <a:latin typeface="Calibri"/>
              </a:rPr>
              <a:t>Bromas y chistes sexuales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sz="3600" dirty="0">
              <a:solidFill>
                <a:prstClr val="black"/>
              </a:solidFill>
              <a:latin typeface="Calibri"/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dirty="0">
                <a:solidFill>
                  <a:prstClr val="black"/>
                </a:solidFill>
                <a:latin typeface="Calibri"/>
              </a:rPr>
              <a:t>Insinuaciones, miradas, comentarios obscenos y/o denigrantes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50AE83F-D697-5740-C106-5F0CC06CA5D4}"/>
              </a:ext>
            </a:extLst>
          </p:cNvPr>
          <p:cNvSpPr txBox="1"/>
          <p:nvPr/>
        </p:nvSpPr>
        <p:spPr>
          <a:xfrm>
            <a:off x="5932993" y="587376"/>
            <a:ext cx="17316797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altLang="es-ES" sz="4000" b="1" dirty="0"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  <a:t>¿Qué tiene que ver la Masculinidad con el Acoso sexual?</a:t>
            </a:r>
            <a:endParaRPr lang="es-ES" sz="4000" b="1" dirty="0"/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FE7B6705-444A-DB0C-6B6B-D03F74456D4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250000" t="-118750" r="-250000" b="-118750"/>
          <a:stretch>
            <a:fillRect/>
          </a:stretch>
        </p:blipFill>
        <p:spPr>
          <a:xfrm>
            <a:off x="19505811" y="10972800"/>
            <a:ext cx="36576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454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347"/>
    </mc:Choice>
    <mc:Fallback xmlns="">
      <p:transition spd="slow" advTm="303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8EAF6B-ACF8-969E-0F75-1229B5F801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redondeado 16">
            <a:extLst>
              <a:ext uri="{FF2B5EF4-FFF2-40B4-BE49-F238E27FC236}">
                <a16:creationId xmlns:a16="http://schemas.microsoft.com/office/drawing/2014/main" id="{B0777AD0-4A06-C1D8-FBE7-624A18EE35B1}"/>
              </a:ext>
            </a:extLst>
          </p:cNvPr>
          <p:cNvSpPr/>
          <p:nvPr/>
        </p:nvSpPr>
        <p:spPr>
          <a:xfrm>
            <a:off x="-2" y="11468100"/>
            <a:ext cx="24382415" cy="3560780"/>
          </a:xfrm>
          <a:prstGeom prst="roundRect">
            <a:avLst/>
          </a:prstGeom>
          <a:noFill/>
          <a:ln>
            <a:solidFill>
              <a:srgbClr val="F421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01"/>
          </a:p>
        </p:txBody>
      </p:sp>
      <p:sp>
        <p:nvSpPr>
          <p:cNvPr id="20" name="Título 1">
            <a:extLst>
              <a:ext uri="{FF2B5EF4-FFF2-40B4-BE49-F238E27FC236}">
                <a16:creationId xmlns:a16="http://schemas.microsoft.com/office/drawing/2014/main" id="{7B621563-85F1-4F6B-C99B-961BF443AF3A}"/>
              </a:ext>
            </a:extLst>
          </p:cNvPr>
          <p:cNvSpPr txBox="1">
            <a:spLocks/>
          </p:cNvSpPr>
          <p:nvPr/>
        </p:nvSpPr>
        <p:spPr>
          <a:xfrm>
            <a:off x="669882" y="672572"/>
            <a:ext cx="9587301" cy="56250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1200"/>
              </a:lnSpc>
            </a:pPr>
            <a:r>
              <a:rPr lang="es-ES" sz="1600" dirty="0">
                <a:solidFill>
                  <a:srgbClr val="F42100"/>
                </a:solidFill>
                <a:latin typeface="IBM Plex Sans" panose="020B0503050203000203" pitchFamily="34" charset="0"/>
              </a:rPr>
              <a:t>Centro de Formación y Desarrollo Profesional (CFDP)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34A197D2-F25D-6EBB-2C43-84BEB214AC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600" y="11833200"/>
            <a:ext cx="4889500" cy="1384300"/>
          </a:xfrm>
          <a:prstGeom prst="rect">
            <a:avLst/>
          </a:prstGeom>
        </p:spPr>
      </p:pic>
      <p:sp>
        <p:nvSpPr>
          <p:cNvPr id="29" name="Título 1">
            <a:extLst>
              <a:ext uri="{FF2B5EF4-FFF2-40B4-BE49-F238E27FC236}">
                <a16:creationId xmlns:a16="http://schemas.microsoft.com/office/drawing/2014/main" id="{C947C3A4-504F-14B6-3F1C-5950AE3487FB}"/>
              </a:ext>
            </a:extLst>
          </p:cNvPr>
          <p:cNvSpPr txBox="1">
            <a:spLocks/>
          </p:cNvSpPr>
          <p:nvPr/>
        </p:nvSpPr>
        <p:spPr>
          <a:xfrm>
            <a:off x="17074662" y="12115800"/>
            <a:ext cx="5526921" cy="135172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s-ES" sz="2370" dirty="0">
                <a:solidFill>
                  <a:srgbClr val="002129"/>
                </a:solidFill>
                <a:latin typeface="IBM Plex Sans Medium" panose="020B0503050203000203" pitchFamily="34" charset="0"/>
              </a:rPr>
              <a:t>Vicerrectorado de Formación Continua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81CF5F37-25E9-2F36-3960-29E883EA5541}"/>
              </a:ext>
            </a:extLst>
          </p:cNvPr>
          <p:cNvSpPr/>
          <p:nvPr/>
        </p:nvSpPr>
        <p:spPr>
          <a:xfrm>
            <a:off x="936171" y="1235076"/>
            <a:ext cx="22776360" cy="9585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D2C7060C-F6F4-82AE-BF12-E14D9BE5D767}"/>
              </a:ext>
            </a:extLst>
          </p:cNvPr>
          <p:cNvSpPr/>
          <p:nvPr/>
        </p:nvSpPr>
        <p:spPr>
          <a:xfrm>
            <a:off x="1153886" y="2002971"/>
            <a:ext cx="21447697" cy="8018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-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endParaRPr lang="es-ES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76092454-F9A9-89C2-E9F3-21F6245103DD}"/>
              </a:ext>
            </a:extLst>
          </p:cNvPr>
          <p:cNvSpPr txBox="1"/>
          <p:nvPr/>
        </p:nvSpPr>
        <p:spPr>
          <a:xfrm>
            <a:off x="5932993" y="587376"/>
            <a:ext cx="17316797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altLang="es-ES" sz="4000" b="1" dirty="0"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  <a:t>¿Qué tiene que ver la Masculinidad con el Acoso sexual?</a:t>
            </a:r>
            <a:endParaRPr lang="es-ES" sz="4000" b="1" dirty="0"/>
          </a:p>
        </p:txBody>
      </p:sp>
      <p:sp>
        <p:nvSpPr>
          <p:cNvPr id="3" name="Llamada de flecha hacia abajo 1"/>
          <p:cNvSpPr/>
          <p:nvPr/>
        </p:nvSpPr>
        <p:spPr>
          <a:xfrm>
            <a:off x="9886156" y="2559050"/>
            <a:ext cx="4752976" cy="1828800"/>
          </a:xfrm>
          <a:prstGeom prst="downArrowCallou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alibri"/>
              </a:rPr>
              <a:t>Cosificación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3250407" y="4489451"/>
            <a:ext cx="17370426" cy="27241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000" dirty="0">
                <a:solidFill>
                  <a:prstClr val="black"/>
                </a:solidFill>
                <a:latin typeface="Calibri"/>
              </a:rPr>
              <a:t>Convertir a la persona en un objeto, sin necesidades, deseos, posibilidades o elecciones propias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5FF8C9DF-E3C9-F11A-3A2E-9D798BC1E2E9}"/>
              </a:ext>
            </a:extLst>
          </p:cNvPr>
          <p:cNvSpPr/>
          <p:nvPr/>
        </p:nvSpPr>
        <p:spPr>
          <a:xfrm>
            <a:off x="3171033" y="9163050"/>
            <a:ext cx="9594850" cy="3987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Imponer las relaciones sexuales o mostrar desconsideración durante las mismas.</a:t>
            </a: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sz="3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Obligar a prácticas sexuales no deseadas (vejatorias, desagradables, dolorosas, cuando se está enferma o que representan un peligro para su salud).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D3CAF6B9-71D8-2038-6488-7B47970E7D73}"/>
              </a:ext>
            </a:extLst>
          </p:cNvPr>
          <p:cNvSpPr/>
          <p:nvPr/>
        </p:nvSpPr>
        <p:spPr>
          <a:xfrm>
            <a:off x="13054806" y="8585200"/>
            <a:ext cx="8064500" cy="47529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Ignorar su presencia o lo que ella dice.</a:t>
            </a: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Negarle la palabra como castigo</a:t>
            </a: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Eludir comunicación directa</a:t>
            </a: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Tomar decisiones unilateralmente</a:t>
            </a: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Dañar objetos de valor</a:t>
            </a: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Descuidarla en situaciones críticas de enfermedad, embarazo…</a:t>
            </a: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Exigir forma de vestir</a:t>
            </a: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Pedir explicaciones hasta en lo insignificante y dar órdenes</a:t>
            </a:r>
          </a:p>
        </p:txBody>
      </p:sp>
      <p:sp>
        <p:nvSpPr>
          <p:cNvPr id="10" name="Flecha abajo 3">
            <a:extLst>
              <a:ext uri="{FF2B5EF4-FFF2-40B4-BE49-F238E27FC236}">
                <a16:creationId xmlns:a16="http://schemas.microsoft.com/office/drawing/2014/main" id="{4F8841C5-674C-7454-026C-109372B40396}"/>
              </a:ext>
            </a:extLst>
          </p:cNvPr>
          <p:cNvSpPr/>
          <p:nvPr/>
        </p:nvSpPr>
        <p:spPr>
          <a:xfrm>
            <a:off x="5545933" y="7543800"/>
            <a:ext cx="971550" cy="13589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sz="3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Flecha abajo 3">
            <a:extLst>
              <a:ext uri="{FF2B5EF4-FFF2-40B4-BE49-F238E27FC236}">
                <a16:creationId xmlns:a16="http://schemas.microsoft.com/office/drawing/2014/main" id="{AF633063-84CA-4EAB-D2C8-E531FEB670C1}"/>
              </a:ext>
            </a:extLst>
          </p:cNvPr>
          <p:cNvSpPr/>
          <p:nvPr/>
        </p:nvSpPr>
        <p:spPr>
          <a:xfrm>
            <a:off x="15310166" y="7213601"/>
            <a:ext cx="971550" cy="13589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sz="360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349A63D9-E3ED-2C13-6402-7ED42B7AEA3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250000" t="-118750" r="-250000" b="-118750"/>
          <a:stretch>
            <a:fillRect/>
          </a:stretch>
        </p:blipFill>
        <p:spPr>
          <a:xfrm>
            <a:off x="19505811" y="10972800"/>
            <a:ext cx="36576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385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040"/>
    </mc:Choice>
    <mc:Fallback xmlns="">
      <p:transition spd="slow" advTm="440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7DA3D6-AA00-2714-248B-335BB52C95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redondeado 16">
            <a:extLst>
              <a:ext uri="{FF2B5EF4-FFF2-40B4-BE49-F238E27FC236}">
                <a16:creationId xmlns:a16="http://schemas.microsoft.com/office/drawing/2014/main" id="{88334305-1502-10B5-9C8F-024761DB6790}"/>
              </a:ext>
            </a:extLst>
          </p:cNvPr>
          <p:cNvSpPr/>
          <p:nvPr/>
        </p:nvSpPr>
        <p:spPr>
          <a:xfrm>
            <a:off x="-2" y="11468100"/>
            <a:ext cx="24382415" cy="3560780"/>
          </a:xfrm>
          <a:prstGeom prst="roundRect">
            <a:avLst/>
          </a:prstGeom>
          <a:noFill/>
          <a:ln>
            <a:solidFill>
              <a:srgbClr val="F421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01"/>
          </a:p>
        </p:txBody>
      </p:sp>
      <p:sp>
        <p:nvSpPr>
          <p:cNvPr id="20" name="Título 1">
            <a:extLst>
              <a:ext uri="{FF2B5EF4-FFF2-40B4-BE49-F238E27FC236}">
                <a16:creationId xmlns:a16="http://schemas.microsoft.com/office/drawing/2014/main" id="{B961D604-ED28-C9AF-4AE6-E40D94BD59FA}"/>
              </a:ext>
            </a:extLst>
          </p:cNvPr>
          <p:cNvSpPr txBox="1">
            <a:spLocks/>
          </p:cNvSpPr>
          <p:nvPr/>
        </p:nvSpPr>
        <p:spPr>
          <a:xfrm>
            <a:off x="669882" y="672572"/>
            <a:ext cx="9587301" cy="56250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1200"/>
              </a:lnSpc>
            </a:pPr>
            <a:r>
              <a:rPr lang="es-ES" sz="1600" dirty="0">
                <a:solidFill>
                  <a:srgbClr val="F42100"/>
                </a:solidFill>
                <a:latin typeface="IBM Plex Sans" panose="020B0503050203000203" pitchFamily="34" charset="0"/>
              </a:rPr>
              <a:t>Centro de Formación y Desarrollo Profesional (CFDP)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661D441F-C279-57D0-0F60-B088A1D17F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600" y="11833200"/>
            <a:ext cx="4889500" cy="1384300"/>
          </a:xfrm>
          <a:prstGeom prst="rect">
            <a:avLst/>
          </a:prstGeom>
        </p:spPr>
      </p:pic>
      <p:sp>
        <p:nvSpPr>
          <p:cNvPr id="29" name="Título 1">
            <a:extLst>
              <a:ext uri="{FF2B5EF4-FFF2-40B4-BE49-F238E27FC236}">
                <a16:creationId xmlns:a16="http://schemas.microsoft.com/office/drawing/2014/main" id="{F7FEE5BD-06A4-7B96-9BE4-3DBA5E694F24}"/>
              </a:ext>
            </a:extLst>
          </p:cNvPr>
          <p:cNvSpPr txBox="1">
            <a:spLocks/>
          </p:cNvSpPr>
          <p:nvPr/>
        </p:nvSpPr>
        <p:spPr>
          <a:xfrm>
            <a:off x="17074662" y="12115800"/>
            <a:ext cx="5526921" cy="135172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s-ES" sz="2370" dirty="0">
                <a:solidFill>
                  <a:srgbClr val="002129"/>
                </a:solidFill>
                <a:latin typeface="IBM Plex Sans Medium" panose="020B0503050203000203" pitchFamily="34" charset="0"/>
              </a:rPr>
              <a:t>Vicerrectorado de Formación Continua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30C91561-5D96-29E1-41B8-6BF489C477C2}"/>
              </a:ext>
            </a:extLst>
          </p:cNvPr>
          <p:cNvSpPr/>
          <p:nvPr/>
        </p:nvSpPr>
        <p:spPr>
          <a:xfrm>
            <a:off x="936171" y="1235076"/>
            <a:ext cx="22776360" cy="9585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42BBC303-4B76-DA4F-AB07-F8B6AB005BEF}"/>
              </a:ext>
            </a:extLst>
          </p:cNvPr>
          <p:cNvSpPr/>
          <p:nvPr/>
        </p:nvSpPr>
        <p:spPr>
          <a:xfrm>
            <a:off x="1153886" y="2002971"/>
            <a:ext cx="21447697" cy="8018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-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endParaRPr lang="es-ES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A67D14E-9DB0-2BB9-9AEF-1C470C876BDE}"/>
              </a:ext>
            </a:extLst>
          </p:cNvPr>
          <p:cNvSpPr txBox="1"/>
          <p:nvPr/>
        </p:nvSpPr>
        <p:spPr>
          <a:xfrm>
            <a:off x="5932993" y="587376"/>
            <a:ext cx="17316797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altLang="es-ES" sz="4000" b="1" dirty="0"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  <a:t>¿Qué tiene que ver la Masculinidad con el Acoso sexual?</a:t>
            </a:r>
            <a:endParaRPr lang="es-ES" sz="4000" b="1" dirty="0"/>
          </a:p>
        </p:txBody>
      </p:sp>
      <p:sp>
        <p:nvSpPr>
          <p:cNvPr id="3" name="Llamada de flecha hacia abajo 1"/>
          <p:cNvSpPr/>
          <p:nvPr/>
        </p:nvSpPr>
        <p:spPr>
          <a:xfrm>
            <a:off x="5862898" y="1730376"/>
            <a:ext cx="13970000" cy="1828800"/>
          </a:xfrm>
          <a:prstGeom prst="downArrowCallou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b="1" dirty="0">
                <a:ln w="0"/>
                <a:solidFill>
                  <a:prstClr val="black"/>
                </a:solidFill>
                <a:latin typeface="Calibri"/>
              </a:rPr>
              <a:t>Objetivación sexual ( ISOS, </a:t>
            </a:r>
            <a:r>
              <a:rPr lang="es-ES" sz="3600" b="1" dirty="0" err="1">
                <a:ln w="0"/>
                <a:solidFill>
                  <a:prstClr val="black"/>
                </a:solidFill>
                <a:latin typeface="Calibri"/>
              </a:rPr>
              <a:t>Kozee</a:t>
            </a:r>
            <a:r>
              <a:rPr lang="es-ES" sz="3600" b="1" dirty="0">
                <a:ln w="0"/>
                <a:solidFill>
                  <a:prstClr val="black"/>
                </a:solidFill>
                <a:latin typeface="Calibri"/>
              </a:rPr>
              <a:t> et al., 2007; Lozano et al., 2015)</a:t>
            </a:r>
          </a:p>
        </p:txBody>
      </p:sp>
      <p:sp>
        <p:nvSpPr>
          <p:cNvPr id="5" name="Rectángulo 4"/>
          <p:cNvSpPr/>
          <p:nvPr/>
        </p:nvSpPr>
        <p:spPr>
          <a:xfrm>
            <a:off x="3364706" y="4492627"/>
            <a:ext cx="16459200" cy="273367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dirty="0">
                <a:solidFill>
                  <a:prstClr val="black"/>
                </a:solidFill>
                <a:latin typeface="Calibri"/>
              </a:rPr>
              <a:t>Reducción de la mujer a su cuerpo o partes de su cuerpo, y que este refleja quién es como persona.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dirty="0">
                <a:solidFill>
                  <a:prstClr val="black"/>
                </a:solidFill>
                <a:latin typeface="Calibri"/>
              </a:rPr>
              <a:t>Percibir y tratar a la persona como un objeto sexual y es evaluada a partir de ello (</a:t>
            </a:r>
            <a:r>
              <a:rPr lang="es-ES" sz="3600" dirty="0" err="1">
                <a:solidFill>
                  <a:prstClr val="black"/>
                </a:solidFill>
                <a:latin typeface="Calibri"/>
              </a:rPr>
              <a:t>Noll</a:t>
            </a:r>
            <a:r>
              <a:rPr lang="es-ES" sz="3600" dirty="0">
                <a:solidFill>
                  <a:prstClr val="black"/>
                </a:solidFill>
                <a:latin typeface="Calibri"/>
              </a:rPr>
              <a:t> &amp; Fredrickson, 1998)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263106" y="8153400"/>
            <a:ext cx="17856200" cy="44100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571500" indent="-57150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es-ES" sz="2800" i="1" dirty="0">
                <a:solidFill>
                  <a:prstClr val="black"/>
                </a:solidFill>
                <a:latin typeface="Calibri"/>
              </a:rPr>
              <a:t>¿Con qué frecuencia te han silbado mientras caminas por la calle?</a:t>
            </a:r>
          </a:p>
          <a:p>
            <a:pPr marL="571500" indent="-57150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es-ES" sz="2800" i="1" dirty="0">
                <a:solidFill>
                  <a:prstClr val="black"/>
                </a:solidFill>
                <a:latin typeface="Calibri"/>
              </a:rPr>
              <a:t>¿Con qué frecuencia has notado que alguien te mira los pechos mientras está hablando contigo?</a:t>
            </a:r>
          </a:p>
          <a:p>
            <a:pPr marL="571500" indent="-57150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es-ES" sz="2800" i="1" dirty="0">
                <a:solidFill>
                  <a:prstClr val="black"/>
                </a:solidFill>
                <a:latin typeface="Calibri"/>
              </a:rPr>
              <a:t>- ¿Con qué frecuencia has sentido que alguien estaba evaluando tu apariencia física?</a:t>
            </a:r>
          </a:p>
          <a:p>
            <a:pPr marL="571500" indent="-57150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es-ES" sz="2800" i="1" dirty="0">
                <a:solidFill>
                  <a:prstClr val="black"/>
                </a:solidFill>
                <a:latin typeface="Calibri"/>
              </a:rPr>
              <a:t>¿Con qué frecuencia has notado que alguien estaba mirando tu cuerpo fijamente?</a:t>
            </a:r>
          </a:p>
          <a:p>
            <a:pPr marL="571500" indent="-57150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es-ES" sz="2800" i="1" dirty="0">
                <a:solidFill>
                  <a:prstClr val="black"/>
                </a:solidFill>
                <a:latin typeface="Calibri"/>
              </a:rPr>
              <a:t>¿Con qué frecuencia se han manoseado contra tu voluntad?</a:t>
            </a:r>
          </a:p>
          <a:p>
            <a:pPr marL="571500" indent="-57150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es-ES" sz="2800" i="1" dirty="0">
                <a:solidFill>
                  <a:prstClr val="black"/>
                </a:solidFill>
                <a:latin typeface="Calibri"/>
              </a:rPr>
              <a:t>¿Con qué frecuencia te has sentido acosada sexualmente?</a:t>
            </a:r>
          </a:p>
          <a:p>
            <a:pPr marL="571500" indent="-57150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es-ES" sz="2800" i="1" dirty="0">
                <a:solidFill>
                  <a:prstClr val="black"/>
                </a:solidFill>
                <a:latin typeface="Calibri"/>
              </a:rPr>
              <a:t>¿Con qué frecuencia has escuchado sin querer, a otros, hacer comentarios sexuales sobre tu cuerpo?</a:t>
            </a:r>
          </a:p>
          <a:p>
            <a:pPr marL="571500" indent="-57150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es-ES" sz="2800" i="1" dirty="0">
                <a:solidFill>
                  <a:prstClr val="black"/>
                </a:solidFill>
                <a:latin typeface="Calibri"/>
              </a:rPr>
              <a:t>¿Con qué frecuencia te han agarrado o pellizcado alguna parte íntima de tu cuerpo contra tu voluntad?</a:t>
            </a:r>
          </a:p>
          <a:p>
            <a:pPr marL="571500" indent="-57150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es-ES" sz="2800" i="1" dirty="0">
                <a:solidFill>
                  <a:prstClr val="black"/>
                </a:solidFill>
                <a:latin typeface="Calibri"/>
              </a:rPr>
              <a:t>¿Con qué frecuencia alguien ha hecho gestos sexuales sobre ti?</a:t>
            </a:r>
          </a:p>
        </p:txBody>
      </p:sp>
      <p:sp>
        <p:nvSpPr>
          <p:cNvPr id="9" name="Flecha abajo 3"/>
          <p:cNvSpPr/>
          <p:nvPr/>
        </p:nvSpPr>
        <p:spPr>
          <a:xfrm>
            <a:off x="5882483" y="7172327"/>
            <a:ext cx="968374" cy="103505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sz="360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9079DD14-0A5F-ADCE-94F0-7A4B140CBF9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250000" t="-118750" r="-250000" b="-118750"/>
          <a:stretch>
            <a:fillRect/>
          </a:stretch>
        </p:blipFill>
        <p:spPr>
          <a:xfrm>
            <a:off x="19505811" y="10972800"/>
            <a:ext cx="36576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637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275"/>
    </mc:Choice>
    <mc:Fallback xmlns="">
      <p:transition spd="slow" advTm="512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240283-D18A-B34E-B58E-BE36989941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redondeado 16">
            <a:extLst>
              <a:ext uri="{FF2B5EF4-FFF2-40B4-BE49-F238E27FC236}">
                <a16:creationId xmlns:a16="http://schemas.microsoft.com/office/drawing/2014/main" id="{15853458-258A-DC66-FFAE-B9ED653F0890}"/>
              </a:ext>
            </a:extLst>
          </p:cNvPr>
          <p:cNvSpPr/>
          <p:nvPr/>
        </p:nvSpPr>
        <p:spPr>
          <a:xfrm>
            <a:off x="-2" y="11468100"/>
            <a:ext cx="24382415" cy="3560780"/>
          </a:xfrm>
          <a:prstGeom prst="roundRect">
            <a:avLst/>
          </a:prstGeom>
          <a:noFill/>
          <a:ln>
            <a:solidFill>
              <a:srgbClr val="F421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01"/>
          </a:p>
        </p:txBody>
      </p:sp>
      <p:sp>
        <p:nvSpPr>
          <p:cNvPr id="20" name="Título 1">
            <a:extLst>
              <a:ext uri="{FF2B5EF4-FFF2-40B4-BE49-F238E27FC236}">
                <a16:creationId xmlns:a16="http://schemas.microsoft.com/office/drawing/2014/main" id="{3BA37094-FA5E-73F8-6D38-67AE827B0780}"/>
              </a:ext>
            </a:extLst>
          </p:cNvPr>
          <p:cNvSpPr txBox="1">
            <a:spLocks/>
          </p:cNvSpPr>
          <p:nvPr/>
        </p:nvSpPr>
        <p:spPr>
          <a:xfrm>
            <a:off x="669882" y="672572"/>
            <a:ext cx="9587301" cy="56250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1200"/>
              </a:lnSpc>
            </a:pPr>
            <a:r>
              <a:rPr lang="es-ES" sz="1600" dirty="0">
                <a:solidFill>
                  <a:srgbClr val="F42100"/>
                </a:solidFill>
                <a:latin typeface="IBM Plex Sans" panose="020B0503050203000203" pitchFamily="34" charset="0"/>
              </a:rPr>
              <a:t>Centro de Formación y Desarrollo Profesional (CFDP)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1BC99D2E-E43E-1737-5032-2D74F3BB01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600" y="11833200"/>
            <a:ext cx="4889500" cy="1384300"/>
          </a:xfrm>
          <a:prstGeom prst="rect">
            <a:avLst/>
          </a:prstGeom>
        </p:spPr>
      </p:pic>
      <p:sp>
        <p:nvSpPr>
          <p:cNvPr id="29" name="Título 1">
            <a:extLst>
              <a:ext uri="{FF2B5EF4-FFF2-40B4-BE49-F238E27FC236}">
                <a16:creationId xmlns:a16="http://schemas.microsoft.com/office/drawing/2014/main" id="{700FD9D1-D172-579B-311F-B3BFD75D9C6B}"/>
              </a:ext>
            </a:extLst>
          </p:cNvPr>
          <p:cNvSpPr txBox="1">
            <a:spLocks/>
          </p:cNvSpPr>
          <p:nvPr/>
        </p:nvSpPr>
        <p:spPr>
          <a:xfrm>
            <a:off x="17074662" y="12115800"/>
            <a:ext cx="5526921" cy="135172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s-ES" sz="2370" dirty="0">
                <a:solidFill>
                  <a:srgbClr val="002129"/>
                </a:solidFill>
                <a:latin typeface="IBM Plex Sans Medium" panose="020B0503050203000203" pitchFamily="34" charset="0"/>
              </a:rPr>
              <a:t>Vicerrectorado de Formación Continua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61E944F8-A244-F81F-BD69-E0F68EAF0344}"/>
              </a:ext>
            </a:extLst>
          </p:cNvPr>
          <p:cNvSpPr/>
          <p:nvPr/>
        </p:nvSpPr>
        <p:spPr>
          <a:xfrm>
            <a:off x="936171" y="1235076"/>
            <a:ext cx="22776360" cy="9585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E3168BB-0388-4184-1CA0-711C990F46B1}"/>
              </a:ext>
            </a:extLst>
          </p:cNvPr>
          <p:cNvSpPr/>
          <p:nvPr/>
        </p:nvSpPr>
        <p:spPr>
          <a:xfrm>
            <a:off x="1153886" y="2002971"/>
            <a:ext cx="21447697" cy="8018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-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endParaRPr lang="es-ES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2FA6E09-989D-7464-AE4D-B7E4D5585279}"/>
              </a:ext>
            </a:extLst>
          </p:cNvPr>
          <p:cNvSpPr txBox="1"/>
          <p:nvPr/>
        </p:nvSpPr>
        <p:spPr>
          <a:xfrm>
            <a:off x="5932993" y="587376"/>
            <a:ext cx="17316797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altLang="es-ES" sz="4000" b="1" dirty="0"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  <a:t>¿Qué tiene que ver la Masculinidad con el Acoso sexual?</a:t>
            </a:r>
            <a:endParaRPr lang="es-ES" sz="4000" b="1" dirty="0"/>
          </a:p>
        </p:txBody>
      </p:sp>
      <p:sp>
        <p:nvSpPr>
          <p:cNvPr id="3" name="Llamada de flecha hacia abajo 1"/>
          <p:cNvSpPr/>
          <p:nvPr/>
        </p:nvSpPr>
        <p:spPr>
          <a:xfrm>
            <a:off x="9946276" y="1797580"/>
            <a:ext cx="4756150" cy="1828800"/>
          </a:xfrm>
          <a:prstGeom prst="downArrowCallou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alibri"/>
              </a:rPr>
              <a:t>Intimidación</a:t>
            </a:r>
          </a:p>
        </p:txBody>
      </p:sp>
      <p:sp>
        <p:nvSpPr>
          <p:cNvPr id="5" name="Rectángulo 4"/>
          <p:cNvSpPr/>
          <p:nvPr/>
        </p:nvSpPr>
        <p:spPr>
          <a:xfrm>
            <a:off x="4509479" y="4188884"/>
            <a:ext cx="17370426" cy="272415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dirty="0">
                <a:solidFill>
                  <a:prstClr val="black"/>
                </a:solidFill>
                <a:latin typeface="Calibri"/>
              </a:rPr>
              <a:t>La más fácil de identificar por ser la más evidente.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dirty="0">
                <a:solidFill>
                  <a:prstClr val="black"/>
                </a:solidFill>
                <a:latin typeface="Calibri"/>
              </a:rPr>
              <a:t>Causar o infundir miedo o temor.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347022" y="8097315"/>
            <a:ext cx="6623050" cy="2692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dirty="0">
                <a:solidFill>
                  <a:prstClr val="black"/>
                </a:solidFill>
                <a:latin typeface="Calibri"/>
              </a:rPr>
              <a:t>Agredir sexualmente o violar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dirty="0">
                <a:solidFill>
                  <a:prstClr val="black"/>
                </a:solidFill>
                <a:latin typeface="Calibri"/>
              </a:rPr>
              <a:t>Utilizar gestos, miradas, posturas o tonos de voz amenazantes.</a:t>
            </a:r>
          </a:p>
        </p:txBody>
      </p:sp>
      <p:sp>
        <p:nvSpPr>
          <p:cNvPr id="9" name="Rectángulo 8"/>
          <p:cNvSpPr/>
          <p:nvPr/>
        </p:nvSpPr>
        <p:spPr>
          <a:xfrm>
            <a:off x="13285384" y="7475538"/>
            <a:ext cx="9648824" cy="388937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dirty="0">
                <a:solidFill>
                  <a:prstClr val="black"/>
                </a:solidFill>
                <a:latin typeface="Calibri"/>
              </a:rPr>
              <a:t>Amenazar y gritar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dirty="0">
                <a:solidFill>
                  <a:prstClr val="black"/>
                </a:solidFill>
                <a:latin typeface="Calibri"/>
              </a:rPr>
              <a:t>Conducir de manera temeraria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dirty="0">
                <a:solidFill>
                  <a:prstClr val="black"/>
                </a:solidFill>
                <a:latin typeface="Calibri"/>
              </a:rPr>
              <a:t>Agresión física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dirty="0">
                <a:solidFill>
                  <a:prstClr val="black"/>
                </a:solidFill>
                <a:latin typeface="Calibri"/>
              </a:rPr>
              <a:t>Romper o lanzar objetos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dirty="0">
                <a:solidFill>
                  <a:prstClr val="black"/>
                </a:solidFill>
                <a:latin typeface="Calibri"/>
              </a:rPr>
              <a:t>Crear desorden, ensuciar…</a:t>
            </a:r>
          </a:p>
        </p:txBody>
      </p:sp>
      <p:sp>
        <p:nvSpPr>
          <p:cNvPr id="10" name="Flecha abajo 3">
            <a:extLst>
              <a:ext uri="{FF2B5EF4-FFF2-40B4-BE49-F238E27FC236}">
                <a16:creationId xmlns:a16="http://schemas.microsoft.com/office/drawing/2014/main" id="{C8E642E0-EB48-9906-BAA1-38F252FC2394}"/>
              </a:ext>
            </a:extLst>
          </p:cNvPr>
          <p:cNvSpPr/>
          <p:nvPr/>
        </p:nvSpPr>
        <p:spPr>
          <a:xfrm>
            <a:off x="6248085" y="6796088"/>
            <a:ext cx="971550" cy="13589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sz="3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Flecha abajo 3">
            <a:extLst>
              <a:ext uri="{FF2B5EF4-FFF2-40B4-BE49-F238E27FC236}">
                <a16:creationId xmlns:a16="http://schemas.microsoft.com/office/drawing/2014/main" id="{9752B9B2-02E6-E13F-1A52-E74C31988ADD}"/>
              </a:ext>
            </a:extLst>
          </p:cNvPr>
          <p:cNvSpPr/>
          <p:nvPr/>
        </p:nvSpPr>
        <p:spPr>
          <a:xfrm>
            <a:off x="17437416" y="6178550"/>
            <a:ext cx="971550" cy="13589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sz="360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F51CAA14-42F2-6D38-BF82-055F17EE98D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250000" t="-118750" r="-250000" b="-118750"/>
          <a:stretch>
            <a:fillRect/>
          </a:stretch>
        </p:blipFill>
        <p:spPr>
          <a:xfrm>
            <a:off x="19505811" y="10972800"/>
            <a:ext cx="36576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590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503"/>
    </mc:Choice>
    <mc:Fallback xmlns="">
      <p:transition spd="slow" advTm="375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3F0EA1-EAF4-4AED-FCE0-FFA089D941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redondeado 16">
            <a:extLst>
              <a:ext uri="{FF2B5EF4-FFF2-40B4-BE49-F238E27FC236}">
                <a16:creationId xmlns:a16="http://schemas.microsoft.com/office/drawing/2014/main" id="{029DD5BC-8F69-A8D3-C13B-091FAE27B305}"/>
              </a:ext>
            </a:extLst>
          </p:cNvPr>
          <p:cNvSpPr/>
          <p:nvPr/>
        </p:nvSpPr>
        <p:spPr>
          <a:xfrm>
            <a:off x="-2" y="11468100"/>
            <a:ext cx="24382415" cy="3560780"/>
          </a:xfrm>
          <a:prstGeom prst="roundRect">
            <a:avLst/>
          </a:prstGeom>
          <a:noFill/>
          <a:ln>
            <a:solidFill>
              <a:srgbClr val="F421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01"/>
          </a:p>
        </p:txBody>
      </p:sp>
      <p:sp>
        <p:nvSpPr>
          <p:cNvPr id="20" name="Título 1">
            <a:extLst>
              <a:ext uri="{FF2B5EF4-FFF2-40B4-BE49-F238E27FC236}">
                <a16:creationId xmlns:a16="http://schemas.microsoft.com/office/drawing/2014/main" id="{4847F170-DDFD-E224-0217-B6B92E7AE45D}"/>
              </a:ext>
            </a:extLst>
          </p:cNvPr>
          <p:cNvSpPr txBox="1">
            <a:spLocks/>
          </p:cNvSpPr>
          <p:nvPr/>
        </p:nvSpPr>
        <p:spPr>
          <a:xfrm>
            <a:off x="669882" y="672572"/>
            <a:ext cx="9587301" cy="56250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1200"/>
              </a:lnSpc>
            </a:pPr>
            <a:r>
              <a:rPr lang="es-ES" sz="1600" dirty="0">
                <a:solidFill>
                  <a:srgbClr val="F42100"/>
                </a:solidFill>
                <a:latin typeface="IBM Plex Sans" panose="020B0503050203000203" pitchFamily="34" charset="0"/>
              </a:rPr>
              <a:t>Centro de Formación y Desarrollo Profesional (CFDP)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4611C064-69FF-0E11-A705-B5B27FED1B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600" y="11833200"/>
            <a:ext cx="4889500" cy="1384300"/>
          </a:xfrm>
          <a:prstGeom prst="rect">
            <a:avLst/>
          </a:prstGeom>
        </p:spPr>
      </p:pic>
      <p:sp>
        <p:nvSpPr>
          <p:cNvPr id="29" name="Título 1">
            <a:extLst>
              <a:ext uri="{FF2B5EF4-FFF2-40B4-BE49-F238E27FC236}">
                <a16:creationId xmlns:a16="http://schemas.microsoft.com/office/drawing/2014/main" id="{C99AD5BF-FA24-1E06-3D4E-8F49BE7D2592}"/>
              </a:ext>
            </a:extLst>
          </p:cNvPr>
          <p:cNvSpPr txBox="1">
            <a:spLocks/>
          </p:cNvSpPr>
          <p:nvPr/>
        </p:nvSpPr>
        <p:spPr>
          <a:xfrm>
            <a:off x="17074662" y="12115800"/>
            <a:ext cx="5526921" cy="135172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s-ES" sz="2370" dirty="0">
                <a:solidFill>
                  <a:srgbClr val="002129"/>
                </a:solidFill>
                <a:latin typeface="IBM Plex Sans Medium" panose="020B0503050203000203" pitchFamily="34" charset="0"/>
              </a:rPr>
              <a:t>Vicerrectorado de Formación Continua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2B0EEF19-1180-37E4-5552-875D9EEC60BD}"/>
              </a:ext>
            </a:extLst>
          </p:cNvPr>
          <p:cNvSpPr/>
          <p:nvPr/>
        </p:nvSpPr>
        <p:spPr>
          <a:xfrm>
            <a:off x="936171" y="1235076"/>
            <a:ext cx="22776360" cy="9585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38EA723B-8E57-26A1-044D-6EBF3B55309C}"/>
              </a:ext>
            </a:extLst>
          </p:cNvPr>
          <p:cNvSpPr/>
          <p:nvPr/>
        </p:nvSpPr>
        <p:spPr>
          <a:xfrm>
            <a:off x="1153886" y="2002971"/>
            <a:ext cx="21447697" cy="8018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-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endParaRPr lang="es-ES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50A28CC7-3759-6B98-CAD4-DB7D0B4A63E9}"/>
              </a:ext>
            </a:extLst>
          </p:cNvPr>
          <p:cNvSpPr txBox="1"/>
          <p:nvPr/>
        </p:nvSpPr>
        <p:spPr>
          <a:xfrm>
            <a:off x="5932993" y="587376"/>
            <a:ext cx="17316797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altLang="es-ES" sz="4000" b="1" dirty="0"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  <a:t>Masculinidad y Coerción sexual</a:t>
            </a:r>
            <a:endParaRPr lang="es-ES" sz="4000" b="1" dirty="0"/>
          </a:p>
        </p:txBody>
      </p:sp>
      <p:sp>
        <p:nvSpPr>
          <p:cNvPr id="3" name="Llamada de flecha hacia abajo 1"/>
          <p:cNvSpPr/>
          <p:nvPr/>
        </p:nvSpPr>
        <p:spPr>
          <a:xfrm>
            <a:off x="3694907" y="1857766"/>
            <a:ext cx="16417926" cy="2054224"/>
          </a:xfrm>
          <a:prstGeom prst="downArrowCallou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200" b="1" dirty="0">
                <a:ln w="0"/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Creencias estereotipadas sobre la sexualidad y coerción sexual </a:t>
            </a:r>
            <a:r>
              <a:rPr lang="es-ES" sz="2800" dirty="0">
                <a:ln w="0"/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(Sexual </a:t>
            </a:r>
            <a:r>
              <a:rPr lang="es-ES" sz="2800" dirty="0" err="1">
                <a:ln w="0"/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Beliefs</a:t>
            </a:r>
            <a:r>
              <a:rPr lang="es-ES" sz="2800" dirty="0">
                <a:ln w="0"/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800" dirty="0" err="1">
                <a:ln w="0"/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Scale</a:t>
            </a:r>
            <a:r>
              <a:rPr lang="es-ES" sz="2800" dirty="0">
                <a:ln w="0"/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s-ES" sz="2800" dirty="0" err="1">
                <a:ln w="0"/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Muehlenhard</a:t>
            </a:r>
            <a:r>
              <a:rPr lang="es-ES" sz="2800" dirty="0">
                <a:ln w="0"/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es-ES" sz="2800" dirty="0" err="1">
                <a:ln w="0"/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Felts</a:t>
            </a:r>
            <a:r>
              <a:rPr lang="es-ES" sz="2800" dirty="0">
                <a:ln w="0"/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1998)</a:t>
            </a:r>
          </a:p>
        </p:txBody>
      </p:sp>
      <p:sp>
        <p:nvSpPr>
          <p:cNvPr id="5" name="Rectángulo 4"/>
          <p:cNvSpPr/>
          <p:nvPr/>
        </p:nvSpPr>
        <p:spPr>
          <a:xfrm>
            <a:off x="3677206" y="4150452"/>
            <a:ext cx="17427574" cy="87852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Noción que la mujer tiene sobre el uso de la fuerza en las relaciones sexuales</a:t>
            </a: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sz="2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Justificación de ese uso de la coerción cuando la mujer ha provocado al hombre</a:t>
            </a: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sz="2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Creencias sobre si la mujer tiene o no derecho a decir no.</a:t>
            </a: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sz="2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Casi todos los tipos de acoso sexual en el trabajo terminarían si simplemente le dice la mujer al hombre que pare.</a:t>
            </a: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sz="2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Creencias sobre los niveles de resistencia en el avance de la relación sexual aunque no parezca fácil</a:t>
            </a: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sz="2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Desistir en la relación sexual aunque esta haya comenzado</a:t>
            </a: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sz="2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Menor importancia por parte de los hombres a las conductas verbales como piropos, chistes o comentarios (</a:t>
            </a:r>
            <a:r>
              <a:rPr lang="es-ES" sz="28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Ardouin</a:t>
            </a:r>
            <a:r>
              <a:rPr lang="es-ES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2001).</a:t>
            </a: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sz="2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Mujeres como ligeras de cascos, provocadoras, ordinarias…</a:t>
            </a: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sz="2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“Se lo merece”, “ahora que no se queje” ya que “ella misma lo ha querido así”.</a:t>
            </a:r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2835E16D-2719-66D6-6D6D-7E93EDD1D91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250000" t="-118750" r="-250000" b="-118750"/>
          <a:stretch>
            <a:fillRect/>
          </a:stretch>
        </p:blipFill>
        <p:spPr>
          <a:xfrm>
            <a:off x="19505811" y="10972800"/>
            <a:ext cx="36576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279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137"/>
    </mc:Choice>
    <mc:Fallback xmlns="">
      <p:transition spd="slow" advTm="6513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266A3D-B8AD-D12F-8CA0-0E0F1D5C36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redondeado 16">
            <a:extLst>
              <a:ext uri="{FF2B5EF4-FFF2-40B4-BE49-F238E27FC236}">
                <a16:creationId xmlns:a16="http://schemas.microsoft.com/office/drawing/2014/main" id="{928B9B36-ED40-9905-84E4-81E8FBB68DB0}"/>
              </a:ext>
            </a:extLst>
          </p:cNvPr>
          <p:cNvSpPr/>
          <p:nvPr/>
        </p:nvSpPr>
        <p:spPr>
          <a:xfrm>
            <a:off x="-2" y="11468100"/>
            <a:ext cx="24382415" cy="3560780"/>
          </a:xfrm>
          <a:prstGeom prst="roundRect">
            <a:avLst/>
          </a:prstGeom>
          <a:noFill/>
          <a:ln>
            <a:solidFill>
              <a:srgbClr val="F421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01"/>
          </a:p>
        </p:txBody>
      </p:sp>
      <p:sp>
        <p:nvSpPr>
          <p:cNvPr id="20" name="Título 1">
            <a:extLst>
              <a:ext uri="{FF2B5EF4-FFF2-40B4-BE49-F238E27FC236}">
                <a16:creationId xmlns:a16="http://schemas.microsoft.com/office/drawing/2014/main" id="{4B086D4D-7B43-5D3E-0A43-AC1BF7957C20}"/>
              </a:ext>
            </a:extLst>
          </p:cNvPr>
          <p:cNvSpPr txBox="1">
            <a:spLocks/>
          </p:cNvSpPr>
          <p:nvPr/>
        </p:nvSpPr>
        <p:spPr>
          <a:xfrm>
            <a:off x="669882" y="672572"/>
            <a:ext cx="9587301" cy="56250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1200"/>
              </a:lnSpc>
            </a:pPr>
            <a:r>
              <a:rPr lang="es-ES" sz="1600" dirty="0">
                <a:solidFill>
                  <a:srgbClr val="F42100"/>
                </a:solidFill>
                <a:latin typeface="IBM Plex Sans" panose="020B0503050203000203" pitchFamily="34" charset="0"/>
              </a:rPr>
              <a:t>Centro de Formación y Desarrollo Profesional (CFDP)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3849E70A-B30E-D616-743C-3F2B1C1EB8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600" y="11833200"/>
            <a:ext cx="4889500" cy="1384300"/>
          </a:xfrm>
          <a:prstGeom prst="rect">
            <a:avLst/>
          </a:prstGeom>
        </p:spPr>
      </p:pic>
      <p:sp>
        <p:nvSpPr>
          <p:cNvPr id="29" name="Título 1">
            <a:extLst>
              <a:ext uri="{FF2B5EF4-FFF2-40B4-BE49-F238E27FC236}">
                <a16:creationId xmlns:a16="http://schemas.microsoft.com/office/drawing/2014/main" id="{2CF4D258-3535-7333-71F9-17B6F1BE0B7F}"/>
              </a:ext>
            </a:extLst>
          </p:cNvPr>
          <p:cNvSpPr txBox="1">
            <a:spLocks/>
          </p:cNvSpPr>
          <p:nvPr/>
        </p:nvSpPr>
        <p:spPr>
          <a:xfrm>
            <a:off x="17074662" y="12115800"/>
            <a:ext cx="5526921" cy="135172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s-ES" sz="2370" dirty="0">
                <a:solidFill>
                  <a:srgbClr val="002129"/>
                </a:solidFill>
                <a:latin typeface="IBM Plex Sans Medium" panose="020B0503050203000203" pitchFamily="34" charset="0"/>
              </a:rPr>
              <a:t>Vicerrectorado de Formación Continua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FCB848C2-7808-FE10-36C1-74FD0198D186}"/>
              </a:ext>
            </a:extLst>
          </p:cNvPr>
          <p:cNvSpPr/>
          <p:nvPr/>
        </p:nvSpPr>
        <p:spPr>
          <a:xfrm>
            <a:off x="1153886" y="2002971"/>
            <a:ext cx="21447697" cy="8018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-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endParaRPr lang="es-ES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A150DE5-951E-9499-296F-C62B30144D82}"/>
              </a:ext>
            </a:extLst>
          </p:cNvPr>
          <p:cNvSpPr txBox="1"/>
          <p:nvPr/>
        </p:nvSpPr>
        <p:spPr>
          <a:xfrm>
            <a:off x="6103088" y="6949504"/>
            <a:ext cx="122061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altLang="es-ES" sz="18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  <a:t>Debate</a:t>
            </a:r>
            <a:br>
              <a:rPr lang="es-ES_tradnl" altLang="es-ES" sz="18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</a:br>
            <a:r>
              <a:rPr lang="es-ES_tradnl" altLang="es-ES" sz="18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  <a:t>Perfil del agresor</a:t>
            </a:r>
            <a:endParaRPr lang="es-ES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C0E5EA96-A643-98F0-A718-A319227FEA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19487" y="2389244"/>
            <a:ext cx="17143438" cy="8937511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ACF8C9B5-8070-0E3F-1CEE-0BDD652917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55594" y="502491"/>
            <a:ext cx="13418459" cy="1176630"/>
          </a:xfrm>
          <a:prstGeom prst="rect">
            <a:avLst/>
          </a:prstGeom>
        </p:spPr>
      </p:pic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4FA5418E-D4C9-8F87-301D-216B79E1CF8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rcRect l="-250000" t="-118750" r="-250000" b="-118750"/>
          <a:stretch>
            <a:fillRect/>
          </a:stretch>
        </p:blipFill>
        <p:spPr>
          <a:xfrm>
            <a:off x="19505811" y="10972800"/>
            <a:ext cx="36576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213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723"/>
    </mc:Choice>
    <mc:Fallback xmlns="">
      <p:transition spd="slow" advTm="727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76CD38-C74B-FF5B-AF5F-9E4125B7D2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redondeado 16">
            <a:extLst>
              <a:ext uri="{FF2B5EF4-FFF2-40B4-BE49-F238E27FC236}">
                <a16:creationId xmlns:a16="http://schemas.microsoft.com/office/drawing/2014/main" id="{0ADFBA5C-3C99-CCA6-F91C-BFC3CFA021F4}"/>
              </a:ext>
            </a:extLst>
          </p:cNvPr>
          <p:cNvSpPr/>
          <p:nvPr/>
        </p:nvSpPr>
        <p:spPr>
          <a:xfrm>
            <a:off x="-2" y="11468100"/>
            <a:ext cx="24382415" cy="3560780"/>
          </a:xfrm>
          <a:prstGeom prst="roundRect">
            <a:avLst/>
          </a:prstGeom>
          <a:noFill/>
          <a:ln>
            <a:solidFill>
              <a:srgbClr val="F421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70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ítulo 1">
            <a:extLst>
              <a:ext uri="{FF2B5EF4-FFF2-40B4-BE49-F238E27FC236}">
                <a16:creationId xmlns:a16="http://schemas.microsoft.com/office/drawing/2014/main" id="{C53AFEC7-FB0D-DBC3-32D5-37B6245DFBC8}"/>
              </a:ext>
            </a:extLst>
          </p:cNvPr>
          <p:cNvSpPr txBox="1">
            <a:spLocks/>
          </p:cNvSpPr>
          <p:nvPr/>
        </p:nvSpPr>
        <p:spPr>
          <a:xfrm>
            <a:off x="669882" y="672572"/>
            <a:ext cx="9587301" cy="56250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828709" rtl="0" eaLnBrk="1" fontAlgn="auto" latinLnBrk="0" hangingPunct="1">
              <a:lnSpc>
                <a:spcPts val="1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42100"/>
                </a:solidFill>
                <a:effectLst/>
                <a:uLnTx/>
                <a:uFillTx/>
                <a:latin typeface="IBM Plex Sans" panose="020B0503050203000203" pitchFamily="34" charset="0"/>
                <a:ea typeface="+mj-ea"/>
                <a:cs typeface="+mj-cs"/>
              </a:rPr>
              <a:t>Centro de Formación y Desarrollo Profesional (CFDP)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D382B797-4F9D-AD81-F0CC-49F41A6DEC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600" y="11833200"/>
            <a:ext cx="4889500" cy="1384300"/>
          </a:xfrm>
          <a:prstGeom prst="rect">
            <a:avLst/>
          </a:prstGeom>
        </p:spPr>
      </p:pic>
      <p:sp>
        <p:nvSpPr>
          <p:cNvPr id="19" name="Título 1">
            <a:extLst>
              <a:ext uri="{FF2B5EF4-FFF2-40B4-BE49-F238E27FC236}">
                <a16:creationId xmlns:a16="http://schemas.microsoft.com/office/drawing/2014/main" id="{48F9F5C8-69A6-5BBA-103E-01C7F7769631}"/>
              </a:ext>
            </a:extLst>
          </p:cNvPr>
          <p:cNvSpPr txBox="1">
            <a:spLocks/>
          </p:cNvSpPr>
          <p:nvPr/>
        </p:nvSpPr>
        <p:spPr>
          <a:xfrm>
            <a:off x="12497447" y="672572"/>
            <a:ext cx="11809456" cy="56250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828709" rtl="0" eaLnBrk="1" fontAlgn="auto" latinLnBrk="0" hangingPunct="1">
              <a:lnSpc>
                <a:spcPts val="1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42100"/>
                </a:solidFill>
                <a:effectLst/>
                <a:uLnTx/>
                <a:uFillTx/>
                <a:latin typeface="IBM Plex Sans" panose="020F0502020204030204" pitchFamily="34" charset="0"/>
                <a:ea typeface="+mj-ea"/>
                <a:cs typeface="+mj-cs"/>
              </a:rPr>
              <a:t>Índice</a:t>
            </a:r>
          </a:p>
        </p:txBody>
      </p:sp>
      <p:sp>
        <p:nvSpPr>
          <p:cNvPr id="29" name="Título 1">
            <a:extLst>
              <a:ext uri="{FF2B5EF4-FFF2-40B4-BE49-F238E27FC236}">
                <a16:creationId xmlns:a16="http://schemas.microsoft.com/office/drawing/2014/main" id="{16F655FB-F4BB-67FB-270A-A3629DBED664}"/>
              </a:ext>
            </a:extLst>
          </p:cNvPr>
          <p:cNvSpPr txBox="1">
            <a:spLocks/>
          </p:cNvSpPr>
          <p:nvPr/>
        </p:nvSpPr>
        <p:spPr>
          <a:xfrm>
            <a:off x="17074662" y="12115800"/>
            <a:ext cx="5526921" cy="135172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828709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370" b="0" i="0" u="none" strike="noStrike" kern="1200" cap="none" spc="0" normalizeH="0" baseline="0" noProof="0" dirty="0">
                <a:ln>
                  <a:noFill/>
                </a:ln>
                <a:solidFill>
                  <a:srgbClr val="002129"/>
                </a:solidFill>
                <a:effectLst/>
                <a:uLnTx/>
                <a:uFillTx/>
                <a:latin typeface="IBM Plex Sans Medium" panose="020B0503050203000203" pitchFamily="34" charset="0"/>
                <a:ea typeface="+mj-ea"/>
                <a:cs typeface="+mj-cs"/>
              </a:rPr>
              <a:t>Vicerrectorado de Formación Continua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BFA433D-9755-BE44-0A6D-C656F35B10F7}"/>
              </a:ext>
            </a:extLst>
          </p:cNvPr>
          <p:cNvSpPr txBox="1"/>
          <p:nvPr/>
        </p:nvSpPr>
        <p:spPr>
          <a:xfrm>
            <a:off x="914400" y="2059014"/>
            <a:ext cx="220841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BM Plex Sans" panose="020B0503050203000203" pitchFamily="34" charset="0"/>
                <a:ea typeface="+mn-ea"/>
                <a:cs typeface="Arial" panose="020B0604020202020204" pitchFamily="34" charset="0"/>
              </a:rPr>
              <a:t>1. La construcción social de masculinidades</a:t>
            </a:r>
            <a:endParaRPr kumimoji="0" lang="es-ES" sz="4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IBM Plex Sans" panose="020B0503050203000203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EBBEEFD-BBEB-D9CD-32A9-1FEE3062F6E4}"/>
              </a:ext>
            </a:extLst>
          </p:cNvPr>
          <p:cNvSpPr txBox="1"/>
          <p:nvPr/>
        </p:nvSpPr>
        <p:spPr>
          <a:xfrm>
            <a:off x="936172" y="3180245"/>
            <a:ext cx="220841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BM Plex Sans" panose="020B0503050203000203" pitchFamily="34" charset="0"/>
                <a:ea typeface="+mn-ea"/>
                <a:cs typeface="Arial" panose="020B0604020202020204" pitchFamily="34" charset="0"/>
              </a:rPr>
              <a:t>2. Micromachismos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4C212A3-83C8-54AC-8DED-637463BBBEA3}"/>
              </a:ext>
            </a:extLst>
          </p:cNvPr>
          <p:cNvSpPr txBox="1"/>
          <p:nvPr/>
        </p:nvSpPr>
        <p:spPr>
          <a:xfrm>
            <a:off x="925287" y="4355906"/>
            <a:ext cx="220841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BM Plex Sans" panose="020B0503050203000203" pitchFamily="34" charset="0"/>
                <a:ea typeface="+mn-ea"/>
                <a:cs typeface="Arial" panose="020B0604020202020204" pitchFamily="34" charset="0"/>
              </a:rPr>
              <a:t>3. </a:t>
            </a:r>
            <a:r>
              <a:rPr lang="es-ES" sz="4800" dirty="0">
                <a:solidFill>
                  <a:prstClr val="black"/>
                </a:solidFill>
                <a:latin typeface="IBM Plex Sans" panose="020B0503050203000203" pitchFamily="34" charset="0"/>
                <a:cs typeface="Arial" panose="020B0604020202020204" pitchFamily="34" charset="0"/>
              </a:rPr>
              <a:t>Masculinidad y acoso sexual</a:t>
            </a:r>
            <a:endParaRPr kumimoji="0" lang="es-ES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IBM Plex Sans" panose="020B0503050203000203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6D107FC-9A81-C880-6BC3-F31DA353926F}"/>
              </a:ext>
            </a:extLst>
          </p:cNvPr>
          <p:cNvSpPr txBox="1"/>
          <p:nvPr/>
        </p:nvSpPr>
        <p:spPr>
          <a:xfrm>
            <a:off x="914402" y="5422702"/>
            <a:ext cx="220841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BM Plex Sans" panose="020B0503050203000203" pitchFamily="34" charset="0"/>
                <a:ea typeface="+mn-ea"/>
                <a:cs typeface="Arial" panose="020B0604020202020204" pitchFamily="34" charset="0"/>
              </a:rPr>
              <a:t>4. Perfil de los agresores sexuales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6508C37-5B40-71B4-4BFE-7E1A985F08B2}"/>
              </a:ext>
            </a:extLst>
          </p:cNvPr>
          <p:cNvSpPr txBox="1"/>
          <p:nvPr/>
        </p:nvSpPr>
        <p:spPr>
          <a:xfrm>
            <a:off x="903517" y="6489498"/>
            <a:ext cx="220841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BM Plex Sans" panose="020B0503050203000203" pitchFamily="34" charset="0"/>
                <a:ea typeface="+mn-ea"/>
                <a:cs typeface="Arial" panose="020B0604020202020204" pitchFamily="34" charset="0"/>
              </a:rPr>
              <a:t>5. Tipologías o patrones para el análisis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A108C44-1F64-8D04-7A3F-1B52FE711DAB}"/>
              </a:ext>
            </a:extLst>
          </p:cNvPr>
          <p:cNvSpPr txBox="1"/>
          <p:nvPr/>
        </p:nvSpPr>
        <p:spPr>
          <a:xfrm>
            <a:off x="892632" y="7556297"/>
            <a:ext cx="220841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IBM Plex Sans" panose="020B0503050203000203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A4FEE12-682E-00CE-CA70-253BB6DA3225}"/>
              </a:ext>
            </a:extLst>
          </p:cNvPr>
          <p:cNvSpPr txBox="1"/>
          <p:nvPr/>
        </p:nvSpPr>
        <p:spPr>
          <a:xfrm>
            <a:off x="881747" y="8655750"/>
            <a:ext cx="220841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IBM Plex Sans" panose="020B0503050203000203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584786F-48B5-ECB5-9385-DED251C58054}"/>
              </a:ext>
            </a:extLst>
          </p:cNvPr>
          <p:cNvSpPr txBox="1"/>
          <p:nvPr/>
        </p:nvSpPr>
        <p:spPr>
          <a:xfrm>
            <a:off x="870862" y="9722546"/>
            <a:ext cx="220841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IBM Plex Sans" panose="020B0503050203000203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090134EA-D236-12DB-10B8-D5B5851FDD7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250000" t="-118750" r="-250000" b="-118750"/>
          <a:stretch>
            <a:fillRect/>
          </a:stretch>
        </p:blipFill>
        <p:spPr>
          <a:xfrm>
            <a:off x="19505811" y="10972800"/>
            <a:ext cx="36576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64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940"/>
    </mc:Choice>
    <mc:Fallback xmlns="">
      <p:transition spd="slow" advTm="509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9B4D79-31C9-78F7-2CA9-795AD3761D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redondeado 16">
            <a:extLst>
              <a:ext uri="{FF2B5EF4-FFF2-40B4-BE49-F238E27FC236}">
                <a16:creationId xmlns:a16="http://schemas.microsoft.com/office/drawing/2014/main" id="{AEC80512-4AFA-C7D7-DBDC-3BBC1A9E2F6C}"/>
              </a:ext>
            </a:extLst>
          </p:cNvPr>
          <p:cNvSpPr/>
          <p:nvPr/>
        </p:nvSpPr>
        <p:spPr>
          <a:xfrm>
            <a:off x="-2" y="11468100"/>
            <a:ext cx="24382415" cy="3560780"/>
          </a:xfrm>
          <a:prstGeom prst="roundRect">
            <a:avLst/>
          </a:prstGeom>
          <a:noFill/>
          <a:ln>
            <a:solidFill>
              <a:srgbClr val="F421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01"/>
          </a:p>
        </p:txBody>
      </p:sp>
      <p:sp>
        <p:nvSpPr>
          <p:cNvPr id="20" name="Título 1">
            <a:extLst>
              <a:ext uri="{FF2B5EF4-FFF2-40B4-BE49-F238E27FC236}">
                <a16:creationId xmlns:a16="http://schemas.microsoft.com/office/drawing/2014/main" id="{7D1474F3-231B-8603-70DB-CF7B604DC7BB}"/>
              </a:ext>
            </a:extLst>
          </p:cNvPr>
          <p:cNvSpPr txBox="1">
            <a:spLocks/>
          </p:cNvSpPr>
          <p:nvPr/>
        </p:nvSpPr>
        <p:spPr>
          <a:xfrm>
            <a:off x="669882" y="672572"/>
            <a:ext cx="9587301" cy="56250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1200"/>
              </a:lnSpc>
            </a:pPr>
            <a:r>
              <a:rPr lang="es-ES" sz="1600" dirty="0">
                <a:solidFill>
                  <a:srgbClr val="F42100"/>
                </a:solidFill>
                <a:latin typeface="IBM Plex Sans" panose="020B0503050203000203" pitchFamily="34" charset="0"/>
              </a:rPr>
              <a:t>Centro de Formación y Desarrollo Profesional (CFDP)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75D57577-BD5B-61BC-EA31-0D21A6FD55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600" y="11833200"/>
            <a:ext cx="4889500" cy="1384300"/>
          </a:xfrm>
          <a:prstGeom prst="rect">
            <a:avLst/>
          </a:prstGeom>
        </p:spPr>
      </p:pic>
      <p:sp>
        <p:nvSpPr>
          <p:cNvPr id="29" name="Título 1">
            <a:extLst>
              <a:ext uri="{FF2B5EF4-FFF2-40B4-BE49-F238E27FC236}">
                <a16:creationId xmlns:a16="http://schemas.microsoft.com/office/drawing/2014/main" id="{C571E1CD-BD15-3770-B589-96CC1100216A}"/>
              </a:ext>
            </a:extLst>
          </p:cNvPr>
          <p:cNvSpPr txBox="1">
            <a:spLocks/>
          </p:cNvSpPr>
          <p:nvPr/>
        </p:nvSpPr>
        <p:spPr>
          <a:xfrm>
            <a:off x="17074662" y="12115800"/>
            <a:ext cx="5526921" cy="135172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s-ES" sz="2370" dirty="0">
                <a:solidFill>
                  <a:srgbClr val="002129"/>
                </a:solidFill>
                <a:latin typeface="IBM Plex Sans Medium" panose="020B0503050203000203" pitchFamily="34" charset="0"/>
              </a:rPr>
              <a:t>Vicerrectorado de Formación Continua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0D9CDF4-44FF-3859-867E-2422DF0B6355}"/>
              </a:ext>
            </a:extLst>
          </p:cNvPr>
          <p:cNvSpPr/>
          <p:nvPr/>
        </p:nvSpPr>
        <p:spPr>
          <a:xfrm>
            <a:off x="1153886" y="2002971"/>
            <a:ext cx="21447697" cy="8018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-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endParaRPr lang="es-ES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9B9A09A4-D621-83C4-9433-F438AF829821}"/>
              </a:ext>
            </a:extLst>
          </p:cNvPr>
          <p:cNvSpPr txBox="1"/>
          <p:nvPr/>
        </p:nvSpPr>
        <p:spPr>
          <a:xfrm>
            <a:off x="6103088" y="6949504"/>
            <a:ext cx="122061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altLang="es-ES" sz="18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  <a:t>Debate</a:t>
            </a:r>
            <a:br>
              <a:rPr lang="es-ES_tradnl" altLang="es-ES" sz="18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</a:br>
            <a:r>
              <a:rPr lang="es-ES_tradnl" altLang="es-ES" sz="18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  <a:t>Perfil del agresor</a:t>
            </a:r>
            <a:endParaRPr lang="es-ES" dirty="0"/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E25C749D-A0EC-007B-7043-8006E0FE5F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76202790"/>
              </p:ext>
            </p:extLst>
          </p:nvPr>
        </p:nvGraphicFramePr>
        <p:xfrm>
          <a:off x="3550246" y="1693120"/>
          <a:ext cx="17784960" cy="100988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D328AFC8-02F2-ADBF-8A0C-D5AD605541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2228" y="5588373"/>
            <a:ext cx="3565526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s-ES" altLang="es-ES" sz="3600" dirty="0">
                <a:solidFill>
                  <a:prstClr val="black"/>
                </a:solidFill>
                <a:latin typeface="Arial" panose="020B0604020202020204" pitchFamily="34" charset="0"/>
              </a:rPr>
              <a:t>Con pareja para poder justificar su cortejo o coqueteo</a:t>
            </a:r>
          </a:p>
        </p:txBody>
      </p:sp>
      <p:sp>
        <p:nvSpPr>
          <p:cNvPr id="52229" name="CuadroTexto 4"/>
          <p:cNvSpPr txBox="1">
            <a:spLocks noChangeArrowheads="1"/>
          </p:cNvSpPr>
          <p:nvPr/>
        </p:nvSpPr>
        <p:spPr bwMode="auto">
          <a:xfrm>
            <a:off x="18716102" y="5034375"/>
            <a:ext cx="4833499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s-ES" altLang="es-ES" sz="3600" dirty="0">
                <a:solidFill>
                  <a:prstClr val="black"/>
                </a:solidFill>
                <a:latin typeface="Arial" panose="020B0604020202020204" pitchFamily="34" charset="0"/>
              </a:rPr>
              <a:t>Con categoría profesional superior y cuentan con la confianza de la empresa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B15467D-CBC2-E9EE-BAF9-C8992B0178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714392" y="246840"/>
            <a:ext cx="13418459" cy="1176630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DB0DF245-F002-FD17-FE99-7CAC0C1C35C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rcRect l="-250000" t="-118750" r="-250000" b="-118750"/>
          <a:stretch>
            <a:fillRect/>
          </a:stretch>
        </p:blipFill>
        <p:spPr>
          <a:xfrm>
            <a:off x="19505811" y="10972800"/>
            <a:ext cx="36576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73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748"/>
    </mc:Choice>
    <mc:Fallback xmlns="">
      <p:transition spd="slow" advTm="447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DE452A-66EC-696A-3502-904C470058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redondeado 16">
            <a:extLst>
              <a:ext uri="{FF2B5EF4-FFF2-40B4-BE49-F238E27FC236}">
                <a16:creationId xmlns:a16="http://schemas.microsoft.com/office/drawing/2014/main" id="{424C4614-4941-2A65-C2C8-7911CECAA021}"/>
              </a:ext>
            </a:extLst>
          </p:cNvPr>
          <p:cNvSpPr/>
          <p:nvPr/>
        </p:nvSpPr>
        <p:spPr>
          <a:xfrm>
            <a:off x="-2" y="11468100"/>
            <a:ext cx="24382415" cy="3560780"/>
          </a:xfrm>
          <a:prstGeom prst="roundRect">
            <a:avLst/>
          </a:prstGeom>
          <a:noFill/>
          <a:ln>
            <a:solidFill>
              <a:srgbClr val="F421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70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ítulo 1">
            <a:extLst>
              <a:ext uri="{FF2B5EF4-FFF2-40B4-BE49-F238E27FC236}">
                <a16:creationId xmlns:a16="http://schemas.microsoft.com/office/drawing/2014/main" id="{99AAF291-CCD2-67EB-EAA7-2D364E37FA2B}"/>
              </a:ext>
            </a:extLst>
          </p:cNvPr>
          <p:cNvSpPr txBox="1">
            <a:spLocks/>
          </p:cNvSpPr>
          <p:nvPr/>
        </p:nvSpPr>
        <p:spPr>
          <a:xfrm>
            <a:off x="669882" y="672572"/>
            <a:ext cx="9587301" cy="56250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828709" rtl="0" eaLnBrk="1" fontAlgn="auto" latinLnBrk="0" hangingPunct="1">
              <a:lnSpc>
                <a:spcPts val="1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42100"/>
                </a:solidFill>
                <a:effectLst/>
                <a:uLnTx/>
                <a:uFillTx/>
                <a:latin typeface="IBM Plex Sans" panose="020B0503050203000203" pitchFamily="34" charset="0"/>
                <a:ea typeface="+mj-ea"/>
                <a:cs typeface="+mj-cs"/>
              </a:rPr>
              <a:t>Centro de Formación y Desarrollo Profesional (CFDP)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046A0E1D-52B2-F58D-78C9-475673AAD5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600" y="11833200"/>
            <a:ext cx="4889500" cy="1384300"/>
          </a:xfrm>
          <a:prstGeom prst="rect">
            <a:avLst/>
          </a:prstGeom>
        </p:spPr>
      </p:pic>
      <p:sp>
        <p:nvSpPr>
          <p:cNvPr id="29" name="Título 1">
            <a:extLst>
              <a:ext uri="{FF2B5EF4-FFF2-40B4-BE49-F238E27FC236}">
                <a16:creationId xmlns:a16="http://schemas.microsoft.com/office/drawing/2014/main" id="{5066255F-C269-78A2-44B5-C0FE67B3C8CE}"/>
              </a:ext>
            </a:extLst>
          </p:cNvPr>
          <p:cNvSpPr txBox="1">
            <a:spLocks/>
          </p:cNvSpPr>
          <p:nvPr/>
        </p:nvSpPr>
        <p:spPr>
          <a:xfrm>
            <a:off x="17074662" y="12115800"/>
            <a:ext cx="5526921" cy="135172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828709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370" b="0" i="0" u="none" strike="noStrike" kern="1200" cap="none" spc="0" normalizeH="0" baseline="0" noProof="0" dirty="0">
                <a:ln>
                  <a:noFill/>
                </a:ln>
                <a:solidFill>
                  <a:srgbClr val="002129"/>
                </a:solidFill>
                <a:effectLst/>
                <a:uLnTx/>
                <a:uFillTx/>
                <a:latin typeface="IBM Plex Sans Medium" panose="020B0503050203000203" pitchFamily="34" charset="0"/>
                <a:ea typeface="+mj-ea"/>
                <a:cs typeface="+mj-cs"/>
              </a:rPr>
              <a:t>Vicerrectorado de Formación Continua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53415184-43EB-2C5A-BB31-AAB3B8AD7E2E}"/>
              </a:ext>
            </a:extLst>
          </p:cNvPr>
          <p:cNvSpPr/>
          <p:nvPr/>
        </p:nvSpPr>
        <p:spPr>
          <a:xfrm>
            <a:off x="936171" y="1235076"/>
            <a:ext cx="22776360" cy="9585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6498DCE8-08AC-2178-2E02-502086F1C9CE}"/>
              </a:ext>
            </a:extLst>
          </p:cNvPr>
          <p:cNvSpPr/>
          <p:nvPr/>
        </p:nvSpPr>
        <p:spPr>
          <a:xfrm>
            <a:off x="1153886" y="2002971"/>
            <a:ext cx="21447697" cy="8018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C1F2D85-936F-492B-DDD2-3428033D1CF3}"/>
              </a:ext>
            </a:extLst>
          </p:cNvPr>
          <p:cNvSpPr txBox="1"/>
          <p:nvPr/>
        </p:nvSpPr>
        <p:spPr>
          <a:xfrm>
            <a:off x="6974957" y="441613"/>
            <a:ext cx="13418289" cy="76944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/>
              <a:t>PERFIL DE LOS AGRESORES SEXUALES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FF5410B3-9ACF-43C3-90A3-03C9BBE8ED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14763695"/>
              </p:ext>
            </p:extLst>
          </p:nvPr>
        </p:nvGraphicFramePr>
        <p:xfrm>
          <a:off x="1153886" y="1773558"/>
          <a:ext cx="23446242" cy="110280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47F296ED-0E24-9E65-8228-DAA777345A9E}"/>
              </a:ext>
            </a:extLst>
          </p:cNvPr>
          <p:cNvSpPr txBox="1"/>
          <p:nvPr/>
        </p:nvSpPr>
        <p:spPr>
          <a:xfrm>
            <a:off x="16099135" y="2633990"/>
            <a:ext cx="85882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/>
              <a:t>Se presentan como personas socialmente adaptadas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41605B8-5F3A-37BF-547B-6AA65C67B43A}"/>
              </a:ext>
            </a:extLst>
          </p:cNvPr>
          <p:cNvSpPr txBox="1"/>
          <p:nvPr/>
        </p:nvSpPr>
        <p:spPr>
          <a:xfrm>
            <a:off x="648336" y="1970414"/>
            <a:ext cx="550766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/>
              <a:t>No nivel socioeconómico específico</a:t>
            </a:r>
          </a:p>
          <a:p>
            <a:r>
              <a:rPr lang="es-ES" sz="2800" dirty="0"/>
              <a:t>85-95% son hombres</a:t>
            </a:r>
          </a:p>
          <a:p>
            <a:r>
              <a:rPr lang="es-ES" sz="2800" dirty="0"/>
              <a:t>Entre 25 y 35 años con mayor frecuencia</a:t>
            </a:r>
          </a:p>
          <a:p>
            <a:r>
              <a:rPr lang="es-ES" sz="2800" dirty="0"/>
              <a:t>En edad adulta </a:t>
            </a:r>
            <a:r>
              <a:rPr lang="es-ES" sz="2800"/>
              <a:t>mayor agresividad</a:t>
            </a:r>
            <a:endParaRPr lang="es-ES" sz="2800" dirty="0"/>
          </a:p>
        </p:txBody>
      </p:sp>
      <p:pic>
        <p:nvPicPr>
          <p:cNvPr id="9" name="Audio 8">
            <a:hlinkClick r:id="" action="ppaction://media"/>
            <a:extLst>
              <a:ext uri="{FF2B5EF4-FFF2-40B4-BE49-F238E27FC236}">
                <a16:creationId xmlns:a16="http://schemas.microsoft.com/office/drawing/2014/main" id="{34E64B79-9778-6D35-5B27-0A3541E68C7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rcRect l="-250000" t="-118750" r="-250000" b="-118750"/>
          <a:stretch>
            <a:fillRect/>
          </a:stretch>
        </p:blipFill>
        <p:spPr>
          <a:xfrm>
            <a:off x="19505811" y="10972800"/>
            <a:ext cx="36576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62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597"/>
    </mc:Choice>
    <mc:Fallback xmlns="">
      <p:transition spd="slow" advTm="615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38BC59-C8DD-D933-06F1-451AE30E63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redondeado 16">
            <a:extLst>
              <a:ext uri="{FF2B5EF4-FFF2-40B4-BE49-F238E27FC236}">
                <a16:creationId xmlns:a16="http://schemas.microsoft.com/office/drawing/2014/main" id="{9CDA6B8A-C5BB-86B0-214B-A2E4CA926A1C}"/>
              </a:ext>
            </a:extLst>
          </p:cNvPr>
          <p:cNvSpPr/>
          <p:nvPr/>
        </p:nvSpPr>
        <p:spPr>
          <a:xfrm>
            <a:off x="-2" y="11468100"/>
            <a:ext cx="24382415" cy="3560780"/>
          </a:xfrm>
          <a:prstGeom prst="roundRect">
            <a:avLst/>
          </a:prstGeom>
          <a:noFill/>
          <a:ln>
            <a:solidFill>
              <a:srgbClr val="F421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01"/>
          </a:p>
        </p:txBody>
      </p:sp>
      <p:sp>
        <p:nvSpPr>
          <p:cNvPr id="20" name="Título 1">
            <a:extLst>
              <a:ext uri="{FF2B5EF4-FFF2-40B4-BE49-F238E27FC236}">
                <a16:creationId xmlns:a16="http://schemas.microsoft.com/office/drawing/2014/main" id="{3BFF8A07-C868-9FF0-54CB-E4E1109D1EA1}"/>
              </a:ext>
            </a:extLst>
          </p:cNvPr>
          <p:cNvSpPr txBox="1">
            <a:spLocks/>
          </p:cNvSpPr>
          <p:nvPr/>
        </p:nvSpPr>
        <p:spPr>
          <a:xfrm>
            <a:off x="669882" y="672572"/>
            <a:ext cx="9587301" cy="56250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1200"/>
              </a:lnSpc>
            </a:pPr>
            <a:r>
              <a:rPr lang="es-ES" sz="1600" dirty="0">
                <a:solidFill>
                  <a:srgbClr val="F42100"/>
                </a:solidFill>
                <a:latin typeface="IBM Plex Sans" panose="020B0503050203000203" pitchFamily="34" charset="0"/>
              </a:rPr>
              <a:t>Centro de Formación y Desarrollo Profesional (CFDP)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AB9CA164-FF5A-CE26-B742-7CEA708F3E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600" y="11833200"/>
            <a:ext cx="4889500" cy="1384300"/>
          </a:xfrm>
          <a:prstGeom prst="rect">
            <a:avLst/>
          </a:prstGeom>
        </p:spPr>
      </p:pic>
      <p:sp>
        <p:nvSpPr>
          <p:cNvPr id="29" name="Título 1">
            <a:extLst>
              <a:ext uri="{FF2B5EF4-FFF2-40B4-BE49-F238E27FC236}">
                <a16:creationId xmlns:a16="http://schemas.microsoft.com/office/drawing/2014/main" id="{5A1F6950-700E-B18F-33A3-CBB949962049}"/>
              </a:ext>
            </a:extLst>
          </p:cNvPr>
          <p:cNvSpPr txBox="1">
            <a:spLocks/>
          </p:cNvSpPr>
          <p:nvPr/>
        </p:nvSpPr>
        <p:spPr>
          <a:xfrm>
            <a:off x="17074662" y="12115800"/>
            <a:ext cx="5526921" cy="135172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s-ES" sz="2370" dirty="0">
                <a:solidFill>
                  <a:srgbClr val="002129"/>
                </a:solidFill>
                <a:latin typeface="IBM Plex Sans Medium" panose="020B0503050203000203" pitchFamily="34" charset="0"/>
              </a:rPr>
              <a:t>Vicerrectorado de Formación Continua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7B0C8201-FD35-429C-BD28-B2E726EAB13A}"/>
              </a:ext>
            </a:extLst>
          </p:cNvPr>
          <p:cNvSpPr/>
          <p:nvPr/>
        </p:nvSpPr>
        <p:spPr>
          <a:xfrm>
            <a:off x="936171" y="1235076"/>
            <a:ext cx="22776360" cy="9585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53A2196D-1760-615B-EEBC-1B2EB3F98F7B}"/>
              </a:ext>
            </a:extLst>
          </p:cNvPr>
          <p:cNvSpPr/>
          <p:nvPr/>
        </p:nvSpPr>
        <p:spPr>
          <a:xfrm>
            <a:off x="1153886" y="2002971"/>
            <a:ext cx="21447697" cy="8018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-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3AAB3AB-A569-816B-75D6-1F6E6FD445F9}"/>
              </a:ext>
            </a:extLst>
          </p:cNvPr>
          <p:cNvSpPr txBox="1"/>
          <p:nvPr/>
        </p:nvSpPr>
        <p:spPr>
          <a:xfrm>
            <a:off x="6974957" y="441613"/>
            <a:ext cx="13418289" cy="76944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/>
              <a:t>TIPOLOGÍAS O CLASIFICACIÓN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D47AFA4B-F75E-C434-671A-DD5E3990B6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1994266"/>
              </p:ext>
            </p:extLst>
          </p:nvPr>
        </p:nvGraphicFramePr>
        <p:xfrm>
          <a:off x="936171" y="2232836"/>
          <a:ext cx="22292356" cy="9150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2D087638-A2E6-3763-419C-8EE6820015E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rcRect l="-250000" t="-118750" r="-250000" b="-118750"/>
          <a:stretch>
            <a:fillRect/>
          </a:stretch>
        </p:blipFill>
        <p:spPr>
          <a:xfrm>
            <a:off x="19505811" y="10972800"/>
            <a:ext cx="36576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023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026"/>
    </mc:Choice>
    <mc:Fallback xmlns="">
      <p:transition spd="slow" advTm="3102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BBF0ED-AE77-3F5C-8399-7F109EBA3C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redondeado 16">
            <a:extLst>
              <a:ext uri="{FF2B5EF4-FFF2-40B4-BE49-F238E27FC236}">
                <a16:creationId xmlns:a16="http://schemas.microsoft.com/office/drawing/2014/main" id="{B8A24997-82AE-5F66-21FF-BF25E6872BFF}"/>
              </a:ext>
            </a:extLst>
          </p:cNvPr>
          <p:cNvSpPr/>
          <p:nvPr/>
        </p:nvSpPr>
        <p:spPr>
          <a:xfrm>
            <a:off x="-2" y="11468100"/>
            <a:ext cx="24382415" cy="3560780"/>
          </a:xfrm>
          <a:prstGeom prst="roundRect">
            <a:avLst/>
          </a:prstGeom>
          <a:noFill/>
          <a:ln>
            <a:solidFill>
              <a:srgbClr val="F421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01"/>
          </a:p>
        </p:txBody>
      </p:sp>
      <p:sp>
        <p:nvSpPr>
          <p:cNvPr id="20" name="Título 1">
            <a:extLst>
              <a:ext uri="{FF2B5EF4-FFF2-40B4-BE49-F238E27FC236}">
                <a16:creationId xmlns:a16="http://schemas.microsoft.com/office/drawing/2014/main" id="{0B3010B2-2697-79AA-D4ED-1A6CB40C77C3}"/>
              </a:ext>
            </a:extLst>
          </p:cNvPr>
          <p:cNvSpPr txBox="1">
            <a:spLocks/>
          </p:cNvSpPr>
          <p:nvPr/>
        </p:nvSpPr>
        <p:spPr>
          <a:xfrm>
            <a:off x="669882" y="672572"/>
            <a:ext cx="9587301" cy="56250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1200"/>
              </a:lnSpc>
            </a:pPr>
            <a:r>
              <a:rPr lang="es-ES" sz="1600" dirty="0">
                <a:solidFill>
                  <a:srgbClr val="F42100"/>
                </a:solidFill>
                <a:latin typeface="IBM Plex Sans" panose="020B0503050203000203" pitchFamily="34" charset="0"/>
              </a:rPr>
              <a:t>Centro de Formación y Desarrollo Profesional (CFDP)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8B251602-1BD3-5B7E-2574-5DEF9ADCFE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600" y="11833200"/>
            <a:ext cx="4889500" cy="1384300"/>
          </a:xfrm>
          <a:prstGeom prst="rect">
            <a:avLst/>
          </a:prstGeom>
        </p:spPr>
      </p:pic>
      <p:sp>
        <p:nvSpPr>
          <p:cNvPr id="29" name="Título 1">
            <a:extLst>
              <a:ext uri="{FF2B5EF4-FFF2-40B4-BE49-F238E27FC236}">
                <a16:creationId xmlns:a16="http://schemas.microsoft.com/office/drawing/2014/main" id="{027517DC-252A-0F18-D584-14746864C069}"/>
              </a:ext>
            </a:extLst>
          </p:cNvPr>
          <p:cNvSpPr txBox="1">
            <a:spLocks/>
          </p:cNvSpPr>
          <p:nvPr/>
        </p:nvSpPr>
        <p:spPr>
          <a:xfrm>
            <a:off x="17074662" y="12115800"/>
            <a:ext cx="5526921" cy="135172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s-ES" sz="2370" dirty="0">
                <a:solidFill>
                  <a:srgbClr val="002129"/>
                </a:solidFill>
                <a:latin typeface="IBM Plex Sans Medium" panose="020B0503050203000203" pitchFamily="34" charset="0"/>
              </a:rPr>
              <a:t>Vicerrectorado de Formación Continua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34061D5A-26FF-4181-2173-4C6053C93DAF}"/>
              </a:ext>
            </a:extLst>
          </p:cNvPr>
          <p:cNvSpPr/>
          <p:nvPr/>
        </p:nvSpPr>
        <p:spPr>
          <a:xfrm>
            <a:off x="936171" y="1235076"/>
            <a:ext cx="22776360" cy="9585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A9B1BA9-66FC-3A2B-687C-507017D377B0}"/>
              </a:ext>
            </a:extLst>
          </p:cNvPr>
          <p:cNvSpPr/>
          <p:nvPr/>
        </p:nvSpPr>
        <p:spPr>
          <a:xfrm>
            <a:off x="1153886" y="2002971"/>
            <a:ext cx="21447697" cy="8018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-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6803520-9DE1-155C-E879-24E7CCD5789D}"/>
              </a:ext>
            </a:extLst>
          </p:cNvPr>
          <p:cNvSpPr txBox="1"/>
          <p:nvPr/>
        </p:nvSpPr>
        <p:spPr>
          <a:xfrm>
            <a:off x="6974957" y="441613"/>
            <a:ext cx="13418289" cy="76944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/>
              <a:t>TIPOLOGÍAS O CLASIFICACIÓN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3E5C58C3-BE23-CE2C-407F-205E79D919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2489327"/>
              </p:ext>
            </p:extLst>
          </p:nvPr>
        </p:nvGraphicFramePr>
        <p:xfrm>
          <a:off x="2295338" y="2254102"/>
          <a:ext cx="20572534" cy="859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958BAE01-3DEA-EC4D-76CF-8C4D8783F89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rcRect l="-250000" t="-118750" r="-250000" b="-118750"/>
          <a:stretch>
            <a:fillRect/>
          </a:stretch>
        </p:blipFill>
        <p:spPr>
          <a:xfrm>
            <a:off x="19505811" y="10972800"/>
            <a:ext cx="36576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59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791"/>
    </mc:Choice>
    <mc:Fallback xmlns="">
      <p:transition spd="slow" advTm="3079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3E424F-B2FF-CFC0-6397-2DEC48024F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redondeado 16">
            <a:extLst>
              <a:ext uri="{FF2B5EF4-FFF2-40B4-BE49-F238E27FC236}">
                <a16:creationId xmlns:a16="http://schemas.microsoft.com/office/drawing/2014/main" id="{3F2D113E-B8DD-C1A0-9669-07FD8B040A85}"/>
              </a:ext>
            </a:extLst>
          </p:cNvPr>
          <p:cNvSpPr/>
          <p:nvPr/>
        </p:nvSpPr>
        <p:spPr>
          <a:xfrm>
            <a:off x="-2" y="11468100"/>
            <a:ext cx="24382415" cy="3560780"/>
          </a:xfrm>
          <a:prstGeom prst="roundRect">
            <a:avLst/>
          </a:prstGeom>
          <a:noFill/>
          <a:ln>
            <a:solidFill>
              <a:srgbClr val="F421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01"/>
          </a:p>
        </p:txBody>
      </p:sp>
      <p:sp>
        <p:nvSpPr>
          <p:cNvPr id="20" name="Título 1">
            <a:extLst>
              <a:ext uri="{FF2B5EF4-FFF2-40B4-BE49-F238E27FC236}">
                <a16:creationId xmlns:a16="http://schemas.microsoft.com/office/drawing/2014/main" id="{829FADA8-6CC3-EBC2-A453-2D30A8CCA8A3}"/>
              </a:ext>
            </a:extLst>
          </p:cNvPr>
          <p:cNvSpPr txBox="1">
            <a:spLocks/>
          </p:cNvSpPr>
          <p:nvPr/>
        </p:nvSpPr>
        <p:spPr>
          <a:xfrm>
            <a:off x="669882" y="672572"/>
            <a:ext cx="9587301" cy="56250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1200"/>
              </a:lnSpc>
            </a:pPr>
            <a:r>
              <a:rPr lang="es-ES" sz="1600" dirty="0">
                <a:solidFill>
                  <a:srgbClr val="F42100"/>
                </a:solidFill>
                <a:latin typeface="IBM Plex Sans" panose="020B0503050203000203" pitchFamily="34" charset="0"/>
              </a:rPr>
              <a:t>Centro de Formación y Desarrollo Profesional (CFDP)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8E7071E9-C1FB-ED96-7390-887B29CE40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600" y="11833200"/>
            <a:ext cx="4889500" cy="1384300"/>
          </a:xfrm>
          <a:prstGeom prst="rect">
            <a:avLst/>
          </a:prstGeom>
        </p:spPr>
      </p:pic>
      <p:sp>
        <p:nvSpPr>
          <p:cNvPr id="29" name="Título 1">
            <a:extLst>
              <a:ext uri="{FF2B5EF4-FFF2-40B4-BE49-F238E27FC236}">
                <a16:creationId xmlns:a16="http://schemas.microsoft.com/office/drawing/2014/main" id="{FF8995F4-9474-9F4C-2425-F199D549DC95}"/>
              </a:ext>
            </a:extLst>
          </p:cNvPr>
          <p:cNvSpPr txBox="1">
            <a:spLocks/>
          </p:cNvSpPr>
          <p:nvPr/>
        </p:nvSpPr>
        <p:spPr>
          <a:xfrm>
            <a:off x="17074662" y="12115800"/>
            <a:ext cx="5526921" cy="135172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s-ES" sz="2370" dirty="0">
                <a:solidFill>
                  <a:srgbClr val="002129"/>
                </a:solidFill>
                <a:latin typeface="IBM Plex Sans Medium" panose="020B0503050203000203" pitchFamily="34" charset="0"/>
              </a:rPr>
              <a:t>Vicerrectorado de Formación Continua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98C8600-2CC1-E6D5-11C2-596B8AFDAE97}"/>
              </a:ext>
            </a:extLst>
          </p:cNvPr>
          <p:cNvSpPr/>
          <p:nvPr/>
        </p:nvSpPr>
        <p:spPr>
          <a:xfrm>
            <a:off x="936171" y="1235076"/>
            <a:ext cx="22776360" cy="9585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0B4AD194-0C7E-0530-E001-9BFFB8511716}"/>
              </a:ext>
            </a:extLst>
          </p:cNvPr>
          <p:cNvSpPr/>
          <p:nvPr/>
        </p:nvSpPr>
        <p:spPr>
          <a:xfrm>
            <a:off x="1153886" y="2002971"/>
            <a:ext cx="21447697" cy="8018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-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endParaRPr lang="es-ES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64A857D5-8E35-AC56-41F3-EB3586009F38}"/>
              </a:ext>
            </a:extLst>
          </p:cNvPr>
          <p:cNvSpPr txBox="1"/>
          <p:nvPr/>
        </p:nvSpPr>
        <p:spPr>
          <a:xfrm>
            <a:off x="5559100" y="441613"/>
            <a:ext cx="13418289" cy="76944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/>
              <a:t>Distorsión de las interpretaciones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E65639E-927A-4DF8-8452-C01F54C0D8BA}"/>
              </a:ext>
            </a:extLst>
          </p:cNvPr>
          <p:cNvSpPr/>
          <p:nvPr/>
        </p:nvSpPr>
        <p:spPr>
          <a:xfrm>
            <a:off x="6421674" y="1669795"/>
            <a:ext cx="10866474" cy="3891516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b="1" dirty="0">
                <a:solidFill>
                  <a:schemeClr val="tx1"/>
                </a:solidFill>
              </a:rPr>
              <a:t>Ausencia de responsabilidad </a:t>
            </a:r>
            <a:r>
              <a:rPr lang="es-ES" sz="4000" dirty="0">
                <a:solidFill>
                  <a:schemeClr val="tx1"/>
                </a:solidFill>
              </a:rPr>
              <a:t>por el hecho (echarle la culpa al alcohol o a la víctima)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D2BD2F3-0112-6A57-9513-2CDD3C8255C2}"/>
              </a:ext>
            </a:extLst>
          </p:cNvPr>
          <p:cNvSpPr txBox="1"/>
          <p:nvPr/>
        </p:nvSpPr>
        <p:spPr>
          <a:xfrm>
            <a:off x="435684" y="6012395"/>
            <a:ext cx="7978851" cy="13234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ES" sz="4000" b="1" dirty="0"/>
              <a:t>Minimizar</a:t>
            </a:r>
          </a:p>
          <a:p>
            <a:r>
              <a:rPr lang="es-ES" sz="4000" dirty="0"/>
              <a:t>“ella no quería pero apenas se quejó”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0127546-F0CD-EAAF-A5DE-6B29628AEA24}"/>
              </a:ext>
            </a:extLst>
          </p:cNvPr>
          <p:cNvSpPr txBox="1"/>
          <p:nvPr/>
        </p:nvSpPr>
        <p:spPr>
          <a:xfrm>
            <a:off x="12623633" y="6273710"/>
            <a:ext cx="11198578" cy="13234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ES" sz="4000" b="1" dirty="0"/>
              <a:t>Negar el daño cometido</a:t>
            </a:r>
          </a:p>
          <a:p>
            <a:r>
              <a:rPr lang="es-ES" sz="4000" dirty="0"/>
              <a:t> “Fue sexo consentido, aunque se hiciera la estrecha”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DE4D852-A8B6-0D2C-F1EC-55E8B811772C}"/>
              </a:ext>
            </a:extLst>
          </p:cNvPr>
          <p:cNvSpPr txBox="1"/>
          <p:nvPr/>
        </p:nvSpPr>
        <p:spPr>
          <a:xfrm>
            <a:off x="5863732" y="8709953"/>
            <a:ext cx="10099303" cy="13234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ES" sz="4000" dirty="0"/>
              <a:t>Creer que el sexo es algo bueno para cualquiera</a:t>
            </a:r>
          </a:p>
          <a:p>
            <a:r>
              <a:rPr lang="es-ES" sz="4000" dirty="0"/>
              <a:t>“Que no es para </a:t>
            </a:r>
            <a:r>
              <a:rPr lang="es-ES" sz="4000" dirty="0" err="1"/>
              <a:t>tanto””Que</a:t>
            </a:r>
            <a:r>
              <a:rPr lang="es-ES" sz="4000" dirty="0"/>
              <a:t> no es justo”</a:t>
            </a:r>
          </a:p>
        </p:txBody>
      </p:sp>
      <p:sp>
        <p:nvSpPr>
          <p:cNvPr id="13" name="Flecha: doblada 12">
            <a:extLst>
              <a:ext uri="{FF2B5EF4-FFF2-40B4-BE49-F238E27FC236}">
                <a16:creationId xmlns:a16="http://schemas.microsoft.com/office/drawing/2014/main" id="{E035A074-321E-5F59-14E1-564536D0C5CF}"/>
              </a:ext>
            </a:extLst>
          </p:cNvPr>
          <p:cNvSpPr/>
          <p:nvPr/>
        </p:nvSpPr>
        <p:spPr>
          <a:xfrm flipV="1">
            <a:off x="9207795" y="9930974"/>
            <a:ext cx="813816" cy="1029433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3DF5E3B1-8CE0-EE5D-8AC4-4731506D6ECE}"/>
              </a:ext>
            </a:extLst>
          </p:cNvPr>
          <p:cNvSpPr txBox="1"/>
          <p:nvPr/>
        </p:nvSpPr>
        <p:spPr>
          <a:xfrm>
            <a:off x="11313042" y="10445690"/>
            <a:ext cx="112180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dirty="0"/>
              <a:t>Hacer que el agresor sexual se sienta menos culpable</a:t>
            </a:r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8C78E67C-84C9-84D8-BBA5-F2C7C0C4126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250000" t="-118750" r="-250000" b="-118750"/>
          <a:stretch>
            <a:fillRect/>
          </a:stretch>
        </p:blipFill>
        <p:spPr>
          <a:xfrm>
            <a:off x="19505811" y="10972800"/>
            <a:ext cx="36576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483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342"/>
    </mc:Choice>
    <mc:Fallback xmlns="">
      <p:transition spd="slow" advTm="5734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EDED9C-4E56-1DC3-D5FC-4929528A58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redondeado 16">
            <a:extLst>
              <a:ext uri="{FF2B5EF4-FFF2-40B4-BE49-F238E27FC236}">
                <a16:creationId xmlns:a16="http://schemas.microsoft.com/office/drawing/2014/main" id="{92343A95-DB71-3412-0753-F0E5A7693920}"/>
              </a:ext>
            </a:extLst>
          </p:cNvPr>
          <p:cNvSpPr/>
          <p:nvPr/>
        </p:nvSpPr>
        <p:spPr>
          <a:xfrm>
            <a:off x="-2" y="11468100"/>
            <a:ext cx="24382415" cy="3560780"/>
          </a:xfrm>
          <a:prstGeom prst="roundRect">
            <a:avLst/>
          </a:prstGeom>
          <a:noFill/>
          <a:ln>
            <a:solidFill>
              <a:srgbClr val="F421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01"/>
          </a:p>
        </p:txBody>
      </p:sp>
      <p:sp>
        <p:nvSpPr>
          <p:cNvPr id="20" name="Título 1">
            <a:extLst>
              <a:ext uri="{FF2B5EF4-FFF2-40B4-BE49-F238E27FC236}">
                <a16:creationId xmlns:a16="http://schemas.microsoft.com/office/drawing/2014/main" id="{9B14E207-7353-9EFB-3F65-942688B64B62}"/>
              </a:ext>
            </a:extLst>
          </p:cNvPr>
          <p:cNvSpPr txBox="1">
            <a:spLocks/>
          </p:cNvSpPr>
          <p:nvPr/>
        </p:nvSpPr>
        <p:spPr>
          <a:xfrm>
            <a:off x="669882" y="672572"/>
            <a:ext cx="9587301" cy="56250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1200"/>
              </a:lnSpc>
            </a:pPr>
            <a:r>
              <a:rPr lang="es-ES" sz="1600" dirty="0">
                <a:solidFill>
                  <a:srgbClr val="F42100"/>
                </a:solidFill>
                <a:latin typeface="IBM Plex Sans" panose="020B0503050203000203" pitchFamily="34" charset="0"/>
              </a:rPr>
              <a:t>Centro de Formación y Desarrollo Profesional (CFDP)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52C41A99-AE97-F3CA-FBA4-FF6277EDB8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600" y="11833200"/>
            <a:ext cx="4889500" cy="1384300"/>
          </a:xfrm>
          <a:prstGeom prst="rect">
            <a:avLst/>
          </a:prstGeom>
        </p:spPr>
      </p:pic>
      <p:sp>
        <p:nvSpPr>
          <p:cNvPr id="29" name="Título 1">
            <a:extLst>
              <a:ext uri="{FF2B5EF4-FFF2-40B4-BE49-F238E27FC236}">
                <a16:creationId xmlns:a16="http://schemas.microsoft.com/office/drawing/2014/main" id="{6717971C-7E6A-6D60-7E9A-E807B343E103}"/>
              </a:ext>
            </a:extLst>
          </p:cNvPr>
          <p:cNvSpPr txBox="1">
            <a:spLocks/>
          </p:cNvSpPr>
          <p:nvPr/>
        </p:nvSpPr>
        <p:spPr>
          <a:xfrm>
            <a:off x="17074662" y="12115800"/>
            <a:ext cx="5526921" cy="135172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s-ES" sz="2370" dirty="0">
                <a:solidFill>
                  <a:srgbClr val="002129"/>
                </a:solidFill>
                <a:latin typeface="IBM Plex Sans Medium" panose="020B0503050203000203" pitchFamily="34" charset="0"/>
              </a:rPr>
              <a:t>Vicerrectorado de Formación Continua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E90AFA38-F306-5CB7-2423-9749B0D92653}"/>
              </a:ext>
            </a:extLst>
          </p:cNvPr>
          <p:cNvSpPr/>
          <p:nvPr/>
        </p:nvSpPr>
        <p:spPr>
          <a:xfrm>
            <a:off x="936171" y="1235076"/>
            <a:ext cx="22776360" cy="9585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BF5C841D-2E49-DE56-796E-4E4E339B8DE0}"/>
              </a:ext>
            </a:extLst>
          </p:cNvPr>
          <p:cNvSpPr/>
          <p:nvPr/>
        </p:nvSpPr>
        <p:spPr>
          <a:xfrm>
            <a:off x="1153886" y="2002971"/>
            <a:ext cx="21447697" cy="8018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-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endParaRPr lang="es-ES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A52BD7C-B1F8-84DF-B08D-8C41725C3455}"/>
              </a:ext>
            </a:extLst>
          </p:cNvPr>
          <p:cNvSpPr txBox="1"/>
          <p:nvPr/>
        </p:nvSpPr>
        <p:spPr>
          <a:xfrm>
            <a:off x="9207795" y="1"/>
            <a:ext cx="9769594" cy="76944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/>
              <a:t>Actitudes negativas hacia las mujeres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43B92E62-5DDB-3DDF-F10B-F3CAE71BA272}"/>
              </a:ext>
            </a:extLst>
          </p:cNvPr>
          <p:cNvSpPr/>
          <p:nvPr/>
        </p:nvSpPr>
        <p:spPr>
          <a:xfrm>
            <a:off x="4230976" y="1383373"/>
            <a:ext cx="16003505" cy="167021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dirty="0">
                <a:solidFill>
                  <a:schemeClr val="tx1"/>
                </a:solidFill>
              </a:rPr>
              <a:t>Actitudes y creencias sobre la sexualidad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7442BED-BFEA-5F9C-7106-49D2D613F3C0}"/>
              </a:ext>
            </a:extLst>
          </p:cNvPr>
          <p:cNvSpPr txBox="1"/>
          <p:nvPr/>
        </p:nvSpPr>
        <p:spPr>
          <a:xfrm>
            <a:off x="380697" y="4992228"/>
            <a:ext cx="10515851" cy="13234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4000" dirty="0"/>
              <a:t>Se puede obligar a las mujeres a tener relaciones sexuales y los hombres tienen derecho a ello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AC4EC6D7-18F0-1338-84B6-148FA6D1C123}"/>
              </a:ext>
            </a:extLst>
          </p:cNvPr>
          <p:cNvSpPr txBox="1"/>
          <p:nvPr/>
        </p:nvSpPr>
        <p:spPr>
          <a:xfrm>
            <a:off x="6188148" y="6855535"/>
            <a:ext cx="12789241" cy="70788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4000" dirty="0"/>
              <a:t>Creencias estereotipadas sobre las mujeres</a:t>
            </a:r>
          </a:p>
        </p:txBody>
      </p:sp>
      <p:sp>
        <p:nvSpPr>
          <p:cNvPr id="13" name="Flecha: doblada 12">
            <a:extLst>
              <a:ext uri="{FF2B5EF4-FFF2-40B4-BE49-F238E27FC236}">
                <a16:creationId xmlns:a16="http://schemas.microsoft.com/office/drawing/2014/main" id="{14E50960-4290-EE89-11F8-8B2E97E81BEC}"/>
              </a:ext>
            </a:extLst>
          </p:cNvPr>
          <p:cNvSpPr/>
          <p:nvPr/>
        </p:nvSpPr>
        <p:spPr>
          <a:xfrm flipV="1">
            <a:off x="6512090" y="7940391"/>
            <a:ext cx="813816" cy="1702078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5343F139-CCA3-386A-DD2E-85ADB46EDF62}"/>
              </a:ext>
            </a:extLst>
          </p:cNvPr>
          <p:cNvSpPr txBox="1"/>
          <p:nvPr/>
        </p:nvSpPr>
        <p:spPr>
          <a:xfrm>
            <a:off x="8014955" y="9152138"/>
            <a:ext cx="1811941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4000" dirty="0"/>
              <a:t>Carencia absoluta de interés por las consecuencias negativas de sus acciones. </a:t>
            </a:r>
          </a:p>
          <a:p>
            <a:pPr algn="just"/>
            <a:r>
              <a:rPr lang="es-ES" sz="4000" dirty="0"/>
              <a:t>Sus víctimas no le preocupan. </a:t>
            </a:r>
          </a:p>
          <a:p>
            <a:pPr algn="just"/>
            <a:r>
              <a:rPr lang="es-ES" sz="4000" dirty="0"/>
              <a:t>AUSENCIA DE EMPATÍA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937DED9-F568-D595-8A59-C09A96A9FFAC}"/>
              </a:ext>
            </a:extLst>
          </p:cNvPr>
          <p:cNvSpPr txBox="1"/>
          <p:nvPr/>
        </p:nvSpPr>
        <p:spPr>
          <a:xfrm>
            <a:off x="11396276" y="5064991"/>
            <a:ext cx="12871729" cy="13234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ES" sz="4000" dirty="0"/>
              <a:t>Si las mujeres están más protegidas y son menos autónomas,</a:t>
            </a:r>
          </a:p>
          <a:p>
            <a:r>
              <a:rPr lang="es-ES" sz="4000" dirty="0"/>
              <a:t>tendrán menos probabilidades de que las violen</a:t>
            </a:r>
          </a:p>
        </p:txBody>
      </p:sp>
      <p:sp>
        <p:nvSpPr>
          <p:cNvPr id="9" name="Flecha: hacia abajo 8">
            <a:extLst>
              <a:ext uri="{FF2B5EF4-FFF2-40B4-BE49-F238E27FC236}">
                <a16:creationId xmlns:a16="http://schemas.microsoft.com/office/drawing/2014/main" id="{72C51844-ED9F-5BD3-047E-72C54C76D281}"/>
              </a:ext>
            </a:extLst>
          </p:cNvPr>
          <p:cNvSpPr/>
          <p:nvPr/>
        </p:nvSpPr>
        <p:spPr>
          <a:xfrm>
            <a:off x="10818951" y="3056084"/>
            <a:ext cx="1154650" cy="1323439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286839A5-69EB-1254-3BD2-9CBABB39C03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250000" t="-118750" r="-250000" b="-118750"/>
          <a:stretch>
            <a:fillRect/>
          </a:stretch>
        </p:blipFill>
        <p:spPr>
          <a:xfrm>
            <a:off x="19505811" y="10972800"/>
            <a:ext cx="36576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198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153"/>
    </mc:Choice>
    <mc:Fallback xmlns="">
      <p:transition spd="slow" advTm="6815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09B09C-89BA-1312-F560-2F06D3B2B9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redondeado 16">
            <a:extLst>
              <a:ext uri="{FF2B5EF4-FFF2-40B4-BE49-F238E27FC236}">
                <a16:creationId xmlns:a16="http://schemas.microsoft.com/office/drawing/2014/main" id="{F16EBC74-9846-C58D-8193-B7A075CB2375}"/>
              </a:ext>
            </a:extLst>
          </p:cNvPr>
          <p:cNvSpPr/>
          <p:nvPr/>
        </p:nvSpPr>
        <p:spPr>
          <a:xfrm>
            <a:off x="-2" y="11468100"/>
            <a:ext cx="24382415" cy="3560780"/>
          </a:xfrm>
          <a:prstGeom prst="roundRect">
            <a:avLst/>
          </a:prstGeom>
          <a:noFill/>
          <a:ln>
            <a:solidFill>
              <a:srgbClr val="F421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01"/>
          </a:p>
        </p:txBody>
      </p:sp>
      <p:sp>
        <p:nvSpPr>
          <p:cNvPr id="20" name="Título 1">
            <a:extLst>
              <a:ext uri="{FF2B5EF4-FFF2-40B4-BE49-F238E27FC236}">
                <a16:creationId xmlns:a16="http://schemas.microsoft.com/office/drawing/2014/main" id="{66C60264-1CC7-2076-214B-E2A0E0D53D1E}"/>
              </a:ext>
            </a:extLst>
          </p:cNvPr>
          <p:cNvSpPr txBox="1">
            <a:spLocks/>
          </p:cNvSpPr>
          <p:nvPr/>
        </p:nvSpPr>
        <p:spPr>
          <a:xfrm>
            <a:off x="669882" y="672572"/>
            <a:ext cx="9587301" cy="56250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1200"/>
              </a:lnSpc>
            </a:pPr>
            <a:r>
              <a:rPr lang="es-ES" sz="1600" dirty="0">
                <a:solidFill>
                  <a:srgbClr val="F42100"/>
                </a:solidFill>
                <a:latin typeface="IBM Plex Sans" panose="020B0503050203000203" pitchFamily="34" charset="0"/>
              </a:rPr>
              <a:t>Centro de Formación y Desarrollo Profesional (CFDP)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75C382DA-504E-6F19-50AE-3D51BFF7BA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600" y="11833200"/>
            <a:ext cx="4889500" cy="1384300"/>
          </a:xfrm>
          <a:prstGeom prst="rect">
            <a:avLst/>
          </a:prstGeom>
        </p:spPr>
      </p:pic>
      <p:sp>
        <p:nvSpPr>
          <p:cNvPr id="29" name="Título 1">
            <a:extLst>
              <a:ext uri="{FF2B5EF4-FFF2-40B4-BE49-F238E27FC236}">
                <a16:creationId xmlns:a16="http://schemas.microsoft.com/office/drawing/2014/main" id="{91767F58-F311-C8FC-0BC4-9896A2B56AD2}"/>
              </a:ext>
            </a:extLst>
          </p:cNvPr>
          <p:cNvSpPr txBox="1">
            <a:spLocks/>
          </p:cNvSpPr>
          <p:nvPr/>
        </p:nvSpPr>
        <p:spPr>
          <a:xfrm>
            <a:off x="17074662" y="12115800"/>
            <a:ext cx="5526921" cy="135172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s-ES" sz="2370" dirty="0">
                <a:solidFill>
                  <a:srgbClr val="002129"/>
                </a:solidFill>
                <a:latin typeface="IBM Plex Sans Medium" panose="020B0503050203000203" pitchFamily="34" charset="0"/>
              </a:rPr>
              <a:t>Vicerrectorado de Formación Continua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DA8A5F89-8D01-0D44-2660-EB2713DA951D}"/>
              </a:ext>
            </a:extLst>
          </p:cNvPr>
          <p:cNvSpPr/>
          <p:nvPr/>
        </p:nvSpPr>
        <p:spPr>
          <a:xfrm>
            <a:off x="936171" y="1235076"/>
            <a:ext cx="22776360" cy="9585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CFBD2C0-324F-CD40-F551-3B9EE181A0CA}"/>
              </a:ext>
            </a:extLst>
          </p:cNvPr>
          <p:cNvSpPr/>
          <p:nvPr/>
        </p:nvSpPr>
        <p:spPr>
          <a:xfrm>
            <a:off x="1153886" y="2002971"/>
            <a:ext cx="21447697" cy="8018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-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endParaRPr lang="es-E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C144D63-A5F3-8B51-956C-3F3B5F089CD5}"/>
              </a:ext>
            </a:extLst>
          </p:cNvPr>
          <p:cNvSpPr txBox="1"/>
          <p:nvPr/>
        </p:nvSpPr>
        <p:spPr>
          <a:xfrm>
            <a:off x="7761766" y="953823"/>
            <a:ext cx="13949917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4800" b="1" dirty="0"/>
              <a:t>Construcción social de identidad masculina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905F8309-E916-E5D2-798C-030FECF4B6A0}"/>
              </a:ext>
            </a:extLst>
          </p:cNvPr>
          <p:cNvGrpSpPr/>
          <p:nvPr/>
        </p:nvGrpSpPr>
        <p:grpSpPr>
          <a:xfrm>
            <a:off x="3303515" y="4758628"/>
            <a:ext cx="17775383" cy="4198744"/>
            <a:chOff x="4788" y="2950042"/>
            <a:chExt cx="17775383" cy="4198744"/>
          </a:xfrm>
        </p:grpSpPr>
        <p:sp>
          <p:nvSpPr>
            <p:cNvPr id="3" name="Elipse 2">
              <a:extLst>
                <a:ext uri="{FF2B5EF4-FFF2-40B4-BE49-F238E27FC236}">
                  <a16:creationId xmlns:a16="http://schemas.microsoft.com/office/drawing/2014/main" id="{31DD0E04-7E43-4952-3F88-CA40F1006521}"/>
                </a:ext>
              </a:extLst>
            </p:cNvPr>
            <p:cNvSpPr/>
            <p:nvPr/>
          </p:nvSpPr>
          <p:spPr>
            <a:xfrm>
              <a:off x="4788" y="2950042"/>
              <a:ext cx="17775383" cy="4198744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ES"/>
            </a:p>
          </p:txBody>
        </p:sp>
        <p:sp>
          <p:nvSpPr>
            <p:cNvPr id="5" name="Elipse 4">
              <a:extLst>
                <a:ext uri="{FF2B5EF4-FFF2-40B4-BE49-F238E27FC236}">
                  <a16:creationId xmlns:a16="http://schemas.microsoft.com/office/drawing/2014/main" id="{5477A6F9-D56C-A545-0810-CE05282DBEA1}"/>
                </a:ext>
              </a:extLst>
            </p:cNvPr>
            <p:cNvSpPr txBox="1"/>
            <p:nvPr/>
          </p:nvSpPr>
          <p:spPr>
            <a:xfrm>
              <a:off x="2607933" y="3564934"/>
              <a:ext cx="12569093" cy="29689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4000" b="1" kern="1200" dirty="0">
                  <a:solidFill>
                    <a:schemeClr val="tx1"/>
                  </a:solidFill>
                </a:rPr>
                <a:t>El acoso sexual tienen más que ver con relaciones de poder </a:t>
              </a:r>
            </a:p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4000" b="1" dirty="0">
                <a:solidFill>
                  <a:schemeClr val="tx1"/>
                </a:solidFill>
              </a:endParaRPr>
            </a:p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4000" b="1" kern="1200" dirty="0">
                  <a:solidFill>
                    <a:schemeClr val="tx1"/>
                  </a:solidFill>
                </a:rPr>
                <a:t>que con relaciones sexuales</a:t>
              </a:r>
            </a:p>
          </p:txBody>
        </p:sp>
      </p:grpSp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C645D1E2-8160-14D7-3B93-2C5C9429D25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250000" t="-118750" r="-250000" b="-118750"/>
          <a:stretch>
            <a:fillRect/>
          </a:stretch>
        </p:blipFill>
        <p:spPr>
          <a:xfrm>
            <a:off x="19505811" y="10972800"/>
            <a:ext cx="36576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358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515"/>
    </mc:Choice>
    <mc:Fallback xmlns="">
      <p:transition spd="slow" advTm="2951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1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69E745BF-DB11-7D40-8625-93C5F8BEAE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92355" y="3359150"/>
            <a:ext cx="6997700" cy="6997700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EE070949-EC35-3EBB-7F18-4C7B53F96BB8}"/>
              </a:ext>
            </a:extLst>
          </p:cNvPr>
          <p:cNvSpPr txBox="1"/>
          <p:nvPr/>
        </p:nvSpPr>
        <p:spPr>
          <a:xfrm>
            <a:off x="6480544" y="750171"/>
            <a:ext cx="1219554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7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elix Titling" panose="04060505060202020A04" pitchFamily="82" charset="0"/>
                <a:ea typeface="ＭＳ Ｐゴシック" panose="020B0600070205080204" pitchFamily="34" charset="-128"/>
                <a:cs typeface="+mn-cs"/>
              </a:rPr>
              <a:t>M</a:t>
            </a:r>
            <a:r>
              <a:rPr kumimoji="0" lang="es-ES" altLang="es-E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elix Titling" panose="04060505060202020A04" pitchFamily="82" charset="0"/>
                <a:ea typeface="ＭＳ Ｐゴシック" panose="020B0600070205080204" pitchFamily="34" charset="-128"/>
                <a:cs typeface="+mn-cs"/>
              </a:rPr>
              <a:t>UCHAS </a:t>
            </a:r>
            <a:r>
              <a:rPr kumimoji="0" lang="es-ES" altLang="es-ES" sz="6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elix Titling" panose="04060505060202020A04" pitchFamily="82" charset="0"/>
                <a:ea typeface="ＭＳ Ｐゴシック" panose="020B0600070205080204" pitchFamily="34" charset="-128"/>
                <a:cs typeface="+mn-cs"/>
              </a:rPr>
              <a:t>G</a:t>
            </a:r>
            <a:r>
              <a:rPr kumimoji="0" lang="es-ES" altLang="es-E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elix Titling" panose="04060505060202020A04" pitchFamily="82" charset="0"/>
                <a:ea typeface="ＭＳ Ｐゴシック" panose="020B0600070205080204" pitchFamily="34" charset="-128"/>
                <a:cs typeface="+mn-cs"/>
              </a:rPr>
              <a:t>RACIAS POR SU </a:t>
            </a:r>
            <a:r>
              <a:rPr kumimoji="0" lang="es-ES" altLang="es-ES" sz="6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elix Titling" panose="04060505060202020A04" pitchFamily="82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s-ES" altLang="es-E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elix Titling" panose="04060505060202020A04" pitchFamily="82" charset="0"/>
                <a:ea typeface="ＭＳ Ｐゴシック" panose="020B0600070205080204" pitchFamily="34" charset="-128"/>
                <a:cs typeface="+mn-cs"/>
              </a:rPr>
              <a:t>TENCIÓN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144688C-7F8D-5229-7A8C-F05CEA70E471}"/>
              </a:ext>
            </a:extLst>
          </p:cNvPr>
          <p:cNvSpPr txBox="1"/>
          <p:nvPr/>
        </p:nvSpPr>
        <p:spPr>
          <a:xfrm>
            <a:off x="5885121" y="11350001"/>
            <a:ext cx="1219554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alt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FACULTAD DE PSICOLOGÍA. Área de Psicología Social. Unidad de Género (SEPA)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alt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2024</a:t>
            </a: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74DDC4BE-1B34-F2E3-F8D7-0D780506875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250000" t="-118750" r="-250000" b="-118750"/>
          <a:stretch>
            <a:fillRect/>
          </a:stretch>
        </p:blipFill>
        <p:spPr>
          <a:xfrm>
            <a:off x="19505811" y="10972800"/>
            <a:ext cx="36576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4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203"/>
    </mc:Choice>
    <mc:Fallback xmlns="">
      <p:transition spd="slow" advTm="212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redondeado 16">
            <a:extLst>
              <a:ext uri="{FF2B5EF4-FFF2-40B4-BE49-F238E27FC236}">
                <a16:creationId xmlns:a16="http://schemas.microsoft.com/office/drawing/2014/main" id="{A4338C66-4609-AD4C-A7F3-7CF8F67BACD9}"/>
              </a:ext>
            </a:extLst>
          </p:cNvPr>
          <p:cNvSpPr/>
          <p:nvPr/>
        </p:nvSpPr>
        <p:spPr>
          <a:xfrm>
            <a:off x="-2" y="11468100"/>
            <a:ext cx="24382415" cy="3560780"/>
          </a:xfrm>
          <a:prstGeom prst="roundRect">
            <a:avLst/>
          </a:prstGeom>
          <a:noFill/>
          <a:ln>
            <a:solidFill>
              <a:srgbClr val="F421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01"/>
          </a:p>
        </p:txBody>
      </p:sp>
      <p:sp>
        <p:nvSpPr>
          <p:cNvPr id="20" name="Título 1">
            <a:extLst>
              <a:ext uri="{FF2B5EF4-FFF2-40B4-BE49-F238E27FC236}">
                <a16:creationId xmlns:a16="http://schemas.microsoft.com/office/drawing/2014/main" id="{8355C82B-D70E-6841-B54E-C65845909D25}"/>
              </a:ext>
            </a:extLst>
          </p:cNvPr>
          <p:cNvSpPr txBox="1">
            <a:spLocks/>
          </p:cNvSpPr>
          <p:nvPr/>
        </p:nvSpPr>
        <p:spPr>
          <a:xfrm>
            <a:off x="669882" y="672572"/>
            <a:ext cx="9587301" cy="56250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1200"/>
              </a:lnSpc>
            </a:pPr>
            <a:r>
              <a:rPr lang="es-ES" sz="1600" dirty="0">
                <a:solidFill>
                  <a:srgbClr val="F42100"/>
                </a:solidFill>
                <a:latin typeface="IBM Plex Sans" panose="020B0503050203000203" pitchFamily="34" charset="0"/>
              </a:rPr>
              <a:t>Centro de Formación y Desarrollo Profesional (CFDP)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C6AD9B6E-4431-724E-9779-F244B8EBEC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600" y="11833200"/>
            <a:ext cx="4889500" cy="1384300"/>
          </a:xfrm>
          <a:prstGeom prst="rect">
            <a:avLst/>
          </a:prstGeom>
        </p:spPr>
      </p:pic>
      <p:sp>
        <p:nvSpPr>
          <p:cNvPr id="29" name="Título 1">
            <a:extLst>
              <a:ext uri="{FF2B5EF4-FFF2-40B4-BE49-F238E27FC236}">
                <a16:creationId xmlns:a16="http://schemas.microsoft.com/office/drawing/2014/main" id="{786C572E-763B-8B4F-BE90-0EDEEDCDC196}"/>
              </a:ext>
            </a:extLst>
          </p:cNvPr>
          <p:cNvSpPr txBox="1">
            <a:spLocks/>
          </p:cNvSpPr>
          <p:nvPr/>
        </p:nvSpPr>
        <p:spPr>
          <a:xfrm>
            <a:off x="17074662" y="12115800"/>
            <a:ext cx="5526921" cy="135172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s-ES" sz="2370" dirty="0">
                <a:solidFill>
                  <a:srgbClr val="002129"/>
                </a:solidFill>
                <a:latin typeface="IBM Plex Sans Medium" panose="020B0503050203000203" pitchFamily="34" charset="0"/>
              </a:rPr>
              <a:t>Vicerrectorado de Formación Continua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3F82CD16-C80D-8B47-6B07-384B19EA58BF}"/>
              </a:ext>
            </a:extLst>
          </p:cNvPr>
          <p:cNvSpPr/>
          <p:nvPr/>
        </p:nvSpPr>
        <p:spPr>
          <a:xfrm>
            <a:off x="936171" y="1235076"/>
            <a:ext cx="22776360" cy="9585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F8A833AB-1646-8AA9-E4AD-6A5CCF1A022A}"/>
              </a:ext>
            </a:extLst>
          </p:cNvPr>
          <p:cNvSpPr/>
          <p:nvPr/>
        </p:nvSpPr>
        <p:spPr>
          <a:xfrm>
            <a:off x="1153886" y="2002971"/>
            <a:ext cx="21447697" cy="8018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-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endParaRPr lang="es-E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4C500A7-A143-2BC2-17B8-0E4A598AA5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0772" y="2883043"/>
            <a:ext cx="97536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3BF8BF5E-3404-9A46-CCFD-6070EFF8D9E0}"/>
              </a:ext>
            </a:extLst>
          </p:cNvPr>
          <p:cNvSpPr txBox="1"/>
          <p:nvPr/>
        </p:nvSpPr>
        <p:spPr>
          <a:xfrm>
            <a:off x="632463" y="3158403"/>
            <a:ext cx="12206176" cy="6863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buNone/>
              <a:defRPr/>
            </a:pPr>
            <a:r>
              <a:rPr lang="es-ES_tradnl" altLang="es-ES" sz="40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La construcción de la identidad masculina surge por la interacción del sujeto con el entorno social en que se encuentra. </a:t>
            </a:r>
          </a:p>
          <a:p>
            <a:pPr marL="0" indent="0" algn="just">
              <a:buNone/>
              <a:defRPr/>
            </a:pPr>
            <a:endParaRPr lang="es-ES_tradnl" altLang="es-ES" sz="40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0" indent="0" algn="just">
              <a:buNone/>
              <a:defRPr/>
            </a:pPr>
            <a:endParaRPr lang="es-ES_tradnl" altLang="es-ES" sz="40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0" indent="0" algn="just">
              <a:buNone/>
              <a:defRPr/>
            </a:pPr>
            <a:endParaRPr lang="es-ES_tradnl" altLang="es-ES" sz="40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0" indent="0" algn="just">
              <a:buNone/>
              <a:defRPr/>
            </a:pPr>
            <a:r>
              <a:rPr lang="es-ES_tradnl" altLang="es-ES" sz="40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La ideología masculina, definida como un conjunto de normas y creencias mediante las cuales se socializa a los hombres de una sociedad, unas creencias que incluyen estándares de conducta masculina (</a:t>
            </a:r>
            <a:r>
              <a:rPr lang="es-ES_tradnl" altLang="es-ES" sz="4000" dirty="0" err="1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Pleck</a:t>
            </a:r>
            <a:r>
              <a:rPr lang="es-ES_tradnl" altLang="es-ES" sz="40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, </a:t>
            </a:r>
            <a:r>
              <a:rPr lang="es-ES_tradnl" altLang="es-ES" sz="4000" dirty="0" err="1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Sonsestein</a:t>
            </a:r>
            <a:r>
              <a:rPr lang="es-ES_tradnl" altLang="es-ES" sz="40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y </a:t>
            </a:r>
            <a:r>
              <a:rPr lang="es-ES_tradnl" altLang="es-ES" sz="4000" dirty="0" err="1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Ku</a:t>
            </a:r>
            <a:r>
              <a:rPr lang="es-ES_tradnl" altLang="es-ES" sz="40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, 1993). </a:t>
            </a:r>
            <a:endParaRPr lang="es-E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0B261CD-C40F-08D7-DB59-AE233EDDBD83}"/>
              </a:ext>
            </a:extLst>
          </p:cNvPr>
          <p:cNvSpPr txBox="1"/>
          <p:nvPr/>
        </p:nvSpPr>
        <p:spPr>
          <a:xfrm>
            <a:off x="7761766" y="953823"/>
            <a:ext cx="13949917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4800" b="1" dirty="0"/>
              <a:t>Construcción social de identidad masculina</a:t>
            </a: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AB0D7F0C-C4C7-BF04-4220-000B6CB464E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 l="-250000" t="-118750" r="-250000" b="-118750"/>
          <a:stretch>
            <a:fillRect/>
          </a:stretch>
        </p:blipFill>
        <p:spPr>
          <a:xfrm>
            <a:off x="19505811" y="10972800"/>
            <a:ext cx="36576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2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841"/>
    </mc:Choice>
    <mc:Fallback xmlns="">
      <p:transition spd="slow" advTm="278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443C02-F67D-98E9-893B-B1A01EA782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redondeado 16">
            <a:extLst>
              <a:ext uri="{FF2B5EF4-FFF2-40B4-BE49-F238E27FC236}">
                <a16:creationId xmlns:a16="http://schemas.microsoft.com/office/drawing/2014/main" id="{24227699-F35E-2F8D-ADBD-F751CA45263B}"/>
              </a:ext>
            </a:extLst>
          </p:cNvPr>
          <p:cNvSpPr/>
          <p:nvPr/>
        </p:nvSpPr>
        <p:spPr>
          <a:xfrm>
            <a:off x="-2" y="11468100"/>
            <a:ext cx="24382415" cy="3560780"/>
          </a:xfrm>
          <a:prstGeom prst="roundRect">
            <a:avLst/>
          </a:prstGeom>
          <a:noFill/>
          <a:ln>
            <a:solidFill>
              <a:srgbClr val="F421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01"/>
          </a:p>
        </p:txBody>
      </p:sp>
      <p:sp>
        <p:nvSpPr>
          <p:cNvPr id="20" name="Título 1">
            <a:extLst>
              <a:ext uri="{FF2B5EF4-FFF2-40B4-BE49-F238E27FC236}">
                <a16:creationId xmlns:a16="http://schemas.microsoft.com/office/drawing/2014/main" id="{D5D89334-36D7-7359-D35B-E2975F85B97C}"/>
              </a:ext>
            </a:extLst>
          </p:cNvPr>
          <p:cNvSpPr txBox="1">
            <a:spLocks/>
          </p:cNvSpPr>
          <p:nvPr/>
        </p:nvSpPr>
        <p:spPr>
          <a:xfrm>
            <a:off x="669882" y="672572"/>
            <a:ext cx="9587301" cy="56250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1200"/>
              </a:lnSpc>
            </a:pPr>
            <a:r>
              <a:rPr lang="es-ES" sz="1600" dirty="0">
                <a:solidFill>
                  <a:srgbClr val="F42100"/>
                </a:solidFill>
                <a:latin typeface="IBM Plex Sans" panose="020B0503050203000203" pitchFamily="34" charset="0"/>
              </a:rPr>
              <a:t>Centro de Formación y Desarrollo Profesional (CFDP)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9957AC54-12F1-269B-81F9-1485DDC812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600" y="11833200"/>
            <a:ext cx="4889500" cy="1384300"/>
          </a:xfrm>
          <a:prstGeom prst="rect">
            <a:avLst/>
          </a:prstGeom>
        </p:spPr>
      </p:pic>
      <p:sp>
        <p:nvSpPr>
          <p:cNvPr id="29" name="Título 1">
            <a:extLst>
              <a:ext uri="{FF2B5EF4-FFF2-40B4-BE49-F238E27FC236}">
                <a16:creationId xmlns:a16="http://schemas.microsoft.com/office/drawing/2014/main" id="{A86AF5AE-EA5A-5CB6-A5FD-46EC3EBF381C}"/>
              </a:ext>
            </a:extLst>
          </p:cNvPr>
          <p:cNvSpPr txBox="1">
            <a:spLocks/>
          </p:cNvSpPr>
          <p:nvPr/>
        </p:nvSpPr>
        <p:spPr>
          <a:xfrm>
            <a:off x="17074662" y="12115800"/>
            <a:ext cx="5526921" cy="135172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s-ES" sz="2370" dirty="0">
                <a:solidFill>
                  <a:srgbClr val="002129"/>
                </a:solidFill>
                <a:latin typeface="IBM Plex Sans Medium" panose="020B0503050203000203" pitchFamily="34" charset="0"/>
              </a:rPr>
              <a:t>Vicerrectorado de Formación Continua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DF412C21-1088-016C-FB14-9810A3CFF81C}"/>
              </a:ext>
            </a:extLst>
          </p:cNvPr>
          <p:cNvSpPr/>
          <p:nvPr/>
        </p:nvSpPr>
        <p:spPr>
          <a:xfrm>
            <a:off x="936171" y="1235076"/>
            <a:ext cx="22776360" cy="9585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8F5BF70-0CAA-010D-A3DD-B3B26189B186}"/>
              </a:ext>
            </a:extLst>
          </p:cNvPr>
          <p:cNvSpPr/>
          <p:nvPr/>
        </p:nvSpPr>
        <p:spPr>
          <a:xfrm>
            <a:off x="1153886" y="2002971"/>
            <a:ext cx="21447697" cy="8018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-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endParaRPr lang="es-E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6FBDC54-8007-E7B7-A8FF-316B9019D164}"/>
              </a:ext>
            </a:extLst>
          </p:cNvPr>
          <p:cNvSpPr txBox="1"/>
          <p:nvPr/>
        </p:nvSpPr>
        <p:spPr>
          <a:xfrm>
            <a:off x="7761766" y="953823"/>
            <a:ext cx="13949917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4800" b="1" dirty="0"/>
              <a:t>Construcción social de identidad masculina</a:t>
            </a:r>
          </a:p>
        </p:txBody>
      </p:sp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21B99D09-B92E-1828-4466-03A580975EC1}"/>
              </a:ext>
            </a:extLst>
          </p:cNvPr>
          <p:cNvSpPr txBox="1">
            <a:spLocks/>
          </p:cNvSpPr>
          <p:nvPr/>
        </p:nvSpPr>
        <p:spPr>
          <a:xfrm>
            <a:off x="4053682" y="2832101"/>
            <a:ext cx="16459200" cy="9051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1828709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354" indent="0" algn="ctr" defTabSz="1828709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709" indent="0" algn="ctr" defTabSz="1828709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3063" indent="0" algn="ctr" defTabSz="1828709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417" indent="0" algn="ctr" defTabSz="1828709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771" indent="0" algn="ctr" defTabSz="1828709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6126" indent="0" algn="ctr" defTabSz="1828709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480" indent="0" algn="ctr" defTabSz="1828709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834" indent="0" algn="ctr" defTabSz="1828709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altLang="es-ES">
                <a:ea typeface="ＭＳ Ｐゴシック" panose="020B0600070205080204" pitchFamily="34" charset="-128"/>
              </a:rPr>
              <a:t>Masculinidad          	roles y normas sociales</a:t>
            </a:r>
            <a:endParaRPr lang="es-ES" altLang="es-ES" dirty="0">
              <a:ea typeface="ＭＳ Ｐゴシック" panose="020B0600070205080204" pitchFamily="34" charset="-128"/>
            </a:endParaRPr>
          </a:p>
        </p:txBody>
      </p:sp>
      <p:sp>
        <p:nvSpPr>
          <p:cNvPr id="3" name="Marcador de contenido 1">
            <a:extLst>
              <a:ext uri="{FF2B5EF4-FFF2-40B4-BE49-F238E27FC236}">
                <a16:creationId xmlns:a16="http://schemas.microsoft.com/office/drawing/2014/main" id="{FEEF8557-EBFB-E457-5167-C59582FF6789}"/>
              </a:ext>
            </a:extLst>
          </p:cNvPr>
          <p:cNvSpPr txBox="1">
            <a:spLocks/>
          </p:cNvSpPr>
          <p:nvPr/>
        </p:nvSpPr>
        <p:spPr bwMode="auto">
          <a:xfrm>
            <a:off x="1628379" y="1811036"/>
            <a:ext cx="16459200" cy="9051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685800" indent="-685800" algn="l" defTabSz="9144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1485900" indent="-571500" algn="l" defTabSz="9144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56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2pPr>
            <a:lvl3pPr marL="2286000" indent="-457200" algn="l" defTabSz="9144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3pPr>
            <a:lvl4pPr marL="3200400" indent="-457200" algn="l" defTabSz="9144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4pPr>
            <a:lvl5pPr marL="4114800" indent="-457200" algn="l" defTabSz="9144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40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5pPr>
            <a:lvl6pPr marL="5029200" indent="-4572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" altLang="es-ES" dirty="0">
              <a:ea typeface="ＭＳ Ｐゴシック" panose="020B0600070205080204" pitchFamily="34" charset="-128"/>
            </a:endParaRPr>
          </a:p>
        </p:txBody>
      </p:sp>
      <p:pic>
        <p:nvPicPr>
          <p:cNvPr id="5128" name="Imagen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0603" y="7391326"/>
            <a:ext cx="12290424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lecha: a la derecha 7">
            <a:extLst>
              <a:ext uri="{FF2B5EF4-FFF2-40B4-BE49-F238E27FC236}">
                <a16:creationId xmlns:a16="http://schemas.microsoft.com/office/drawing/2014/main" id="{2732BD2B-0336-7B2A-BEFF-0A03A8C8B499}"/>
              </a:ext>
            </a:extLst>
          </p:cNvPr>
          <p:cNvSpPr/>
          <p:nvPr/>
        </p:nvSpPr>
        <p:spPr>
          <a:xfrm>
            <a:off x="10696353" y="308344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5127" name="Imagen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018" y="5057475"/>
            <a:ext cx="6169026" cy="1279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CuadroTexto 4"/>
          <p:cNvSpPr txBox="1">
            <a:spLocks noChangeArrowheads="1"/>
          </p:cNvSpPr>
          <p:nvPr/>
        </p:nvSpPr>
        <p:spPr bwMode="auto">
          <a:xfrm>
            <a:off x="11015329" y="6626227"/>
            <a:ext cx="1069635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s-ES" altLang="es-ES" sz="3600" dirty="0">
                <a:solidFill>
                  <a:prstClr val="black"/>
                </a:solidFill>
                <a:latin typeface="Arial" panose="020B0604020202020204" pitchFamily="34" charset="0"/>
              </a:rPr>
              <a:t>Lo que un hombre debería sentir, pensar y hacer</a:t>
            </a:r>
          </a:p>
        </p:txBody>
      </p:sp>
      <p:sp>
        <p:nvSpPr>
          <p:cNvPr id="9" name="Flecha: hacia abajo 8">
            <a:extLst>
              <a:ext uri="{FF2B5EF4-FFF2-40B4-BE49-F238E27FC236}">
                <a16:creationId xmlns:a16="http://schemas.microsoft.com/office/drawing/2014/main" id="{FF9EA388-6A0E-DBF8-2A1B-918C49DB73E0}"/>
              </a:ext>
            </a:extLst>
          </p:cNvPr>
          <p:cNvSpPr/>
          <p:nvPr/>
        </p:nvSpPr>
        <p:spPr>
          <a:xfrm>
            <a:off x="15034438" y="431434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D10D7165-C259-E974-06B4-4B51D22D3A2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rcRect l="-250000" t="-118750" r="-250000" b="-118750"/>
          <a:stretch>
            <a:fillRect/>
          </a:stretch>
        </p:blipFill>
        <p:spPr>
          <a:xfrm>
            <a:off x="19505811" y="10972800"/>
            <a:ext cx="36576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665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918"/>
    </mc:Choice>
    <mc:Fallback xmlns="">
      <p:transition spd="slow" advTm="749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5F99AE-88C3-1EDB-D20E-96F95E61EC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ítulo 1">
            <a:extLst>
              <a:ext uri="{FF2B5EF4-FFF2-40B4-BE49-F238E27FC236}">
                <a16:creationId xmlns:a16="http://schemas.microsoft.com/office/drawing/2014/main" id="{AA06F841-3535-4DDD-1F52-C9A47111F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296" y="890589"/>
            <a:ext cx="16459200" cy="2286000"/>
          </a:xfrm>
        </p:spPr>
        <p:txBody>
          <a:bodyPr/>
          <a:lstStyle/>
          <a:p>
            <a:pPr eaLnBrk="1" hangingPunct="1"/>
            <a:r>
              <a:rPr lang="es-ES" altLang="es-ES" sz="40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  <a:t>Construcción de masculinidades hegemónicas. </a:t>
            </a:r>
            <a:br>
              <a:rPr lang="es-ES" altLang="es-ES" sz="40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</a:br>
            <a:r>
              <a:rPr lang="es-ES" altLang="es-ES" sz="40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  <a:t>Normalización</a:t>
            </a:r>
            <a:br>
              <a:rPr lang="es-ES" altLang="es-ES" sz="40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</a:br>
            <a:endParaRPr lang="es-ES_tradnl" altLang="es-ES" sz="3600" dirty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Helvetica" panose="020B0604020202020204" pitchFamily="34" charset="0"/>
            </a:endParaRPr>
          </a:p>
        </p:txBody>
      </p:sp>
      <p:sp>
        <p:nvSpPr>
          <p:cNvPr id="2" name="Rectángulo redondeado 16">
            <a:extLst>
              <a:ext uri="{FF2B5EF4-FFF2-40B4-BE49-F238E27FC236}">
                <a16:creationId xmlns:a16="http://schemas.microsoft.com/office/drawing/2014/main" id="{C747AA35-7D41-A9E2-6A81-6FFD01F04C5A}"/>
              </a:ext>
            </a:extLst>
          </p:cNvPr>
          <p:cNvSpPr/>
          <p:nvPr/>
        </p:nvSpPr>
        <p:spPr>
          <a:xfrm>
            <a:off x="-2" y="11468100"/>
            <a:ext cx="24382415" cy="3560780"/>
          </a:xfrm>
          <a:prstGeom prst="roundRect">
            <a:avLst/>
          </a:prstGeom>
          <a:noFill/>
          <a:ln>
            <a:solidFill>
              <a:srgbClr val="F421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01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8B5FCAD-4B14-1AC3-EFF6-8911CA032F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600" y="11833200"/>
            <a:ext cx="4889500" cy="1384300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713C12A1-73E4-58EE-3C07-CA48AFDA026E}"/>
              </a:ext>
            </a:extLst>
          </p:cNvPr>
          <p:cNvSpPr txBox="1">
            <a:spLocks/>
          </p:cNvSpPr>
          <p:nvPr/>
        </p:nvSpPr>
        <p:spPr>
          <a:xfrm>
            <a:off x="17074662" y="12115800"/>
            <a:ext cx="5526921" cy="135172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s-ES" sz="2370" dirty="0">
                <a:solidFill>
                  <a:srgbClr val="002129"/>
                </a:solidFill>
                <a:latin typeface="IBM Plex Sans Medium" panose="020B0503050203000203" pitchFamily="34" charset="0"/>
              </a:rPr>
              <a:t>Vicerrectorado de Formación Continua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3B789E09-6EAD-BD5F-9D8D-04E39B5B05E0}"/>
              </a:ext>
            </a:extLst>
          </p:cNvPr>
          <p:cNvSpPr txBox="1"/>
          <p:nvPr/>
        </p:nvSpPr>
        <p:spPr>
          <a:xfrm>
            <a:off x="1724430" y="4809054"/>
            <a:ext cx="19244931" cy="4466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914400" eaLnBrk="1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Font typeface="Calibri" panose="020F0502020204030204" pitchFamily="34" charset="0"/>
              <a:buChar char=" "/>
            </a:pPr>
            <a:r>
              <a:rPr lang="es-ES" altLang="es-ES" sz="4400" dirty="0">
                <a:solidFill>
                  <a:srgbClr val="404040"/>
                </a:solidFill>
              </a:rPr>
              <a:t>Norma social dominante en roles masculinos: </a:t>
            </a:r>
            <a:r>
              <a:rPr lang="es-ES" altLang="es-ES" sz="4400" b="1" dirty="0" err="1">
                <a:solidFill>
                  <a:srgbClr val="2998E3"/>
                </a:solidFill>
              </a:rPr>
              <a:t>antifeminidad</a:t>
            </a:r>
            <a:endParaRPr lang="es-ES" altLang="es-ES" sz="4400" b="1" dirty="0">
              <a:solidFill>
                <a:srgbClr val="2998E3"/>
              </a:solidFill>
            </a:endParaRPr>
          </a:p>
          <a:p>
            <a:pPr algn="just" defTabSz="914400" eaLnBrk="1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Font typeface="Wingdings" panose="05000000000000000000" pitchFamily="2" charset="2"/>
              <a:buNone/>
            </a:pPr>
            <a:endParaRPr lang="es-ES" altLang="es-ES" sz="4400" b="1" dirty="0">
              <a:solidFill>
                <a:srgbClr val="2998E3"/>
              </a:solidFill>
            </a:endParaRPr>
          </a:p>
          <a:p>
            <a:pPr algn="just" defTabSz="914400" eaLnBrk="1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Font typeface="Calibri" panose="020F0502020204030204" pitchFamily="34" charset="0"/>
              <a:buChar char=" "/>
            </a:pPr>
            <a:r>
              <a:rPr lang="es-ES" altLang="es-ES" sz="4400" b="1" dirty="0">
                <a:solidFill>
                  <a:srgbClr val="404040"/>
                </a:solidFill>
              </a:rPr>
              <a:t>Masculinidad</a:t>
            </a:r>
            <a:r>
              <a:rPr lang="es-ES" altLang="es-ES" sz="4400" dirty="0">
                <a:solidFill>
                  <a:srgbClr val="404040"/>
                </a:solidFill>
              </a:rPr>
              <a:t>          activos profesionalmente, éxito laboral, dominancia relaciones interpersonales y suficientes recursos para no necesitar ayuda.</a:t>
            </a:r>
          </a:p>
          <a:p>
            <a:pPr algn="just" defTabSz="914400" eaLnBrk="1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Font typeface="Calibri" panose="020F0502020204030204" pitchFamily="34" charset="0"/>
              <a:buChar char=" "/>
            </a:pPr>
            <a:endParaRPr lang="es-ES" altLang="es-ES" sz="4400" dirty="0">
              <a:solidFill>
                <a:srgbClr val="404040"/>
              </a:solidFill>
            </a:endParaRPr>
          </a:p>
          <a:p>
            <a:pPr algn="just" defTabSz="914400" eaLnBrk="1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Font typeface="Calibri" panose="020F0502020204030204" pitchFamily="34" charset="0"/>
              <a:buChar char=" "/>
            </a:pPr>
            <a:r>
              <a:rPr lang="es-ES" altLang="es-ES" sz="4400" dirty="0">
                <a:solidFill>
                  <a:srgbClr val="404040"/>
                </a:solidFill>
              </a:rPr>
              <a:t>Modelo tradicional masculinidad: </a:t>
            </a:r>
            <a:r>
              <a:rPr lang="es-ES" altLang="es-ES" sz="4400" b="1" dirty="0">
                <a:solidFill>
                  <a:srgbClr val="2998E3"/>
                </a:solidFill>
              </a:rPr>
              <a:t>actitudes negativas hacia la igualdad de género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D4935A80-3160-3C51-EFD9-3F2F94C21F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8110" y="890589"/>
            <a:ext cx="7175614" cy="664522"/>
          </a:xfrm>
          <a:prstGeom prst="rect">
            <a:avLst/>
          </a:prstGeom>
        </p:spPr>
      </p:pic>
      <p:sp>
        <p:nvSpPr>
          <p:cNvPr id="15" name="AutoShape 4">
            <a:extLst>
              <a:ext uri="{FF2B5EF4-FFF2-40B4-BE49-F238E27FC236}">
                <a16:creationId xmlns:a16="http://schemas.microsoft.com/office/drawing/2014/main" id="{782AC0E0-293A-EA8F-05BF-A57F4D7F95B3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308370" y="6481445"/>
            <a:ext cx="841700" cy="561041"/>
          </a:xfrm>
          <a:prstGeom prst="rightArrow">
            <a:avLst>
              <a:gd name="adj1" fmla="val 50000"/>
              <a:gd name="adj2" fmla="val 62494"/>
            </a:avLst>
          </a:prstGeom>
          <a:solidFill>
            <a:srgbClr val="E4831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altLang="es-ES" kern="0">
              <a:solidFill>
                <a:srgbClr val="000000"/>
              </a:solidFill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55B9EBBE-ADA2-4134-6C9E-6FC176982A8F}"/>
              </a:ext>
            </a:extLst>
          </p:cNvPr>
          <p:cNvSpPr txBox="1"/>
          <p:nvPr/>
        </p:nvSpPr>
        <p:spPr>
          <a:xfrm>
            <a:off x="6379534" y="1180112"/>
            <a:ext cx="15757451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s-ES" altLang="es-E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  <a:t>Construcción de masculinidades hegemónicas. </a:t>
            </a:r>
            <a:br>
              <a:rPr kumimoji="0" lang="es-ES" altLang="es-E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</a:br>
            <a:r>
              <a:rPr kumimoji="0" lang="es-ES" altLang="es-E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  <a:t>Normalización</a:t>
            </a:r>
            <a:br>
              <a:rPr kumimoji="0" lang="es-ES" altLang="es-E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</a:br>
            <a:endParaRPr lang="es-ES" dirty="0"/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49E0214F-E74C-7955-55BD-3E1F51D3439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 l="-250000" t="-118750" r="-250000" b="-118750"/>
          <a:stretch>
            <a:fillRect/>
          </a:stretch>
        </p:blipFill>
        <p:spPr>
          <a:xfrm>
            <a:off x="19505811" y="10972800"/>
            <a:ext cx="36576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841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577"/>
    </mc:Choice>
    <mc:Fallback xmlns="">
      <p:transition spd="slow" advTm="365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EEF43C-6D0A-67E2-C991-0ABE8811C7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redondeado 16">
            <a:extLst>
              <a:ext uri="{FF2B5EF4-FFF2-40B4-BE49-F238E27FC236}">
                <a16:creationId xmlns:a16="http://schemas.microsoft.com/office/drawing/2014/main" id="{27A98589-7954-ED70-109B-8334AD71D09C}"/>
              </a:ext>
            </a:extLst>
          </p:cNvPr>
          <p:cNvSpPr/>
          <p:nvPr/>
        </p:nvSpPr>
        <p:spPr>
          <a:xfrm>
            <a:off x="-2" y="11468100"/>
            <a:ext cx="24382415" cy="3560780"/>
          </a:xfrm>
          <a:prstGeom prst="roundRect">
            <a:avLst/>
          </a:prstGeom>
          <a:noFill/>
          <a:ln>
            <a:solidFill>
              <a:srgbClr val="F421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01"/>
          </a:p>
        </p:txBody>
      </p:sp>
      <p:sp>
        <p:nvSpPr>
          <p:cNvPr id="20" name="Título 1">
            <a:extLst>
              <a:ext uri="{FF2B5EF4-FFF2-40B4-BE49-F238E27FC236}">
                <a16:creationId xmlns:a16="http://schemas.microsoft.com/office/drawing/2014/main" id="{5B071D72-26A9-F13E-F098-0A316FF2990F}"/>
              </a:ext>
            </a:extLst>
          </p:cNvPr>
          <p:cNvSpPr txBox="1">
            <a:spLocks/>
          </p:cNvSpPr>
          <p:nvPr/>
        </p:nvSpPr>
        <p:spPr>
          <a:xfrm>
            <a:off x="669882" y="672572"/>
            <a:ext cx="9587301" cy="56250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1200"/>
              </a:lnSpc>
            </a:pPr>
            <a:r>
              <a:rPr lang="es-ES" sz="1600" dirty="0">
                <a:solidFill>
                  <a:srgbClr val="F42100"/>
                </a:solidFill>
                <a:latin typeface="IBM Plex Sans" panose="020B0503050203000203" pitchFamily="34" charset="0"/>
              </a:rPr>
              <a:t>Centro de Formación y Desarrollo Profesional (CFDP)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FA4B935C-24BB-9C2D-3E77-FC01DE8BEE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600" y="11833200"/>
            <a:ext cx="4889500" cy="1384300"/>
          </a:xfrm>
          <a:prstGeom prst="rect">
            <a:avLst/>
          </a:prstGeom>
        </p:spPr>
      </p:pic>
      <p:sp>
        <p:nvSpPr>
          <p:cNvPr id="29" name="Título 1">
            <a:extLst>
              <a:ext uri="{FF2B5EF4-FFF2-40B4-BE49-F238E27FC236}">
                <a16:creationId xmlns:a16="http://schemas.microsoft.com/office/drawing/2014/main" id="{749C929B-6789-523C-FDE0-1204082F3F0C}"/>
              </a:ext>
            </a:extLst>
          </p:cNvPr>
          <p:cNvSpPr txBox="1">
            <a:spLocks/>
          </p:cNvSpPr>
          <p:nvPr/>
        </p:nvSpPr>
        <p:spPr>
          <a:xfrm>
            <a:off x="17074662" y="12115800"/>
            <a:ext cx="5526921" cy="135172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s-ES" sz="2370" dirty="0">
                <a:solidFill>
                  <a:srgbClr val="002129"/>
                </a:solidFill>
                <a:latin typeface="IBM Plex Sans Medium" panose="020B0503050203000203" pitchFamily="34" charset="0"/>
              </a:rPr>
              <a:t>Vicerrectorado de Formación Continua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13D3AA72-8D99-AA99-10B2-4C316B0D0716}"/>
              </a:ext>
            </a:extLst>
          </p:cNvPr>
          <p:cNvSpPr/>
          <p:nvPr/>
        </p:nvSpPr>
        <p:spPr>
          <a:xfrm>
            <a:off x="936171" y="1235076"/>
            <a:ext cx="22776360" cy="9585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D76DF8D1-829D-762F-237E-EBC48F4EDEE7}"/>
              </a:ext>
            </a:extLst>
          </p:cNvPr>
          <p:cNvSpPr/>
          <p:nvPr/>
        </p:nvSpPr>
        <p:spPr>
          <a:xfrm>
            <a:off x="1153886" y="2002971"/>
            <a:ext cx="21447697" cy="8018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-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endParaRPr lang="es-E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4C0CDF3-5BC2-11EE-A620-BAD09422070E}"/>
              </a:ext>
            </a:extLst>
          </p:cNvPr>
          <p:cNvSpPr txBox="1"/>
          <p:nvPr/>
        </p:nvSpPr>
        <p:spPr>
          <a:xfrm>
            <a:off x="7761766" y="953823"/>
            <a:ext cx="13949917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4800" b="1" dirty="0"/>
              <a:t>Construcción social de identidad masculina</a:t>
            </a:r>
          </a:p>
        </p:txBody>
      </p:sp>
      <p:sp>
        <p:nvSpPr>
          <p:cNvPr id="12291" name="Rectangle 3"/>
          <p:cNvSpPr txBox="1">
            <a:spLocks noChangeArrowheads="1"/>
          </p:cNvSpPr>
          <p:nvPr/>
        </p:nvSpPr>
        <p:spPr bwMode="auto">
          <a:xfrm>
            <a:off x="3759992" y="4182290"/>
            <a:ext cx="16862426" cy="50292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33CCFF"/>
            </a:extrusionClr>
            <a:contourClr>
              <a:srgbClr val="FBE6CE"/>
            </a:contourClr>
          </a:sp3d>
        </p:spPr>
        <p:txBody>
          <a:bodyPr lIns="0" rIns="0">
            <a:flatTx/>
          </a:bodyPr>
          <a:lstStyle>
            <a:lvl1pPr marL="90488" indent="-904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82588" indent="-182563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566738" indent="-182563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749300" indent="-182563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931863" indent="-182563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1389063" indent="-1825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1846263" indent="-1825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2303463" indent="-1825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2760663" indent="-1825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180976" indent="-180976" defTabSz="1828800" fontAlgn="base">
              <a:lnSpc>
                <a:spcPct val="90000"/>
              </a:lnSpc>
              <a:spcBef>
                <a:spcPts val="2400"/>
              </a:spcBef>
              <a:spcAft>
                <a:spcPts val="400"/>
              </a:spcAft>
              <a:buClr>
                <a:srgbClr val="E48312"/>
              </a:buClr>
              <a:buNone/>
            </a:pPr>
            <a:r>
              <a:rPr lang="es-ES" altLang="es-ES" sz="4000" b="1">
                <a:solidFill>
                  <a:srgbClr val="000000"/>
                </a:solidFill>
              </a:rPr>
              <a:t>Fuerte ideología masculina               rechazo etiqueta de feminidad o feminismo</a:t>
            </a:r>
          </a:p>
          <a:p>
            <a:pPr marL="180976" indent="-180976" algn="just" defTabSz="1828800" fontAlgn="base">
              <a:lnSpc>
                <a:spcPct val="90000"/>
              </a:lnSpc>
              <a:spcBef>
                <a:spcPts val="2400"/>
              </a:spcBef>
              <a:spcAft>
                <a:spcPts val="400"/>
              </a:spcAft>
              <a:buClr>
                <a:srgbClr val="E48312"/>
              </a:buClr>
              <a:buFont typeface="Calibri" panose="020F0502020204030204" pitchFamily="34" charset="0"/>
              <a:buChar char=" "/>
            </a:pPr>
            <a:endParaRPr lang="es-ES" altLang="es-ES" sz="4000" b="1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marL="180976" indent="-180976" algn="just" defTabSz="1828800" fontAlgn="base">
              <a:lnSpc>
                <a:spcPct val="90000"/>
              </a:lnSpc>
              <a:spcBef>
                <a:spcPts val="2400"/>
              </a:spcBef>
              <a:spcAft>
                <a:spcPts val="400"/>
              </a:spcAft>
              <a:buClr>
                <a:srgbClr val="E48312"/>
              </a:buClr>
              <a:buNone/>
            </a:pPr>
            <a:r>
              <a:rPr lang="es-ES" altLang="es-ES" sz="4000" b="1">
                <a:solidFill>
                  <a:srgbClr val="000000"/>
                </a:solidFill>
                <a:cs typeface="Arial" panose="020B0604020202020204" pitchFamily="34" charset="0"/>
              </a:rPr>
              <a:t>                	amenaza su identidad de género                      </a:t>
            </a:r>
          </a:p>
          <a:p>
            <a:pPr marL="180976" indent="-180976" algn="just" defTabSz="1828800" fontAlgn="base">
              <a:lnSpc>
                <a:spcPct val="90000"/>
              </a:lnSpc>
              <a:spcBef>
                <a:spcPts val="2400"/>
              </a:spcBef>
              <a:spcAft>
                <a:spcPts val="400"/>
              </a:spcAft>
              <a:buClr>
                <a:srgbClr val="E48312"/>
              </a:buClr>
              <a:buNone/>
            </a:pPr>
            <a:r>
              <a:rPr lang="es-ES" altLang="es-ES" sz="4000" b="1">
                <a:solidFill>
                  <a:srgbClr val="000000"/>
                </a:solidFill>
                <a:cs typeface="Arial" panose="020B0604020202020204" pitchFamily="34" charset="0"/>
              </a:rPr>
              <a:t>               		menos percepción de desigualdad.</a:t>
            </a:r>
          </a:p>
          <a:p>
            <a:pPr marL="180976" indent="-180976" algn="just" defTabSz="1828800" fontAlgn="base">
              <a:lnSpc>
                <a:spcPct val="90000"/>
              </a:lnSpc>
              <a:spcBef>
                <a:spcPts val="2400"/>
              </a:spcBef>
              <a:spcAft>
                <a:spcPts val="400"/>
              </a:spcAft>
              <a:buClr>
                <a:srgbClr val="E48312"/>
              </a:buClr>
              <a:buNone/>
            </a:pPr>
            <a:endParaRPr lang="es-ES" altLang="es-ES" sz="4000" b="1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" name="Flecha: a la derecha 1">
            <a:extLst>
              <a:ext uri="{FF2B5EF4-FFF2-40B4-BE49-F238E27FC236}">
                <a16:creationId xmlns:a16="http://schemas.microsoft.com/office/drawing/2014/main" id="{208FD0D0-18AE-1F0B-9335-D11858C8AA91}"/>
              </a:ext>
            </a:extLst>
          </p:cNvPr>
          <p:cNvSpPr/>
          <p:nvPr/>
        </p:nvSpPr>
        <p:spPr>
          <a:xfrm>
            <a:off x="9767979" y="422335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Flecha: a la derecha 2">
            <a:extLst>
              <a:ext uri="{FF2B5EF4-FFF2-40B4-BE49-F238E27FC236}">
                <a16:creationId xmlns:a16="http://schemas.microsoft.com/office/drawing/2014/main" id="{0C8D4A8F-9D36-0A00-3BAC-BEB7EC2E6CDC}"/>
              </a:ext>
            </a:extLst>
          </p:cNvPr>
          <p:cNvSpPr/>
          <p:nvPr/>
        </p:nvSpPr>
        <p:spPr>
          <a:xfrm>
            <a:off x="5463532" y="610927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Flecha: a la derecha 4">
            <a:extLst>
              <a:ext uri="{FF2B5EF4-FFF2-40B4-BE49-F238E27FC236}">
                <a16:creationId xmlns:a16="http://schemas.microsoft.com/office/drawing/2014/main" id="{6BBFA73F-0B8D-2CE9-47C6-16DF2CEDE93E}"/>
              </a:ext>
            </a:extLst>
          </p:cNvPr>
          <p:cNvSpPr/>
          <p:nvPr/>
        </p:nvSpPr>
        <p:spPr>
          <a:xfrm>
            <a:off x="5463532" y="711948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EA7143C2-04F7-1422-6AE4-018765F5119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250000" t="-118750" r="-250000" b="-118750"/>
          <a:stretch>
            <a:fillRect/>
          </a:stretch>
        </p:blipFill>
        <p:spPr>
          <a:xfrm>
            <a:off x="19505811" y="10972800"/>
            <a:ext cx="36576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84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161"/>
    </mc:Choice>
    <mc:Fallback xmlns="">
      <p:transition spd="slow" advTm="221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AA27C5-7D13-BCEE-3098-0EF4AD8B8A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ítulo 1">
            <a:extLst>
              <a:ext uri="{FF2B5EF4-FFF2-40B4-BE49-F238E27FC236}">
                <a16:creationId xmlns:a16="http://schemas.microsoft.com/office/drawing/2014/main" id="{2E666574-C57F-B0E8-E70E-206A86BEA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7206" y="377826"/>
            <a:ext cx="16459200" cy="2286000"/>
          </a:xfrm>
        </p:spPr>
        <p:txBody>
          <a:bodyPr/>
          <a:lstStyle/>
          <a:p>
            <a:pPr eaLnBrk="1" hangingPunct="1"/>
            <a:r>
              <a:rPr lang="es-ES" altLang="es-ES" sz="40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  <a:t>Construcción de masculinidades hegemónicas. </a:t>
            </a:r>
            <a:br>
              <a:rPr lang="es-ES" altLang="es-ES" sz="40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</a:br>
            <a:r>
              <a:rPr lang="es-ES" altLang="es-ES" sz="40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  <a:t>Normalización</a:t>
            </a:r>
            <a:br>
              <a:rPr lang="es-ES" altLang="es-ES" sz="40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</a:br>
            <a:endParaRPr lang="es-ES_tradnl" altLang="es-ES" sz="3600" dirty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Helvetica" panose="020B0604020202020204" pitchFamily="34" charset="0"/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03BB5843-CEAA-3C5B-2A52-30182ED411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1856" y="3692527"/>
            <a:ext cx="15087600" cy="804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/>
          <a:lstStyle>
            <a:lvl1pPr marL="90488" indent="-904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82588" indent="-182563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566738" indent="-182563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749300" indent="-182563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931863" indent="-182563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1389063" indent="-1825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1846263" indent="-1825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2303463" indent="-1825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2760663" indent="-1825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180976" indent="-180976" defTabSz="1828800" fontAlgn="base">
              <a:lnSpc>
                <a:spcPct val="80000"/>
              </a:lnSpc>
              <a:spcBef>
                <a:spcPts val="2400"/>
              </a:spcBef>
              <a:spcAft>
                <a:spcPts val="400"/>
              </a:spcAft>
              <a:buClr>
                <a:srgbClr val="E48312"/>
              </a:buClr>
              <a:buFont typeface="Calibri" panose="020F0502020204030204" pitchFamily="34" charset="0"/>
              <a:buChar char=" "/>
            </a:pPr>
            <a:r>
              <a:rPr lang="es-ES" altLang="es-ES" sz="4000">
                <a:solidFill>
                  <a:srgbClr val="404040"/>
                </a:solidFill>
              </a:rPr>
              <a:t>Construcción identidad masculina tradicional</a:t>
            </a:r>
          </a:p>
          <a:p>
            <a:pPr marL="180976" indent="-180976" defTabSz="1828800" fontAlgn="base">
              <a:lnSpc>
                <a:spcPct val="80000"/>
              </a:lnSpc>
              <a:spcBef>
                <a:spcPts val="2400"/>
              </a:spcBef>
              <a:spcAft>
                <a:spcPts val="400"/>
              </a:spcAft>
              <a:buClr>
                <a:srgbClr val="E48312"/>
              </a:buClr>
              <a:buFont typeface="Calibri" panose="020F0502020204030204" pitchFamily="34" charset="0"/>
              <a:buChar char=" "/>
            </a:pPr>
            <a:endParaRPr lang="es-ES" altLang="es-ES" sz="4000">
              <a:solidFill>
                <a:srgbClr val="404040"/>
              </a:solidFill>
            </a:endParaRPr>
          </a:p>
          <a:p>
            <a:pPr marL="180976" indent="-180976" defTabSz="1828800" fontAlgn="base">
              <a:lnSpc>
                <a:spcPct val="80000"/>
              </a:lnSpc>
              <a:spcBef>
                <a:spcPts val="2400"/>
              </a:spcBef>
              <a:spcAft>
                <a:spcPts val="400"/>
              </a:spcAft>
              <a:buClr>
                <a:srgbClr val="E48312"/>
              </a:buClr>
              <a:buFont typeface="Calibri" panose="020F0502020204030204" pitchFamily="34" charset="0"/>
              <a:buChar char=" "/>
            </a:pPr>
            <a:endParaRPr lang="es-ES" altLang="es-ES" sz="4000">
              <a:solidFill>
                <a:srgbClr val="404040"/>
              </a:solidFill>
            </a:endParaRPr>
          </a:p>
          <a:p>
            <a:pPr marL="180976" indent="-180976" defTabSz="1828800" fontAlgn="base">
              <a:lnSpc>
                <a:spcPct val="80000"/>
              </a:lnSpc>
              <a:spcBef>
                <a:spcPts val="2400"/>
              </a:spcBef>
              <a:spcAft>
                <a:spcPts val="400"/>
              </a:spcAft>
              <a:buClr>
                <a:srgbClr val="E48312"/>
              </a:buClr>
              <a:buFont typeface="Calibri" panose="020F0502020204030204" pitchFamily="34" charset="0"/>
              <a:buChar char=" "/>
            </a:pPr>
            <a:endParaRPr lang="es-ES" altLang="es-ES" sz="4000">
              <a:solidFill>
                <a:srgbClr val="404040"/>
              </a:solidFill>
            </a:endParaRPr>
          </a:p>
          <a:p>
            <a:pPr marL="180976" indent="-180976" defTabSz="1828800" fontAlgn="base">
              <a:lnSpc>
                <a:spcPct val="80000"/>
              </a:lnSpc>
              <a:spcBef>
                <a:spcPts val="2400"/>
              </a:spcBef>
              <a:spcAft>
                <a:spcPts val="400"/>
              </a:spcAft>
              <a:buClr>
                <a:srgbClr val="E48312"/>
              </a:buClr>
              <a:buFont typeface="Calibri" panose="020F0502020204030204" pitchFamily="34" charset="0"/>
              <a:buChar char=" "/>
            </a:pPr>
            <a:endParaRPr lang="es-ES" altLang="es-ES" sz="4000">
              <a:solidFill>
                <a:srgbClr val="404040"/>
              </a:solidFill>
            </a:endParaRPr>
          </a:p>
          <a:p>
            <a:pPr marL="180976" indent="-180976" defTabSz="1828800" fontAlgn="base">
              <a:lnSpc>
                <a:spcPct val="80000"/>
              </a:lnSpc>
              <a:spcBef>
                <a:spcPts val="2400"/>
              </a:spcBef>
              <a:spcAft>
                <a:spcPts val="400"/>
              </a:spcAft>
              <a:buClr>
                <a:srgbClr val="E48312"/>
              </a:buClr>
              <a:buNone/>
            </a:pPr>
            <a:r>
              <a:rPr lang="es-ES" altLang="es-ES" sz="4000">
                <a:solidFill>
                  <a:srgbClr val="404040"/>
                </a:solidFill>
              </a:rPr>
              <a:t>Desarrollo del Yo		Represión esfera </a:t>
            </a:r>
          </a:p>
          <a:p>
            <a:pPr marL="180976" indent="-180976" defTabSz="1828800" fontAlgn="base">
              <a:lnSpc>
                <a:spcPct val="80000"/>
              </a:lnSpc>
              <a:spcBef>
                <a:spcPts val="2400"/>
              </a:spcBef>
              <a:spcAft>
                <a:spcPts val="400"/>
              </a:spcAft>
              <a:buClr>
                <a:srgbClr val="E48312"/>
              </a:buClr>
              <a:buNone/>
            </a:pPr>
            <a:r>
              <a:rPr lang="es-ES" altLang="es-ES" sz="4000">
                <a:solidFill>
                  <a:srgbClr val="404040"/>
                </a:solidFill>
              </a:rPr>
              <a:t>hacia el exterior		emocional</a:t>
            </a:r>
          </a:p>
          <a:p>
            <a:pPr marL="180976" indent="-180976" defTabSz="1828800" fontAlgn="base">
              <a:lnSpc>
                <a:spcPct val="80000"/>
              </a:lnSpc>
              <a:spcBef>
                <a:spcPts val="2400"/>
              </a:spcBef>
              <a:spcAft>
                <a:spcPts val="400"/>
              </a:spcAft>
              <a:buClr>
                <a:srgbClr val="E48312"/>
              </a:buClr>
              <a:buFont typeface="Calibri" panose="020F0502020204030204" pitchFamily="34" charset="0"/>
              <a:buChar char=" "/>
            </a:pPr>
            <a:endParaRPr lang="es-ES" altLang="es-ES" sz="4000">
              <a:solidFill>
                <a:srgbClr val="404040"/>
              </a:solidFill>
            </a:endParaRPr>
          </a:p>
          <a:p>
            <a:pPr marL="180976" indent="-180976" defTabSz="1828800" fontAlgn="base">
              <a:lnSpc>
                <a:spcPct val="80000"/>
              </a:lnSpc>
              <a:spcBef>
                <a:spcPts val="2400"/>
              </a:spcBef>
              <a:spcAft>
                <a:spcPts val="400"/>
              </a:spcAft>
              <a:buClr>
                <a:srgbClr val="E48312"/>
              </a:buClr>
              <a:buFont typeface="Calibri" panose="020F0502020204030204" pitchFamily="34" charset="0"/>
              <a:buChar char=" "/>
            </a:pPr>
            <a:endParaRPr lang="es-ES" altLang="es-ES" sz="4800">
              <a:solidFill>
                <a:srgbClr val="404040"/>
              </a:solidFill>
            </a:endParaRPr>
          </a:p>
        </p:txBody>
      </p:sp>
      <p:sp>
        <p:nvSpPr>
          <p:cNvPr id="6" name="Line 4">
            <a:extLst>
              <a:ext uri="{FF2B5EF4-FFF2-40B4-BE49-F238E27FC236}">
                <a16:creationId xmlns:a16="http://schemas.microsoft.com/office/drawing/2014/main" id="{13AEA226-5631-A604-BAF5-4D0394164A5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314406" y="5029200"/>
            <a:ext cx="2133600" cy="1828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1828800">
              <a:defRPr/>
            </a:pPr>
            <a:endParaRPr lang="es-ES" sz="3600" kern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" name="Line 5">
            <a:extLst>
              <a:ext uri="{FF2B5EF4-FFF2-40B4-BE49-F238E27FC236}">
                <a16:creationId xmlns:a16="http://schemas.microsoft.com/office/drawing/2014/main" id="{FA500F30-A30F-B56C-2347-35567FF222B7}"/>
              </a:ext>
            </a:extLst>
          </p:cNvPr>
          <p:cNvSpPr>
            <a:spLocks noChangeShapeType="1"/>
          </p:cNvSpPr>
          <p:nvPr/>
        </p:nvSpPr>
        <p:spPr bwMode="auto">
          <a:xfrm>
            <a:off x="9448006" y="5029200"/>
            <a:ext cx="1981200" cy="1981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1828800">
              <a:defRPr/>
            </a:pPr>
            <a:endParaRPr lang="es-ES" sz="3600" kern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87163C6-AFD8-2464-F033-7A7672B3F572}"/>
              </a:ext>
            </a:extLst>
          </p:cNvPr>
          <p:cNvSpPr txBox="1">
            <a:spLocks/>
          </p:cNvSpPr>
          <p:nvPr/>
        </p:nvSpPr>
        <p:spPr>
          <a:xfrm>
            <a:off x="669882" y="672572"/>
            <a:ext cx="9587301" cy="56250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1200"/>
              </a:lnSpc>
            </a:pPr>
            <a:r>
              <a:rPr lang="es-ES" sz="1600" dirty="0">
                <a:solidFill>
                  <a:srgbClr val="F42100"/>
                </a:solidFill>
                <a:latin typeface="IBM Plex Sans" panose="020B0503050203000203" pitchFamily="34" charset="0"/>
              </a:rPr>
              <a:t>Centro de Formación y Desarrollo Profesional (CFDP)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95B6BF2-6F0B-BD04-AEF7-D0425E50DB33}"/>
              </a:ext>
            </a:extLst>
          </p:cNvPr>
          <p:cNvSpPr txBox="1"/>
          <p:nvPr/>
        </p:nvSpPr>
        <p:spPr>
          <a:xfrm>
            <a:off x="7761766" y="953823"/>
            <a:ext cx="13949917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4800" b="1" dirty="0"/>
              <a:t>Construcción social de identidad masculina</a:t>
            </a:r>
          </a:p>
        </p:txBody>
      </p:sp>
      <p:sp>
        <p:nvSpPr>
          <p:cNvPr id="4" name="Rectángulo redondeado 16">
            <a:extLst>
              <a:ext uri="{FF2B5EF4-FFF2-40B4-BE49-F238E27FC236}">
                <a16:creationId xmlns:a16="http://schemas.microsoft.com/office/drawing/2014/main" id="{C10B73C6-B2DF-8220-AF19-6F3EBEF2CB6A}"/>
              </a:ext>
            </a:extLst>
          </p:cNvPr>
          <p:cNvSpPr/>
          <p:nvPr/>
        </p:nvSpPr>
        <p:spPr>
          <a:xfrm>
            <a:off x="-2" y="11468100"/>
            <a:ext cx="24382415" cy="3560780"/>
          </a:xfrm>
          <a:prstGeom prst="roundRect">
            <a:avLst/>
          </a:prstGeom>
          <a:noFill/>
          <a:ln>
            <a:solidFill>
              <a:srgbClr val="F421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01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F24BDA4-58E5-2491-238E-F3D869B4E6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600" y="11833200"/>
            <a:ext cx="4889500" cy="1384300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C426072D-50D2-F911-AC15-0E5AD3E25AC0}"/>
              </a:ext>
            </a:extLst>
          </p:cNvPr>
          <p:cNvSpPr txBox="1">
            <a:spLocks/>
          </p:cNvSpPr>
          <p:nvPr/>
        </p:nvSpPr>
        <p:spPr>
          <a:xfrm>
            <a:off x="17074662" y="12115800"/>
            <a:ext cx="5526921" cy="135172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s-ES" sz="2370" dirty="0">
                <a:solidFill>
                  <a:srgbClr val="002129"/>
                </a:solidFill>
                <a:latin typeface="IBM Plex Sans Medium" panose="020B0503050203000203" pitchFamily="34" charset="0"/>
              </a:rPr>
              <a:t>Vicerrectorado de Formación Continua</a:t>
            </a:r>
          </a:p>
        </p:txBody>
      </p:sp>
      <p:pic>
        <p:nvPicPr>
          <p:cNvPr id="9" name="Audio 8">
            <a:hlinkClick r:id="" action="ppaction://media"/>
            <a:extLst>
              <a:ext uri="{FF2B5EF4-FFF2-40B4-BE49-F238E27FC236}">
                <a16:creationId xmlns:a16="http://schemas.microsoft.com/office/drawing/2014/main" id="{A1196C43-30EF-7248-D393-93E1B5FDB94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l="-250000" t="-118750" r="-250000" b="-118750"/>
          <a:stretch>
            <a:fillRect/>
          </a:stretch>
        </p:blipFill>
        <p:spPr>
          <a:xfrm>
            <a:off x="19505811" y="10972800"/>
            <a:ext cx="36576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8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641"/>
    </mc:Choice>
    <mc:Fallback xmlns="">
      <p:transition spd="slow" advTm="386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F26C55-0436-EFC8-FC8B-DACADDFE28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redondeado 16">
            <a:extLst>
              <a:ext uri="{FF2B5EF4-FFF2-40B4-BE49-F238E27FC236}">
                <a16:creationId xmlns:a16="http://schemas.microsoft.com/office/drawing/2014/main" id="{40CFCC56-A519-E4EB-5FF8-D93555C5A52B}"/>
              </a:ext>
            </a:extLst>
          </p:cNvPr>
          <p:cNvSpPr/>
          <p:nvPr/>
        </p:nvSpPr>
        <p:spPr>
          <a:xfrm>
            <a:off x="-2" y="11468100"/>
            <a:ext cx="24382415" cy="3560780"/>
          </a:xfrm>
          <a:prstGeom prst="roundRect">
            <a:avLst/>
          </a:prstGeom>
          <a:noFill/>
          <a:ln>
            <a:solidFill>
              <a:srgbClr val="F421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01"/>
          </a:p>
        </p:txBody>
      </p:sp>
      <p:sp>
        <p:nvSpPr>
          <p:cNvPr id="20" name="Título 1">
            <a:extLst>
              <a:ext uri="{FF2B5EF4-FFF2-40B4-BE49-F238E27FC236}">
                <a16:creationId xmlns:a16="http://schemas.microsoft.com/office/drawing/2014/main" id="{1161DAB9-02D6-9D79-5997-2C21F227F3BE}"/>
              </a:ext>
            </a:extLst>
          </p:cNvPr>
          <p:cNvSpPr txBox="1">
            <a:spLocks/>
          </p:cNvSpPr>
          <p:nvPr/>
        </p:nvSpPr>
        <p:spPr>
          <a:xfrm>
            <a:off x="669882" y="672572"/>
            <a:ext cx="9587301" cy="56250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1200"/>
              </a:lnSpc>
            </a:pPr>
            <a:r>
              <a:rPr lang="es-ES" sz="1600" dirty="0">
                <a:solidFill>
                  <a:srgbClr val="F42100"/>
                </a:solidFill>
                <a:latin typeface="IBM Plex Sans" panose="020B0503050203000203" pitchFamily="34" charset="0"/>
              </a:rPr>
              <a:t>Centro de Formación y Desarrollo Profesional (CFDP)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A76BFEDB-795D-5191-193A-91DA7ED395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600" y="11833200"/>
            <a:ext cx="4889500" cy="1384300"/>
          </a:xfrm>
          <a:prstGeom prst="rect">
            <a:avLst/>
          </a:prstGeom>
        </p:spPr>
      </p:pic>
      <p:sp>
        <p:nvSpPr>
          <p:cNvPr id="29" name="Título 1">
            <a:extLst>
              <a:ext uri="{FF2B5EF4-FFF2-40B4-BE49-F238E27FC236}">
                <a16:creationId xmlns:a16="http://schemas.microsoft.com/office/drawing/2014/main" id="{2833F7CC-6FA7-FB18-F0A8-5D8AEF9453FD}"/>
              </a:ext>
            </a:extLst>
          </p:cNvPr>
          <p:cNvSpPr txBox="1">
            <a:spLocks/>
          </p:cNvSpPr>
          <p:nvPr/>
        </p:nvSpPr>
        <p:spPr>
          <a:xfrm>
            <a:off x="17074662" y="12115800"/>
            <a:ext cx="5526921" cy="135172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s-ES" sz="2370" dirty="0">
                <a:solidFill>
                  <a:srgbClr val="002129"/>
                </a:solidFill>
                <a:latin typeface="IBM Plex Sans Medium" panose="020B0503050203000203" pitchFamily="34" charset="0"/>
              </a:rPr>
              <a:t>Vicerrectorado de Formación Continua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0312781C-8551-45CD-3DFE-411085A15962}"/>
              </a:ext>
            </a:extLst>
          </p:cNvPr>
          <p:cNvSpPr/>
          <p:nvPr/>
        </p:nvSpPr>
        <p:spPr>
          <a:xfrm>
            <a:off x="936171" y="1235076"/>
            <a:ext cx="22776360" cy="9585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8FF7027-1A99-4107-7779-67A1AC4A42D2}"/>
              </a:ext>
            </a:extLst>
          </p:cNvPr>
          <p:cNvSpPr/>
          <p:nvPr/>
        </p:nvSpPr>
        <p:spPr>
          <a:xfrm>
            <a:off x="1153886" y="2002971"/>
            <a:ext cx="21447697" cy="8018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-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endParaRPr lang="es-ES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114A1A6-06A6-CEA2-862C-A17F6B2A1255}"/>
              </a:ext>
            </a:extLst>
          </p:cNvPr>
          <p:cNvSpPr txBox="1"/>
          <p:nvPr/>
        </p:nvSpPr>
        <p:spPr>
          <a:xfrm>
            <a:off x="2530549" y="3593805"/>
            <a:ext cx="21181982" cy="39816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Tx/>
              <a:buFont typeface="Calibri" panose="020F0502020204030204" pitchFamily="34" charset="0"/>
              <a:buChar char=" "/>
              <a:tabLst/>
              <a:defRPr/>
            </a:pPr>
            <a:r>
              <a:rPr kumimoji="0" lang="es-ES" altLang="es-ES" sz="3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Deben </a:t>
            </a:r>
            <a:r>
              <a:rPr kumimoji="0" lang="es-ES" alt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2998E3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mantener un equilibrio</a:t>
            </a:r>
            <a:r>
              <a:rPr kumimoji="0" lang="es-ES" altLang="es-ES" sz="3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entre ambos procesos: </a:t>
            </a:r>
            <a:r>
              <a:rPr kumimoji="0" lang="es-ES" alt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autocontrol</a:t>
            </a:r>
            <a:r>
              <a:rPr kumimoji="0" lang="es-ES" altLang="es-ES" sz="3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eficaz en la regulación de la </a:t>
            </a: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Tx/>
              <a:buFont typeface="Calibri" panose="020F0502020204030204" pitchFamily="34" charset="0"/>
              <a:buChar char=" "/>
              <a:tabLst/>
              <a:defRPr/>
            </a:pPr>
            <a:r>
              <a:rPr kumimoji="0" lang="es-ES" altLang="es-ES" sz="3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exteriorización de </a:t>
            </a:r>
            <a:r>
              <a:rPr kumimoji="0" lang="es-ES" alt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2998E3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sentimientos.</a:t>
            </a: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Tx/>
              <a:buFont typeface="Calibri" panose="020F0502020204030204" pitchFamily="34" charset="0"/>
              <a:buChar char=" "/>
              <a:tabLst/>
              <a:defRPr/>
            </a:pPr>
            <a:endParaRPr kumimoji="0" lang="es-ES" altLang="es-ES" sz="3600" b="1" i="0" u="none" strike="noStrike" kern="1200" cap="none" spc="0" normalizeH="0" baseline="0" noProof="0" dirty="0">
              <a:ln>
                <a:noFill/>
              </a:ln>
              <a:solidFill>
                <a:srgbClr val="2998E3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Tx/>
              <a:buFont typeface="Calibri" panose="020F0502020204030204" pitchFamily="34" charset="0"/>
              <a:buChar char=" "/>
              <a:tabLst/>
              <a:defRPr/>
            </a:pPr>
            <a:endParaRPr kumimoji="0" lang="es-ES" altLang="es-ES" sz="3600" b="1" i="0" u="none" strike="noStrike" kern="1200" cap="none" spc="0" normalizeH="0" baseline="0" noProof="0" dirty="0">
              <a:ln>
                <a:noFill/>
              </a:ln>
              <a:solidFill>
                <a:srgbClr val="2998E3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Tx/>
              <a:buFont typeface="Calibri" panose="020F0502020204030204" pitchFamily="34" charset="0"/>
              <a:buChar char=" "/>
              <a:tabLst/>
              <a:defRPr/>
            </a:pPr>
            <a:endParaRPr kumimoji="0" lang="es-ES" altLang="es-ES" sz="3600" b="1" i="0" u="none" strike="noStrike" kern="1200" cap="none" spc="0" normalizeH="0" baseline="0" noProof="0" dirty="0">
              <a:ln>
                <a:noFill/>
              </a:ln>
              <a:solidFill>
                <a:srgbClr val="2998E3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Tx/>
              <a:buFont typeface="Calibri" panose="020F0502020204030204" pitchFamily="34" charset="0"/>
              <a:buChar char=" "/>
              <a:tabLst/>
              <a:defRPr/>
            </a:pPr>
            <a:r>
              <a:rPr kumimoji="0" lang="es-ES" alt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2998E3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Poder, dominancia, competencia  y control</a:t>
            </a:r>
            <a:r>
              <a:rPr kumimoji="0" lang="es-ES" altLang="es-ES" sz="3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son esenciales para la confirmación de su masculinidad.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7B4671A-9850-3496-7AA6-F382B4228BA3}"/>
              </a:ext>
            </a:extLst>
          </p:cNvPr>
          <p:cNvSpPr txBox="1"/>
          <p:nvPr/>
        </p:nvSpPr>
        <p:spPr>
          <a:xfrm>
            <a:off x="7761766" y="953823"/>
            <a:ext cx="13949917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4800" b="1" dirty="0"/>
              <a:t>Construcción social de identidad masculina</a:t>
            </a:r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A2AEF4A0-D3F1-FBE9-98A7-A0190408551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250000" t="-118750" r="-250000" b="-118750"/>
          <a:stretch>
            <a:fillRect/>
          </a:stretch>
        </p:blipFill>
        <p:spPr>
          <a:xfrm>
            <a:off x="19505811" y="10972800"/>
            <a:ext cx="36576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119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168"/>
    </mc:Choice>
    <mc:Fallback xmlns="">
      <p:transition spd="slow" advTm="2316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848BAE-0E66-95F4-CF44-D69AD9B135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redondeado 16">
            <a:extLst>
              <a:ext uri="{FF2B5EF4-FFF2-40B4-BE49-F238E27FC236}">
                <a16:creationId xmlns:a16="http://schemas.microsoft.com/office/drawing/2014/main" id="{311E59CE-039A-D234-2796-304FCEB29E9F}"/>
              </a:ext>
            </a:extLst>
          </p:cNvPr>
          <p:cNvSpPr/>
          <p:nvPr/>
        </p:nvSpPr>
        <p:spPr>
          <a:xfrm>
            <a:off x="-2" y="11468100"/>
            <a:ext cx="24382415" cy="3560780"/>
          </a:xfrm>
          <a:prstGeom prst="roundRect">
            <a:avLst/>
          </a:prstGeom>
          <a:noFill/>
          <a:ln>
            <a:solidFill>
              <a:srgbClr val="F421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01"/>
          </a:p>
        </p:txBody>
      </p:sp>
      <p:sp>
        <p:nvSpPr>
          <p:cNvPr id="20" name="Título 1">
            <a:extLst>
              <a:ext uri="{FF2B5EF4-FFF2-40B4-BE49-F238E27FC236}">
                <a16:creationId xmlns:a16="http://schemas.microsoft.com/office/drawing/2014/main" id="{50D11FF6-923D-D454-A6AA-399DDDAF6F4C}"/>
              </a:ext>
            </a:extLst>
          </p:cNvPr>
          <p:cNvSpPr txBox="1">
            <a:spLocks/>
          </p:cNvSpPr>
          <p:nvPr/>
        </p:nvSpPr>
        <p:spPr>
          <a:xfrm>
            <a:off x="669882" y="672572"/>
            <a:ext cx="9587301" cy="56250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1200"/>
              </a:lnSpc>
            </a:pPr>
            <a:r>
              <a:rPr lang="es-ES" sz="1600" dirty="0">
                <a:solidFill>
                  <a:srgbClr val="F42100"/>
                </a:solidFill>
                <a:latin typeface="IBM Plex Sans" panose="020B0503050203000203" pitchFamily="34" charset="0"/>
              </a:rPr>
              <a:t>Centro de Formación y Desarrollo Profesional (CFDP)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88E7E849-7EFD-2417-C4A4-2A2C71661E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600" y="11833200"/>
            <a:ext cx="4889500" cy="1384300"/>
          </a:xfrm>
          <a:prstGeom prst="rect">
            <a:avLst/>
          </a:prstGeom>
        </p:spPr>
      </p:pic>
      <p:sp>
        <p:nvSpPr>
          <p:cNvPr id="29" name="Título 1">
            <a:extLst>
              <a:ext uri="{FF2B5EF4-FFF2-40B4-BE49-F238E27FC236}">
                <a16:creationId xmlns:a16="http://schemas.microsoft.com/office/drawing/2014/main" id="{FB960A95-9BA2-9B65-F944-29CD65DA7ABD}"/>
              </a:ext>
            </a:extLst>
          </p:cNvPr>
          <p:cNvSpPr txBox="1">
            <a:spLocks/>
          </p:cNvSpPr>
          <p:nvPr/>
        </p:nvSpPr>
        <p:spPr>
          <a:xfrm>
            <a:off x="17074662" y="12641389"/>
            <a:ext cx="5526921" cy="135172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182870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9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s-ES" sz="2370" dirty="0">
                <a:solidFill>
                  <a:srgbClr val="002129"/>
                </a:solidFill>
                <a:latin typeface="IBM Plex Sans Medium" panose="020B0503050203000203" pitchFamily="34" charset="0"/>
              </a:rPr>
              <a:t>Vicerrectorado de Formación Continua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77FEE85E-3476-BDFB-E7C8-FF251EA1254F}"/>
              </a:ext>
            </a:extLst>
          </p:cNvPr>
          <p:cNvSpPr/>
          <p:nvPr/>
        </p:nvSpPr>
        <p:spPr>
          <a:xfrm>
            <a:off x="936171" y="1235076"/>
            <a:ext cx="22776360" cy="9585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A45D3241-56FA-ECBC-D207-26E9276E173D}"/>
              </a:ext>
            </a:extLst>
          </p:cNvPr>
          <p:cNvSpPr/>
          <p:nvPr/>
        </p:nvSpPr>
        <p:spPr>
          <a:xfrm>
            <a:off x="1153886" y="2002971"/>
            <a:ext cx="21447697" cy="8018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-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r>
              <a:rPr lang="es-ES" dirty="0"/>
              <a:t>.</a:t>
            </a:r>
          </a:p>
          <a:p>
            <a:pPr algn="ctr"/>
            <a:endParaRPr lang="es-E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1E63A30-B2E5-F683-B262-48C7C0E62799}"/>
              </a:ext>
            </a:extLst>
          </p:cNvPr>
          <p:cNvSpPr txBox="1"/>
          <p:nvPr/>
        </p:nvSpPr>
        <p:spPr>
          <a:xfrm>
            <a:off x="7953153" y="252060"/>
            <a:ext cx="13758530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altLang="es-ES" sz="4800" b="1" dirty="0">
                <a:latin typeface="Arial" panose="020B0604020202020204" pitchFamily="34" charset="0"/>
                <a:ea typeface="ＭＳ Ｐゴシック" panose="020B0600070205080204" pitchFamily="34" charset="-128"/>
                <a:cs typeface="Helvetica" panose="020B0604020202020204" pitchFamily="34" charset="0"/>
              </a:rPr>
              <a:t>Micromachismos </a:t>
            </a:r>
            <a:endParaRPr lang="es-ES" sz="4800" b="1" dirty="0"/>
          </a:p>
        </p:txBody>
      </p:sp>
      <p:sp>
        <p:nvSpPr>
          <p:cNvPr id="23555" name="Marcador de contenido 2"/>
          <p:cNvSpPr txBox="1">
            <a:spLocks/>
          </p:cNvSpPr>
          <p:nvPr/>
        </p:nvSpPr>
        <p:spPr>
          <a:xfrm>
            <a:off x="3732212" y="1448157"/>
            <a:ext cx="16725900" cy="9588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1828709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354" indent="0" algn="ctr" defTabSz="1828709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709" indent="0" algn="ctr" defTabSz="1828709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3063" indent="0" algn="ctr" defTabSz="1828709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417" indent="0" algn="ctr" defTabSz="1828709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771" indent="0" algn="ctr" defTabSz="1828709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6126" indent="0" algn="ctr" defTabSz="1828709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480" indent="0" algn="ctr" defTabSz="1828709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834" indent="0" algn="ctr" defTabSz="1828709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altLang="es-ES" sz="4000" dirty="0">
                <a:ea typeface="ＭＳ Ｐゴシック" panose="020B0600070205080204" pitchFamily="34" charset="-128"/>
              </a:rPr>
              <a:t>Prácticas de dominación (Luis Bonino, 1995, 2005) masculina en la vida cotidiana, casi lo imperceptible, sutiles, legitimadas por el entorno social.</a:t>
            </a:r>
          </a:p>
          <a:p>
            <a:pPr>
              <a:defRPr/>
            </a:pPr>
            <a:endParaRPr lang="es-ES_tradnl" altLang="es-ES" sz="4000" dirty="0">
              <a:ea typeface="ＭＳ Ｐゴシック" panose="020B0600070205080204" pitchFamily="34" charset="-128"/>
            </a:endParaRP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33508F38-07A5-CC20-A1C8-0146CEEC21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84215195"/>
              </p:ext>
            </p:extLst>
          </p:nvPr>
        </p:nvGraphicFramePr>
        <p:xfrm>
          <a:off x="4509811" y="4499821"/>
          <a:ext cx="15121680" cy="80438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3" name="Flecha abajo 1"/>
          <p:cNvSpPr/>
          <p:nvPr/>
        </p:nvSpPr>
        <p:spPr>
          <a:xfrm>
            <a:off x="11470597" y="3224047"/>
            <a:ext cx="968374" cy="10922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sz="360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C34590FF-1113-97DE-E8B4-EC3525BC0CE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rcRect l="-250000" t="-118750" r="-250000" b="-118750"/>
          <a:stretch>
            <a:fillRect/>
          </a:stretch>
        </p:blipFill>
        <p:spPr>
          <a:xfrm>
            <a:off x="19505811" y="10972800"/>
            <a:ext cx="36576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658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023"/>
    </mc:Choice>
    <mc:Fallback xmlns="">
      <p:transition spd="slow" advTm="620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01ED8B3B1FF614BBBAE111D99F5A210" ma:contentTypeVersion="13" ma:contentTypeDescription="Crear nuevo documento." ma:contentTypeScope="" ma:versionID="2300f2bdd670b894c6dfdc3644ba7084">
  <xsd:schema xmlns:xsd="http://www.w3.org/2001/XMLSchema" xmlns:xs="http://www.w3.org/2001/XMLSchema" xmlns:p="http://schemas.microsoft.com/office/2006/metadata/properties" xmlns:ns3="1872709b-1717-4820-9688-bd9c028ff649" xmlns:ns4="d8562f6e-1cbd-4961-b098-e7689882621c" targetNamespace="http://schemas.microsoft.com/office/2006/metadata/properties" ma:root="true" ma:fieldsID="62a370af95977d9e2a56ddd7fe66c9da" ns3:_="" ns4:_="">
    <xsd:import namespace="1872709b-1717-4820-9688-bd9c028ff649"/>
    <xsd:import namespace="d8562f6e-1cbd-4961-b098-e7689882621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_activity" minOccurs="0"/>
                <xsd:element ref="ns3:MediaServiceGenerationTime" minOccurs="0"/>
                <xsd:element ref="ns3:MediaServiceEventHashCode" minOccurs="0"/>
                <xsd:element ref="ns3:MediaServiceAutoTags" minOccurs="0"/>
                <xsd:element ref="ns3:MediaLengthInSeconds" minOccurs="0"/>
                <xsd:element ref="ns3:MediaServiceSystemTag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72709b-1717-4820-9688-bd9c028ff64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1" nillable="true" ma:displayName="_activity" ma:hidden="true" ma:internalName="_activity">
      <xsd:simpleType>
        <xsd:restriction base="dms:Note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ystemTags" ma:index="16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562f6e-1cbd-4961-b098-e7689882621c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872709b-1717-4820-9688-bd9c028ff649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D7FD5CD-1B0D-491C-9FF0-460A28D905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872709b-1717-4820-9688-bd9c028ff649"/>
    <ds:schemaRef ds:uri="d8562f6e-1cbd-4961-b098-e768988262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D09FDED-EB36-45ED-BDAE-FA2DF77D219E}">
  <ds:schemaRefs>
    <ds:schemaRef ds:uri="http://schemas.microsoft.com/office/2006/documentManagement/types"/>
    <ds:schemaRef ds:uri="http://purl.org/dc/elements/1.1/"/>
    <ds:schemaRef ds:uri="http://purl.org/dc/dcmitype/"/>
    <ds:schemaRef ds:uri="http://schemas.microsoft.com/office/2006/metadata/properties"/>
    <ds:schemaRef ds:uri="http://www.w3.org/XML/1998/namespace"/>
    <ds:schemaRef ds:uri="http://purl.org/dc/terms/"/>
    <ds:schemaRef ds:uri="http://schemas.microsoft.com/office/infopath/2007/PartnerControls"/>
    <ds:schemaRef ds:uri="1872709b-1717-4820-9688-bd9c028ff649"/>
    <ds:schemaRef ds:uri="http://schemas.openxmlformats.org/package/2006/metadata/core-properties"/>
    <ds:schemaRef ds:uri="d8562f6e-1cbd-4961-b098-e7689882621c"/>
  </ds:schemaRefs>
</ds:datastoreItem>
</file>

<file path=customXml/itemProps3.xml><?xml version="1.0" encoding="utf-8"?>
<ds:datastoreItem xmlns:ds="http://schemas.openxmlformats.org/officeDocument/2006/customXml" ds:itemID="{222913CC-BF82-41A9-8F7B-FBDBCF891C0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694</TotalTime>
  <Words>2222</Words>
  <Application>Microsoft Office PowerPoint</Application>
  <PresentationFormat>Personalizado</PresentationFormat>
  <Paragraphs>385</Paragraphs>
  <Slides>27</Slides>
  <Notes>26</Notes>
  <HiddenSlides>0</HiddenSlides>
  <MMClips>27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27</vt:i4>
      </vt:variant>
    </vt:vector>
  </HeadingPairs>
  <TitlesOfParts>
    <vt:vector size="37" baseType="lpstr">
      <vt:lpstr>ＭＳ Ｐゴシック</vt:lpstr>
      <vt:lpstr>Arial</vt:lpstr>
      <vt:lpstr>Calibri</vt:lpstr>
      <vt:lpstr>Calibri Light</vt:lpstr>
      <vt:lpstr>Felix Titling</vt:lpstr>
      <vt:lpstr>IBM Plex Sans</vt:lpstr>
      <vt:lpstr>IBM Plex Sans Medium</vt:lpstr>
      <vt:lpstr>Wingdings</vt:lpstr>
      <vt:lpstr>Tema de Office</vt:lpstr>
      <vt:lpstr>1_Tema de Office</vt:lpstr>
      <vt:lpstr>Centro de Formación y Desarrollo Profesional (CFDP)   </vt:lpstr>
      <vt:lpstr>Presentación de PowerPoint</vt:lpstr>
      <vt:lpstr>Presentación de PowerPoint</vt:lpstr>
      <vt:lpstr>Presentación de PowerPoint</vt:lpstr>
      <vt:lpstr>Construcción de masculinidades hegemónicas.  Normalización </vt:lpstr>
      <vt:lpstr>Presentación de PowerPoint</vt:lpstr>
      <vt:lpstr>Construcción de masculinidades hegemónicas.  Normalización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CONSUELO PATERNA BLEDA</cp:lastModifiedBy>
  <cp:revision>115</cp:revision>
  <dcterms:created xsi:type="dcterms:W3CDTF">2023-07-12T12:00:34Z</dcterms:created>
  <dcterms:modified xsi:type="dcterms:W3CDTF">2025-03-27T13:05:22Z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0x010100F01ED8B3B1FF614BBBAE111D99F5A210</vt:lpwstr>
  </property>
</Properties>
</file>