
<file path=[Content_Types].xml><?xml version="1.0" encoding="utf-8"?>
<Types xmlns="http://schemas.openxmlformats.org/package/2006/content-types">
  <Default Extension="xml" ContentType="application/xml"/>
  <Default Extension="jpeg" ContentType="image/jpeg"/>
  <Default Extension="jpg" ContentType="image/jpeg"/>
  <Default Extension="emf" ContentType="image/x-emf"/>
  <Default Extension="rels" ContentType="application/vnd.openxmlformats-package.relationships+xml"/>
  <Default Extension="bin" ContentType="application/vnd.openxmlformats-officedocument.presentationml.printerSettings"/>
  <Default Extension="png" ContentType="image/p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939" r:id="rId1"/>
  </p:sldMasterIdLst>
  <p:sldIdLst>
    <p:sldId id="256" r:id="rId2"/>
    <p:sldId id="257" r:id="rId3"/>
    <p:sldId id="294" r:id="rId4"/>
    <p:sldId id="295" r:id="rId5"/>
    <p:sldId id="296" r:id="rId6"/>
    <p:sldId id="297" r:id="rId7"/>
    <p:sldId id="298" r:id="rId8"/>
    <p:sldId id="299" r:id="rId9"/>
    <p:sldId id="303" r:id="rId10"/>
    <p:sldId id="300" r:id="rId11"/>
    <p:sldId id="302" r:id="rId12"/>
    <p:sldId id="304" r:id="rId13"/>
    <p:sldId id="305" r:id="rId14"/>
    <p:sldId id="306" r:id="rId15"/>
    <p:sldId id="307" r:id="rId16"/>
    <p:sldId id="308" r:id="rId17"/>
    <p:sldId id="309" r:id="rId18"/>
    <p:sldId id="310" r:id="rId19"/>
    <p:sldId id="311" r:id="rId20"/>
    <p:sldId id="312" r:id="rId21"/>
    <p:sldId id="313" r:id="rId22"/>
    <p:sldId id="314" r:id="rId23"/>
    <p:sldId id="315" r:id="rId24"/>
    <p:sldId id="316" r:id="rId25"/>
    <p:sldId id="317" r:id="rId26"/>
    <p:sldId id="318" r:id="rId27"/>
    <p:sldId id="319" r:id="rId28"/>
    <p:sldId id="320" r:id="rId29"/>
    <p:sldId id="321" r:id="rId30"/>
    <p:sldId id="322" r:id="rId31"/>
    <p:sldId id="323" r:id="rId32"/>
    <p:sldId id="324" r:id="rId33"/>
    <p:sldId id="325" r:id="rId34"/>
    <p:sldId id="326" r:id="rId35"/>
    <p:sldId id="327" r:id="rId36"/>
    <p:sldId id="328" r:id="rId37"/>
    <p:sldId id="329" r:id="rId38"/>
    <p:sldId id="330" r:id="rId39"/>
    <p:sldId id="331" r:id="rId40"/>
    <p:sldId id="332" r:id="rId41"/>
    <p:sldId id="333" r:id="rId42"/>
    <p:sldId id="334" r:id="rId43"/>
    <p:sldId id="293" r:id="rId44"/>
    <p:sldId id="336" r:id="rId45"/>
  </p:sldIdLst>
  <p:sldSz cx="9144000" cy="6858000" type="screen4x3"/>
  <p:notesSz cx="6858000" cy="9144000"/>
  <p:defaultText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napToObjects="1">
      <p:cViewPr varScale="1">
        <p:scale>
          <a:sx n="56" d="100"/>
          <a:sy n="56" d="100"/>
        </p:scale>
        <p:origin x="-152" y="-11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46" Type="http://schemas.openxmlformats.org/officeDocument/2006/relationships/printerSettings" Target="printerSettings/printerSettings1.bin"/><Relationship Id="rId47" Type="http://schemas.openxmlformats.org/officeDocument/2006/relationships/presProps" Target="presProps.xml"/><Relationship Id="rId48" Type="http://schemas.openxmlformats.org/officeDocument/2006/relationships/viewProps" Target="viewProps.xml"/><Relationship Id="rId49" Type="http://schemas.openxmlformats.org/officeDocument/2006/relationships/theme" Target="theme/theme1.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slide" Target="slides/slide28.xml"/><Relationship Id="rId50"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30" Type="http://schemas.openxmlformats.org/officeDocument/2006/relationships/slide" Target="slides/slide29.xml"/><Relationship Id="rId31" Type="http://schemas.openxmlformats.org/officeDocument/2006/relationships/slide" Target="slides/slide30.xml"/><Relationship Id="rId32" Type="http://schemas.openxmlformats.org/officeDocument/2006/relationships/slide" Target="slides/slide31.xml"/><Relationship Id="rId9" Type="http://schemas.openxmlformats.org/officeDocument/2006/relationships/slide" Target="slides/slide8.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33" Type="http://schemas.openxmlformats.org/officeDocument/2006/relationships/slide" Target="slides/slide32.xml"/><Relationship Id="rId34" Type="http://schemas.openxmlformats.org/officeDocument/2006/relationships/slide" Target="slides/slide33.xml"/><Relationship Id="rId35" Type="http://schemas.openxmlformats.org/officeDocument/2006/relationships/slide" Target="slides/slide34.xml"/><Relationship Id="rId36" Type="http://schemas.openxmlformats.org/officeDocument/2006/relationships/slide" Target="slides/slide35.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37" Type="http://schemas.openxmlformats.org/officeDocument/2006/relationships/slide" Target="slides/slide36.xml"/><Relationship Id="rId38" Type="http://schemas.openxmlformats.org/officeDocument/2006/relationships/slide" Target="slides/slide37.xml"/><Relationship Id="rId39" Type="http://schemas.openxmlformats.org/officeDocument/2006/relationships/slide" Target="slides/slide38.xml"/><Relationship Id="rId40" Type="http://schemas.openxmlformats.org/officeDocument/2006/relationships/slide" Target="slides/slide39.xml"/><Relationship Id="rId41" Type="http://schemas.openxmlformats.org/officeDocument/2006/relationships/slide" Target="slides/slide40.xml"/><Relationship Id="rId42" Type="http://schemas.openxmlformats.org/officeDocument/2006/relationships/slide" Target="slides/slide41.xml"/><Relationship Id="rId43" Type="http://schemas.openxmlformats.org/officeDocument/2006/relationships/slide" Target="slides/slide42.xml"/><Relationship Id="rId44" Type="http://schemas.openxmlformats.org/officeDocument/2006/relationships/slide" Target="slides/slide43.xml"/><Relationship Id="rId45" Type="http://schemas.openxmlformats.org/officeDocument/2006/relationships/slide" Target="slides/slide4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grpSp>
        <p:nvGrpSpPr>
          <p:cNvPr id="43" name="Group 42"/>
          <p:cNvGrpSpPr/>
          <p:nvPr/>
        </p:nvGrpSpPr>
        <p:grpSpPr>
          <a:xfrm>
            <a:off x="-382404" y="0"/>
            <a:ext cx="9932332" cy="6858000"/>
            <a:chOff x="-382404" y="0"/>
            <a:chExt cx="9932332" cy="6858000"/>
          </a:xfrm>
        </p:grpSpPr>
        <p:grpSp>
          <p:nvGrpSpPr>
            <p:cNvPr id="44" name="Group 44"/>
            <p:cNvGrpSpPr/>
            <p:nvPr/>
          </p:nvGrpSpPr>
          <p:grpSpPr>
            <a:xfrm>
              <a:off x="0" y="0"/>
              <a:ext cx="9144000" cy="6858000"/>
              <a:chOff x="0" y="0"/>
              <a:chExt cx="9144000" cy="6858000"/>
            </a:xfrm>
          </p:grpSpPr>
          <p:grpSp>
            <p:nvGrpSpPr>
              <p:cNvPr id="70" name="Group 4"/>
              <p:cNvGrpSpPr/>
              <p:nvPr/>
            </p:nvGrpSpPr>
            <p:grpSpPr>
              <a:xfrm>
                <a:off x="0" y="0"/>
                <a:ext cx="2514600" cy="6858000"/>
                <a:chOff x="0" y="0"/>
                <a:chExt cx="2514600" cy="6858000"/>
              </a:xfrm>
            </p:grpSpPr>
            <p:sp>
              <p:nvSpPr>
                <p:cNvPr id="115" name="Rectangle 114"/>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6"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7"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1" name="Group 5"/>
              <p:cNvGrpSpPr/>
              <p:nvPr/>
            </p:nvGrpSpPr>
            <p:grpSpPr>
              <a:xfrm>
                <a:off x="422910" y="0"/>
                <a:ext cx="2514600" cy="6858000"/>
                <a:chOff x="0" y="0"/>
                <a:chExt cx="2514600" cy="6858000"/>
              </a:xfrm>
            </p:grpSpPr>
            <p:sp>
              <p:nvSpPr>
                <p:cNvPr id="85" name="Rectangle 84"/>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6" name="Rectangle 85"/>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4" name="Rectangle 11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3" name="Group 9"/>
              <p:cNvGrpSpPr/>
              <p:nvPr/>
            </p:nvGrpSpPr>
            <p:grpSpPr>
              <a:xfrm rot="10800000">
                <a:off x="6629400" y="0"/>
                <a:ext cx="2514600" cy="6858000"/>
                <a:chOff x="0" y="0"/>
                <a:chExt cx="2514600" cy="6858000"/>
              </a:xfrm>
            </p:grpSpPr>
            <p:sp>
              <p:nvSpPr>
                <p:cNvPr id="78" name="Rectangle 77"/>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9" name="Rectangle 78"/>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80"/>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75" name="Rectangle 74"/>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6" name="Rectangle 75"/>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7" name="Rectangle 76"/>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5" name="Freeform 44"/>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8" name="Freeform 47"/>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9" name="Freeform 48"/>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1" name="Freeform 50"/>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2" name="Freeform 51"/>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3" name="Hexagon 52"/>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4" name="Hexagon 53"/>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5" name="Hexagon 54"/>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6" name="Hexagon 55"/>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7" name="Hexagon 56"/>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8" name="Freeform 57"/>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9" name="Hexagon 58"/>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Hexagon 59"/>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 name="Hexagon 60"/>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2" name="Hexagon 61"/>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3" name="Hexagon 62"/>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4" name="Hexagon 63"/>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5" name="Hexagon 64"/>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6" name="Hexagon 65"/>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7" name="Hexagon 66"/>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8" name="Freeform 67"/>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9" name="Freeform 68"/>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6" name="Rectangle 45"/>
          <p:cNvSpPr/>
          <p:nvPr/>
        </p:nvSpPr>
        <p:spPr>
          <a:xfrm>
            <a:off x="4561242" y="-21511"/>
            <a:ext cx="3679116" cy="6271840"/>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7" name="Rectangle 46"/>
          <p:cNvSpPr/>
          <p:nvPr/>
        </p:nvSpPr>
        <p:spPr>
          <a:xfrm>
            <a:off x="4649096" y="-21511"/>
            <a:ext cx="3505200" cy="231288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4733365" y="2708476"/>
            <a:ext cx="3313355" cy="1702160"/>
          </a:xfrm>
        </p:spPr>
        <p:txBody>
          <a:bodyPr>
            <a:normAutofit/>
          </a:bodyPr>
          <a:lstStyle>
            <a:lvl1pPr>
              <a:defRPr sz="3600"/>
            </a:lvl1pPr>
          </a:lstStyle>
          <a:p>
            <a:r>
              <a:rPr lang="es-ES_tradnl" smtClean="0"/>
              <a:t>Clic para editar título</a:t>
            </a:r>
            <a:endParaRPr lang="en-US" dirty="0"/>
          </a:p>
        </p:txBody>
      </p:sp>
      <p:sp>
        <p:nvSpPr>
          <p:cNvPr id="3" name="Subtitle 2"/>
          <p:cNvSpPr>
            <a:spLocks noGrp="1"/>
          </p:cNvSpPr>
          <p:nvPr>
            <p:ph type="subTitle" idx="1"/>
          </p:nvPr>
        </p:nvSpPr>
        <p:spPr>
          <a:xfrm>
            <a:off x="4733365" y="4421080"/>
            <a:ext cx="3309803" cy="1260629"/>
          </a:xfrm>
        </p:spPr>
        <p:txBody>
          <a:bodyPr>
            <a:normAutofit/>
          </a:bodyPr>
          <a:lstStyle>
            <a:lvl1pPr marL="0" indent="0" algn="l">
              <a:buNone/>
              <a:defRPr sz="1800">
                <a:solidFill>
                  <a:srgbClr val="42424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_tradnl" smtClean="0"/>
              <a:t>Haga clic para modificar el estilo de subtítulo del patrón</a:t>
            </a:r>
            <a:endParaRPr lang="en-US" dirty="0"/>
          </a:p>
        </p:txBody>
      </p:sp>
      <p:sp>
        <p:nvSpPr>
          <p:cNvPr id="4" name="Date Placeholder 3"/>
          <p:cNvSpPr>
            <a:spLocks noGrp="1"/>
          </p:cNvSpPr>
          <p:nvPr>
            <p:ph type="dt" sz="half" idx="10"/>
          </p:nvPr>
        </p:nvSpPr>
        <p:spPr>
          <a:xfrm>
            <a:off x="4738744" y="1516828"/>
            <a:ext cx="2133600" cy="750981"/>
          </a:xfrm>
        </p:spPr>
        <p:txBody>
          <a:bodyPr anchor="b"/>
          <a:lstStyle>
            <a:lvl1pPr algn="l">
              <a:defRPr sz="2400"/>
            </a:lvl1pPr>
          </a:lstStyle>
          <a:p>
            <a:pPr eaLnBrk="1" latinLnBrk="0" hangingPunct="1"/>
            <a:fld id="{9D21D778-B565-4D7E-94D7-64010A445B68}" type="datetimeFigureOut">
              <a:rPr lang="en-US" smtClean="0"/>
              <a:pPr eaLnBrk="1" latinLnBrk="0" hangingPunct="1"/>
              <a:t>23/03/14</a:t>
            </a:fld>
            <a:endParaRPr lang="en-US"/>
          </a:p>
        </p:txBody>
      </p:sp>
      <p:sp>
        <p:nvSpPr>
          <p:cNvPr id="50" name="Rectangle 49"/>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Footer Placeholder 4"/>
          <p:cNvSpPr>
            <a:spLocks noGrp="1"/>
          </p:cNvSpPr>
          <p:nvPr>
            <p:ph type="ftr" sz="quarter" idx="11"/>
          </p:nvPr>
        </p:nvSpPr>
        <p:spPr>
          <a:xfrm>
            <a:off x="5303520" y="5719966"/>
            <a:ext cx="2831592" cy="365125"/>
          </a:xfrm>
        </p:spPr>
        <p:txBody>
          <a:bodyPr>
            <a:normAutofit/>
          </a:bodyPr>
          <a:lstStyle>
            <a:lvl1pPr>
              <a:defRPr>
                <a:solidFill>
                  <a:schemeClr val="accent1"/>
                </a:solidFill>
              </a:defRPr>
            </a:lvl1pPr>
          </a:lstStyle>
          <a:p>
            <a:endParaRPr kumimoji="0" lang="en-US"/>
          </a:p>
        </p:txBody>
      </p:sp>
      <p:sp>
        <p:nvSpPr>
          <p:cNvPr id="6" name="Slide Number Placeholder 5"/>
          <p:cNvSpPr>
            <a:spLocks noGrp="1"/>
          </p:cNvSpPr>
          <p:nvPr>
            <p:ph type="sldNum" sz="quarter" idx="12"/>
          </p:nvPr>
        </p:nvSpPr>
        <p:spPr>
          <a:xfrm>
            <a:off x="4649096" y="5719966"/>
            <a:ext cx="643666" cy="365125"/>
          </a:xfrm>
        </p:spPr>
        <p:txBody>
          <a:bodyPr/>
          <a:lstStyle>
            <a:lvl1pPr>
              <a:defRPr>
                <a:solidFill>
                  <a:schemeClr val="accent1"/>
                </a:solidFill>
              </a:defRPr>
            </a:lvl1pPr>
          </a:lstStyle>
          <a:p>
            <a:pPr eaLnBrk="1" latinLnBrk="0" hangingPunct="1"/>
            <a:fld id="{2C6B1FF6-39B9-40F5-8B67-33C6354A3D4F}" type="slidenum">
              <a:rPr kumimoji="0" lang="en-US" smtClean="0"/>
              <a:pPr eaLnBrk="1" latinLnBrk="0" hangingPunct="1"/>
              <a:t>‹Nr.›</a:t>
            </a:fld>
            <a:endParaRPr kumimoji="0" lang="en-US" dirty="0">
              <a:solidFill>
                <a:schemeClr val="accent3">
                  <a:shade val="75000"/>
                </a:schemeClr>
              </a:solidFill>
            </a:endParaRPr>
          </a:p>
        </p:txBody>
      </p:sp>
      <p:sp>
        <p:nvSpPr>
          <p:cNvPr id="89" name="Rectangle 88"/>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_tradnl" smtClean="0"/>
              <a:t>Clic para editar título</a:t>
            </a:r>
            <a:endParaRPr lang="en-US"/>
          </a:p>
        </p:txBody>
      </p:sp>
      <p:sp>
        <p:nvSpPr>
          <p:cNvPr id="3" name="Content Placeholder 2"/>
          <p:cNvSpPr>
            <a:spLocks noGrp="1"/>
          </p:cNvSpPr>
          <p:nvPr>
            <p:ph idx="1"/>
          </p:nvPr>
        </p:nvSpPr>
        <p:spPr/>
        <p:txBody>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lang="en-US" dirty="0"/>
          </a:p>
        </p:txBody>
      </p:sp>
      <p:sp>
        <p:nvSpPr>
          <p:cNvPr id="4" name="Date Placeholder 3"/>
          <p:cNvSpPr>
            <a:spLocks noGrp="1"/>
          </p:cNvSpPr>
          <p:nvPr>
            <p:ph type="dt" sz="half" idx="10"/>
          </p:nvPr>
        </p:nvSpPr>
        <p:spPr/>
        <p:txBody>
          <a:bodyPr/>
          <a:lstStyle/>
          <a:p>
            <a:fld id="{6805CF2C-8B3B-464D-BFDE-8CE950CD19F4}" type="datetimeFigureOut">
              <a:rPr lang="es-ES" smtClean="0"/>
              <a:t>23/03/14</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36402264-B261-2E40-9AC2-3EC284B3B365}" type="slidenum">
              <a:rPr lang="es-ES" smtClean="0"/>
              <a:t>‹Nr.›</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itle 1"/>
          <p:cNvSpPr>
            <a:spLocks noGrp="1"/>
          </p:cNvSpPr>
          <p:nvPr>
            <p:ph type="title"/>
          </p:nvPr>
        </p:nvSpPr>
        <p:spPr>
          <a:xfrm>
            <a:off x="1258645" y="2900829"/>
            <a:ext cx="6637468" cy="1362075"/>
          </a:xfrm>
        </p:spPr>
        <p:txBody>
          <a:bodyPr anchor="b"/>
          <a:lstStyle>
            <a:lvl1pPr algn="l">
              <a:defRPr sz="4000" b="0" cap="none" baseline="0"/>
            </a:lvl1pPr>
          </a:lstStyle>
          <a:p>
            <a:r>
              <a:rPr lang="es-ES_tradnl" smtClean="0"/>
              <a:t>Clic para editar título</a:t>
            </a:r>
            <a:endParaRPr lang="en-US" dirty="0"/>
          </a:p>
        </p:txBody>
      </p:sp>
      <p:sp>
        <p:nvSpPr>
          <p:cNvPr id="3" name="Text Placeholder 2"/>
          <p:cNvSpPr>
            <a:spLocks noGrp="1"/>
          </p:cNvSpPr>
          <p:nvPr>
            <p:ph type="body" idx="1"/>
          </p:nvPr>
        </p:nvSpPr>
        <p:spPr>
          <a:xfrm>
            <a:off x="1258645" y="4267200"/>
            <a:ext cx="6637467" cy="1520413"/>
          </a:xfrm>
        </p:spPr>
        <p:txBody>
          <a:bodyPr anchor="t"/>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_tradnl" smtClean="0"/>
              <a:t>Haga clic para modificar el estilo de texto del patrón</a:t>
            </a:r>
          </a:p>
        </p:txBody>
      </p:sp>
      <p:sp>
        <p:nvSpPr>
          <p:cNvPr id="4" name="Date Placeholder 3"/>
          <p:cNvSpPr>
            <a:spLocks noGrp="1"/>
          </p:cNvSpPr>
          <p:nvPr>
            <p:ph type="dt" sz="half" idx="10"/>
          </p:nvPr>
        </p:nvSpPr>
        <p:spPr/>
        <p:txBody>
          <a:bodyPr/>
          <a:lstStyle/>
          <a:p>
            <a:pPr eaLnBrk="1" latinLnBrk="0" hangingPunct="1"/>
            <a:fld id="{9D21D778-B565-4D7E-94D7-64010A445B68}" type="datetimeFigureOut">
              <a:rPr lang="en-US" smtClean="0"/>
              <a:pPr eaLnBrk="1" latinLnBrk="0" hangingPunct="1"/>
              <a:t>23/03/14</a:t>
            </a:fld>
            <a:endParaRPr lang="en-US"/>
          </a:p>
        </p:txBody>
      </p:sp>
      <p:sp>
        <p:nvSpPr>
          <p:cNvPr id="5" name="Footer Placeholder 4"/>
          <p:cNvSpPr>
            <a:spLocks noGrp="1"/>
          </p:cNvSpPr>
          <p:nvPr>
            <p:ph type="ftr" sz="quarter" idx="11"/>
          </p:nvPr>
        </p:nvSpPr>
        <p:spPr/>
        <p:txBody>
          <a:bodyPr/>
          <a:lstStyle/>
          <a:p>
            <a:endParaRPr kumimoji="0" lang="en-US"/>
          </a:p>
        </p:txBody>
      </p:sp>
      <p:sp>
        <p:nvSpPr>
          <p:cNvPr id="6" name="Slide Number Placeholder 5"/>
          <p:cNvSpPr>
            <a:spLocks noGrp="1"/>
          </p:cNvSpPr>
          <p:nvPr>
            <p:ph type="sldNum" sz="quarter" idx="12"/>
          </p:nvPr>
        </p:nvSpPr>
        <p:spPr/>
        <p:txBody>
          <a:bodyPr/>
          <a:lstStyle/>
          <a:p>
            <a:pPr eaLnBrk="1" latinLnBrk="0" hangingPunct="1"/>
            <a:fld id="{2C6B1FF6-39B9-40F5-8B67-33C6354A3D4F}" type="slidenum">
              <a:rPr kumimoji="0" lang="en-US" smtClean="0"/>
              <a:pPr eaLnBrk="1" latinLnBrk="0" hangingPunct="1"/>
              <a:t>‹Nr.›</a:t>
            </a:fld>
            <a:endParaRPr kumimoji="0" lang="en-US" dirty="0">
              <a:solidFill>
                <a:schemeClr val="accent3">
                  <a:shade val="75000"/>
                </a:schemeClr>
              </a:solidFill>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_tradnl" smtClean="0"/>
              <a:t>Clic para editar título</a:t>
            </a:r>
            <a:endParaRPr lang="en-US"/>
          </a:p>
        </p:txBody>
      </p:sp>
      <p:sp>
        <p:nvSpPr>
          <p:cNvPr id="5" name="Date Placeholder 4"/>
          <p:cNvSpPr>
            <a:spLocks noGrp="1"/>
          </p:cNvSpPr>
          <p:nvPr>
            <p:ph type="dt" sz="half" idx="10"/>
          </p:nvPr>
        </p:nvSpPr>
        <p:spPr/>
        <p:txBody>
          <a:bodyPr/>
          <a:lstStyle/>
          <a:p>
            <a:fld id="{6805CF2C-8B3B-464D-BFDE-8CE950CD19F4}" type="datetimeFigureOut">
              <a:rPr lang="es-ES" smtClean="0"/>
              <a:t>23/03/14</a:t>
            </a:fld>
            <a:endParaRPr lang="es-ES"/>
          </a:p>
        </p:txBody>
      </p:sp>
      <p:sp>
        <p:nvSpPr>
          <p:cNvPr id="6" name="Footer Placeholder 5"/>
          <p:cNvSpPr>
            <a:spLocks noGrp="1"/>
          </p:cNvSpPr>
          <p:nvPr>
            <p:ph type="ftr" sz="quarter" idx="11"/>
          </p:nvPr>
        </p:nvSpPr>
        <p:spPr/>
        <p:txBody>
          <a:bodyPr/>
          <a:lstStyle/>
          <a:p>
            <a:endParaRPr lang="es-ES"/>
          </a:p>
        </p:txBody>
      </p:sp>
      <p:sp>
        <p:nvSpPr>
          <p:cNvPr id="7" name="Slide Number Placeholder 6"/>
          <p:cNvSpPr>
            <a:spLocks noGrp="1"/>
          </p:cNvSpPr>
          <p:nvPr>
            <p:ph type="sldNum" sz="quarter" idx="12"/>
          </p:nvPr>
        </p:nvSpPr>
        <p:spPr/>
        <p:txBody>
          <a:bodyPr/>
          <a:lstStyle/>
          <a:p>
            <a:fld id="{36402264-B261-2E40-9AC2-3EC284B3B365}" type="slidenum">
              <a:rPr lang="es-ES" smtClean="0"/>
              <a:t>‹Nr.›</a:t>
            </a:fld>
            <a:endParaRPr lang="es-ES"/>
          </a:p>
        </p:txBody>
      </p:sp>
      <p:sp>
        <p:nvSpPr>
          <p:cNvPr id="9" name="Content Placeholder 8"/>
          <p:cNvSpPr>
            <a:spLocks noGrp="1"/>
          </p:cNvSpPr>
          <p:nvPr>
            <p:ph sz="quarter" idx="13"/>
          </p:nvPr>
        </p:nvSpPr>
        <p:spPr>
          <a:xfrm>
            <a:off x="1042416" y="2313432"/>
            <a:ext cx="3419856" cy="3493008"/>
          </a:xfrm>
        </p:spPr>
        <p:txBody>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lang="en-US" dirty="0"/>
          </a:p>
        </p:txBody>
      </p:sp>
      <p:sp>
        <p:nvSpPr>
          <p:cNvPr id="11" name="Content Placeholder 10"/>
          <p:cNvSpPr>
            <a:spLocks noGrp="1"/>
          </p:cNvSpPr>
          <p:nvPr>
            <p:ph sz="quarter" idx="14"/>
          </p:nvPr>
        </p:nvSpPr>
        <p:spPr>
          <a:xfrm>
            <a:off x="4645152" y="2313431"/>
            <a:ext cx="3419856" cy="3493008"/>
          </a:xfrm>
        </p:spPr>
        <p:txBody>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s-ES_tradnl" smtClean="0"/>
              <a:t>Clic para editar título</a:t>
            </a:r>
            <a:endParaRPr lang="en-US"/>
          </a:p>
        </p:txBody>
      </p:sp>
      <p:sp>
        <p:nvSpPr>
          <p:cNvPr id="3" name="Text Placeholder 2"/>
          <p:cNvSpPr>
            <a:spLocks noGrp="1"/>
          </p:cNvSpPr>
          <p:nvPr>
            <p:ph type="body" idx="1"/>
          </p:nvPr>
        </p:nvSpPr>
        <p:spPr>
          <a:xfrm>
            <a:off x="1412111" y="2316009"/>
            <a:ext cx="3057148" cy="639762"/>
          </a:xfrm>
        </p:spPr>
        <p:txBody>
          <a:bodyPr anchor="b"/>
          <a:lstStyle>
            <a:lvl1pPr marL="0" indent="0">
              <a:buNone/>
              <a:defRPr sz="24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_tradnl" smtClean="0"/>
              <a:t>Haga clic para modificar el estilo de texto del patrón</a:t>
            </a:r>
          </a:p>
        </p:txBody>
      </p:sp>
      <p:sp>
        <p:nvSpPr>
          <p:cNvPr id="4" name="Content Placeholder 3"/>
          <p:cNvSpPr>
            <a:spLocks noGrp="1"/>
          </p:cNvSpPr>
          <p:nvPr>
            <p:ph sz="half" idx="2"/>
          </p:nvPr>
        </p:nvSpPr>
        <p:spPr>
          <a:xfrm>
            <a:off x="1041721" y="2974694"/>
            <a:ext cx="3419856" cy="2835797"/>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lang="en-US" dirty="0"/>
          </a:p>
        </p:txBody>
      </p:sp>
      <p:sp>
        <p:nvSpPr>
          <p:cNvPr id="5" name="Text Placeholder 4"/>
          <p:cNvSpPr>
            <a:spLocks noGrp="1"/>
          </p:cNvSpPr>
          <p:nvPr>
            <p:ph type="body" sz="quarter" idx="3"/>
          </p:nvPr>
        </p:nvSpPr>
        <p:spPr>
          <a:xfrm>
            <a:off x="5011837" y="2316010"/>
            <a:ext cx="3055717" cy="639762"/>
          </a:xfrm>
        </p:spPr>
        <p:txBody>
          <a:bodyPr anchor="b"/>
          <a:lstStyle>
            <a:lvl1pPr marL="0" indent="0">
              <a:buNone/>
              <a:defRPr sz="24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_tradnl" smtClean="0"/>
              <a:t>Haga clic para modificar el estilo de texto del patrón</a:t>
            </a:r>
          </a:p>
        </p:txBody>
      </p:sp>
      <p:sp>
        <p:nvSpPr>
          <p:cNvPr id="6" name="Content Placeholder 5"/>
          <p:cNvSpPr>
            <a:spLocks noGrp="1"/>
          </p:cNvSpPr>
          <p:nvPr>
            <p:ph sz="quarter" idx="4"/>
          </p:nvPr>
        </p:nvSpPr>
        <p:spPr>
          <a:xfrm>
            <a:off x="4645152" y="2974694"/>
            <a:ext cx="3419856" cy="2835797"/>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lang="en-US" dirty="0"/>
          </a:p>
        </p:txBody>
      </p:sp>
      <p:sp>
        <p:nvSpPr>
          <p:cNvPr id="7" name="Date Placeholder 6"/>
          <p:cNvSpPr>
            <a:spLocks noGrp="1"/>
          </p:cNvSpPr>
          <p:nvPr>
            <p:ph type="dt" sz="half" idx="10"/>
          </p:nvPr>
        </p:nvSpPr>
        <p:spPr/>
        <p:txBody>
          <a:bodyPr/>
          <a:lstStyle/>
          <a:p>
            <a:fld id="{6805CF2C-8B3B-464D-BFDE-8CE950CD19F4}" type="datetimeFigureOut">
              <a:rPr lang="es-ES" smtClean="0"/>
              <a:t>23/03/14</a:t>
            </a:fld>
            <a:endParaRPr lang="es-ES"/>
          </a:p>
        </p:txBody>
      </p:sp>
      <p:sp>
        <p:nvSpPr>
          <p:cNvPr id="8" name="Footer Placeholder 7"/>
          <p:cNvSpPr>
            <a:spLocks noGrp="1"/>
          </p:cNvSpPr>
          <p:nvPr>
            <p:ph type="ftr" sz="quarter" idx="11"/>
          </p:nvPr>
        </p:nvSpPr>
        <p:spPr/>
        <p:txBody>
          <a:bodyPr/>
          <a:lstStyle/>
          <a:p>
            <a:endParaRPr lang="es-ES"/>
          </a:p>
        </p:txBody>
      </p:sp>
      <p:sp>
        <p:nvSpPr>
          <p:cNvPr id="9" name="Slide Number Placeholder 8"/>
          <p:cNvSpPr>
            <a:spLocks noGrp="1"/>
          </p:cNvSpPr>
          <p:nvPr>
            <p:ph type="sldNum" sz="quarter" idx="12"/>
          </p:nvPr>
        </p:nvSpPr>
        <p:spPr/>
        <p:txBody>
          <a:bodyPr/>
          <a:lstStyle/>
          <a:p>
            <a:fld id="{36402264-B261-2E40-9AC2-3EC284B3B365}" type="slidenum">
              <a:rPr lang="es-ES" smtClean="0"/>
              <a:t>‹Nr.›</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_tradnl" smtClean="0"/>
              <a:t>Clic para editar título</a:t>
            </a:r>
            <a:endParaRPr lang="en-US"/>
          </a:p>
        </p:txBody>
      </p:sp>
      <p:sp>
        <p:nvSpPr>
          <p:cNvPr id="3" name="Date Placeholder 2"/>
          <p:cNvSpPr>
            <a:spLocks noGrp="1"/>
          </p:cNvSpPr>
          <p:nvPr>
            <p:ph type="dt" sz="half" idx="10"/>
          </p:nvPr>
        </p:nvSpPr>
        <p:spPr/>
        <p:txBody>
          <a:bodyPr/>
          <a:lstStyle/>
          <a:p>
            <a:fld id="{6805CF2C-8B3B-464D-BFDE-8CE950CD19F4}" type="datetimeFigureOut">
              <a:rPr lang="es-ES" smtClean="0"/>
              <a:t>23/03/14</a:t>
            </a:fld>
            <a:endParaRPr lang="es-ES"/>
          </a:p>
        </p:txBody>
      </p:sp>
      <p:sp>
        <p:nvSpPr>
          <p:cNvPr id="4" name="Footer Placeholder 3"/>
          <p:cNvSpPr>
            <a:spLocks noGrp="1"/>
          </p:cNvSpPr>
          <p:nvPr>
            <p:ph type="ftr" sz="quarter" idx="11"/>
          </p:nvPr>
        </p:nvSpPr>
        <p:spPr/>
        <p:txBody>
          <a:bodyPr/>
          <a:lstStyle/>
          <a:p>
            <a:endParaRPr lang="es-ES"/>
          </a:p>
        </p:txBody>
      </p:sp>
      <p:sp>
        <p:nvSpPr>
          <p:cNvPr id="5" name="Slide Number Placeholder 4"/>
          <p:cNvSpPr>
            <a:spLocks noGrp="1"/>
          </p:cNvSpPr>
          <p:nvPr>
            <p:ph type="sldNum" sz="quarter" idx="12"/>
          </p:nvPr>
        </p:nvSpPr>
        <p:spPr/>
        <p:txBody>
          <a:bodyPr/>
          <a:lstStyle/>
          <a:p>
            <a:fld id="{36402264-B261-2E40-9AC2-3EC284B3B365}" type="slidenum">
              <a:rPr lang="es-ES" smtClean="0"/>
              <a:t>‹Nr.›</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805CF2C-8B3B-464D-BFDE-8CE950CD19F4}" type="datetimeFigureOut">
              <a:rPr lang="es-ES" smtClean="0"/>
              <a:t>23/03/14</a:t>
            </a:fld>
            <a:endParaRPr lang="es-ES"/>
          </a:p>
        </p:txBody>
      </p:sp>
      <p:sp>
        <p:nvSpPr>
          <p:cNvPr id="3" name="Footer Placeholder 2"/>
          <p:cNvSpPr>
            <a:spLocks noGrp="1"/>
          </p:cNvSpPr>
          <p:nvPr>
            <p:ph type="ftr" sz="quarter" idx="11"/>
          </p:nvPr>
        </p:nvSpPr>
        <p:spPr/>
        <p:txBody>
          <a:bodyPr/>
          <a:lstStyle/>
          <a:p>
            <a:endParaRPr lang="es-ES"/>
          </a:p>
        </p:txBody>
      </p:sp>
      <p:sp>
        <p:nvSpPr>
          <p:cNvPr id="4" name="Slide Number Placeholder 3"/>
          <p:cNvSpPr>
            <a:spLocks noGrp="1"/>
          </p:cNvSpPr>
          <p:nvPr>
            <p:ph type="sldNum" sz="quarter" idx="12"/>
          </p:nvPr>
        </p:nvSpPr>
        <p:spPr/>
        <p:txBody>
          <a:bodyPr/>
          <a:lstStyle/>
          <a:p>
            <a:fld id="{36402264-B261-2E40-9AC2-3EC284B3B365}" type="slidenum">
              <a:rPr lang="es-ES" smtClean="0"/>
              <a:t>‹Nr.›</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grpSp>
        <p:nvGrpSpPr>
          <p:cNvPr id="44" name="Group 43"/>
          <p:cNvGrpSpPr/>
          <p:nvPr/>
        </p:nvGrpSpPr>
        <p:grpSpPr>
          <a:xfrm>
            <a:off x="-382404" y="0"/>
            <a:ext cx="9932332" cy="6858000"/>
            <a:chOff x="-382404" y="0"/>
            <a:chExt cx="9932332" cy="6858000"/>
          </a:xfrm>
        </p:grpSpPr>
        <p:grpSp>
          <p:nvGrpSpPr>
            <p:cNvPr id="45" name="Group 44"/>
            <p:cNvGrpSpPr/>
            <p:nvPr/>
          </p:nvGrpSpPr>
          <p:grpSpPr>
            <a:xfrm>
              <a:off x="0" y="0"/>
              <a:ext cx="9144000" cy="6858000"/>
              <a:chOff x="0" y="0"/>
              <a:chExt cx="9144000" cy="6858000"/>
            </a:xfrm>
          </p:grpSpPr>
          <p:grpSp>
            <p:nvGrpSpPr>
              <p:cNvPr id="72" name="Group 4"/>
              <p:cNvGrpSpPr/>
              <p:nvPr/>
            </p:nvGrpSpPr>
            <p:grpSpPr>
              <a:xfrm>
                <a:off x="0" y="0"/>
                <a:ext cx="2514600" cy="6858000"/>
                <a:chOff x="0" y="0"/>
                <a:chExt cx="2514600" cy="6858000"/>
              </a:xfrm>
            </p:grpSpPr>
            <p:sp>
              <p:nvSpPr>
                <p:cNvPr id="84" name="Rectangle 83"/>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5"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6"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3" name="Group 5"/>
              <p:cNvGrpSpPr/>
              <p:nvPr/>
            </p:nvGrpSpPr>
            <p:grpSpPr>
              <a:xfrm>
                <a:off x="422910" y="0"/>
                <a:ext cx="2514600" cy="6858000"/>
                <a:chOff x="0" y="0"/>
                <a:chExt cx="2514600" cy="6858000"/>
              </a:xfrm>
            </p:grpSpPr>
            <p:sp>
              <p:nvSpPr>
                <p:cNvPr id="81" name="Rectangle 80"/>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2" name="Rectangle 81"/>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3" name="Rectangle 82"/>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4" name="Group 9"/>
              <p:cNvGrpSpPr/>
              <p:nvPr/>
            </p:nvGrpSpPr>
            <p:grpSpPr>
              <a:xfrm rot="10800000">
                <a:off x="6629400" y="0"/>
                <a:ext cx="2514600" cy="6858000"/>
                <a:chOff x="0" y="0"/>
                <a:chExt cx="2514600" cy="6858000"/>
              </a:xfrm>
            </p:grpSpPr>
            <p:sp>
              <p:nvSpPr>
                <p:cNvPr id="78" name="Rectangle 77"/>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9" name="Rectangle 78"/>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0" name="Rectangle 79"/>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75" name="Rectangle 74"/>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6" name="Rectangle 75"/>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7" name="Rectangle 76"/>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7" name="Freeform 46"/>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8" name="Freeform 47"/>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9" name="Freeform 48"/>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0" name="Freeform 49"/>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1" name="Freeform 50"/>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2" name="Hexagon 51"/>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3" name="Hexagon 52"/>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4" name="Hexagon 53"/>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5" name="Hexagon 54"/>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6" name="Hexagon 55"/>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9" name="Freeform 58"/>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Hexagon 59"/>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2" name="Hexagon 61"/>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3" name="Hexagon 62"/>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4" name="Hexagon 63"/>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5" name="Hexagon 64"/>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6" name="Hexagon 65"/>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7" name="Hexagon 66"/>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8" name="Hexagon 67"/>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9" name="Hexagon 68"/>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0" name="Freeform 69"/>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 name="Freeform 70"/>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6" name="Rectangle 45"/>
          <p:cNvSpPr/>
          <p:nvPr/>
        </p:nvSpPr>
        <p:spPr>
          <a:xfrm>
            <a:off x="4561242" y="-21511"/>
            <a:ext cx="3679116" cy="6271840"/>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7" name="Rectangle 56"/>
          <p:cNvSpPr/>
          <p:nvPr/>
        </p:nvSpPr>
        <p:spPr>
          <a:xfrm>
            <a:off x="4649096" y="-21510"/>
            <a:ext cx="3505200" cy="62393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Date Placeholder 4"/>
          <p:cNvSpPr>
            <a:spLocks noGrp="1"/>
          </p:cNvSpPr>
          <p:nvPr>
            <p:ph type="dt" sz="half" idx="10"/>
          </p:nvPr>
        </p:nvSpPr>
        <p:spPr/>
        <p:txBody>
          <a:bodyPr/>
          <a:lstStyle/>
          <a:p>
            <a:fld id="{6805CF2C-8B3B-464D-BFDE-8CE950CD19F4}" type="datetimeFigureOut">
              <a:rPr lang="es-ES" smtClean="0"/>
              <a:t>23/03/14</a:t>
            </a:fld>
            <a:endParaRPr lang="es-ES"/>
          </a:p>
        </p:txBody>
      </p:sp>
      <p:sp>
        <p:nvSpPr>
          <p:cNvPr id="7" name="Slide Number Placeholder 6"/>
          <p:cNvSpPr>
            <a:spLocks noGrp="1"/>
          </p:cNvSpPr>
          <p:nvPr>
            <p:ph type="sldNum" sz="quarter" idx="12"/>
          </p:nvPr>
        </p:nvSpPr>
        <p:spPr/>
        <p:txBody>
          <a:bodyPr/>
          <a:lstStyle/>
          <a:p>
            <a:fld id="{36402264-B261-2E40-9AC2-3EC284B3B365}" type="slidenum">
              <a:rPr lang="es-ES" smtClean="0"/>
              <a:t>‹Nr.›</a:t>
            </a:fld>
            <a:endParaRPr lang="es-ES"/>
          </a:p>
        </p:txBody>
      </p:sp>
      <p:sp>
        <p:nvSpPr>
          <p:cNvPr id="58" name="Rectangle 57"/>
          <p:cNvSpPr/>
          <p:nvPr/>
        </p:nvSpPr>
        <p:spPr>
          <a:xfrm>
            <a:off x="905571" y="601883"/>
            <a:ext cx="3562257" cy="5648445"/>
          </a:xfrm>
          <a:prstGeom prst="rect">
            <a:avLst/>
          </a:prstGeom>
          <a:solidFill>
            <a:schemeClr val="bg1"/>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1145894" y="856527"/>
            <a:ext cx="3090440" cy="5150734"/>
          </a:xfrm>
        </p:spPr>
        <p:txBody>
          <a:bodyPr/>
          <a:lstStyle>
            <a:lvl1pPr>
              <a:defRPr sz="2400"/>
            </a:lvl1pPr>
            <a:lvl2pPr>
              <a:defRPr sz="2200"/>
            </a:lvl2pPr>
            <a:lvl3pPr>
              <a:defRPr sz="2000"/>
            </a:lvl3pPr>
            <a:lvl4pPr>
              <a:defRPr sz="1800"/>
            </a:lvl4pPr>
            <a:lvl5pPr>
              <a:defRPr sz="1600"/>
            </a:lvl5pPr>
            <a:lvl6pPr>
              <a:defRPr sz="2000"/>
            </a:lvl6pPr>
            <a:lvl7pPr>
              <a:defRPr sz="2000"/>
            </a:lvl7pPr>
            <a:lvl8pPr>
              <a:defRPr sz="2000"/>
            </a:lvl8pPr>
            <a:lvl9pPr>
              <a:defRPr sz="2000"/>
            </a:lvl9p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lang="en-US" dirty="0"/>
          </a:p>
        </p:txBody>
      </p:sp>
      <p:sp>
        <p:nvSpPr>
          <p:cNvPr id="61" name="Rectangle 60"/>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Footer Placeholder 5"/>
          <p:cNvSpPr>
            <a:spLocks noGrp="1"/>
          </p:cNvSpPr>
          <p:nvPr>
            <p:ph type="ftr" sz="quarter" idx="11"/>
          </p:nvPr>
        </p:nvSpPr>
        <p:spPr>
          <a:xfrm>
            <a:off x="4641448" y="5724835"/>
            <a:ext cx="3493664" cy="365125"/>
          </a:xfrm>
        </p:spPr>
        <p:txBody>
          <a:bodyPr>
            <a:normAutofit/>
          </a:bodyPr>
          <a:lstStyle/>
          <a:p>
            <a:endParaRPr lang="es-ES"/>
          </a:p>
        </p:txBody>
      </p:sp>
      <p:sp>
        <p:nvSpPr>
          <p:cNvPr id="2" name="Title 1"/>
          <p:cNvSpPr>
            <a:spLocks noGrp="1"/>
          </p:cNvSpPr>
          <p:nvPr>
            <p:ph type="title"/>
          </p:nvPr>
        </p:nvSpPr>
        <p:spPr>
          <a:xfrm>
            <a:off x="4739833" y="2657434"/>
            <a:ext cx="3304572" cy="1463153"/>
          </a:xfrm>
        </p:spPr>
        <p:txBody>
          <a:bodyPr anchor="b">
            <a:normAutofit/>
          </a:bodyPr>
          <a:lstStyle>
            <a:lvl1pPr algn="l">
              <a:defRPr sz="2800" b="0"/>
            </a:lvl1pPr>
          </a:lstStyle>
          <a:p>
            <a:r>
              <a:rPr lang="es-ES_tradnl" smtClean="0"/>
              <a:t>Clic para editar título</a:t>
            </a:r>
            <a:endParaRPr lang="en-US"/>
          </a:p>
        </p:txBody>
      </p:sp>
      <p:sp>
        <p:nvSpPr>
          <p:cNvPr id="4" name="Text Placeholder 3"/>
          <p:cNvSpPr>
            <a:spLocks noGrp="1"/>
          </p:cNvSpPr>
          <p:nvPr>
            <p:ph type="body" sz="half" idx="2"/>
          </p:nvPr>
        </p:nvSpPr>
        <p:spPr>
          <a:xfrm>
            <a:off x="4736592" y="4136994"/>
            <a:ext cx="3298784" cy="1517904"/>
          </a:xfrm>
        </p:spPr>
        <p:txBody>
          <a:bodyPr>
            <a:normAutofit/>
          </a:bodyPr>
          <a:lstStyle>
            <a:lvl1pPr marL="0" indent="0">
              <a:buNone/>
              <a:defRPr sz="1600">
                <a:solidFill>
                  <a:srgbClr val="42424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_tradnl" smtClean="0"/>
              <a:t>Haga clic para modificar el estilo de texto del patrón</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grpSp>
        <p:nvGrpSpPr>
          <p:cNvPr id="44" name="Group 43"/>
          <p:cNvGrpSpPr/>
          <p:nvPr/>
        </p:nvGrpSpPr>
        <p:grpSpPr>
          <a:xfrm>
            <a:off x="-382404" y="0"/>
            <a:ext cx="9932332" cy="6858000"/>
            <a:chOff x="-382404" y="0"/>
            <a:chExt cx="9932332" cy="6858000"/>
          </a:xfrm>
        </p:grpSpPr>
        <p:grpSp>
          <p:nvGrpSpPr>
            <p:cNvPr id="45" name="Group 44"/>
            <p:cNvGrpSpPr/>
            <p:nvPr/>
          </p:nvGrpSpPr>
          <p:grpSpPr>
            <a:xfrm>
              <a:off x="0" y="0"/>
              <a:ext cx="9144000" cy="6858000"/>
              <a:chOff x="0" y="0"/>
              <a:chExt cx="9144000" cy="6858000"/>
            </a:xfrm>
          </p:grpSpPr>
          <p:grpSp>
            <p:nvGrpSpPr>
              <p:cNvPr id="75" name="Group 4"/>
              <p:cNvGrpSpPr/>
              <p:nvPr/>
            </p:nvGrpSpPr>
            <p:grpSpPr>
              <a:xfrm>
                <a:off x="0" y="0"/>
                <a:ext cx="2514600" cy="6858000"/>
                <a:chOff x="0" y="0"/>
                <a:chExt cx="2514600" cy="6858000"/>
              </a:xfrm>
            </p:grpSpPr>
            <p:sp>
              <p:nvSpPr>
                <p:cNvPr id="87" name="Rectangle 86"/>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8"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9"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6" name="Group 5"/>
              <p:cNvGrpSpPr/>
              <p:nvPr/>
            </p:nvGrpSpPr>
            <p:grpSpPr>
              <a:xfrm>
                <a:off x="422910" y="0"/>
                <a:ext cx="2514600" cy="6858000"/>
                <a:chOff x="0" y="0"/>
                <a:chExt cx="2514600" cy="6858000"/>
              </a:xfrm>
            </p:grpSpPr>
            <p:sp>
              <p:nvSpPr>
                <p:cNvPr id="84" name="Rectangle 83"/>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5" name="Rectangle 84"/>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6" name="Rectangle 85"/>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7" name="Group 9"/>
              <p:cNvGrpSpPr/>
              <p:nvPr/>
            </p:nvGrpSpPr>
            <p:grpSpPr>
              <a:xfrm rot="10800000">
                <a:off x="6629400" y="0"/>
                <a:ext cx="2514600" cy="6858000"/>
                <a:chOff x="0" y="0"/>
                <a:chExt cx="2514600" cy="6858000"/>
              </a:xfrm>
            </p:grpSpPr>
            <p:sp>
              <p:nvSpPr>
                <p:cNvPr id="81" name="Rectangle 80"/>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2" name="Rectangle 81"/>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3" name="Rectangle 82"/>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78" name="Rectangle 77"/>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9" name="Rectangle 78"/>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0" name="Rectangle 79"/>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6" name="Freeform 45"/>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7" name="Freeform 46"/>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8" name="Freeform 47"/>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9" name="Freeform 48"/>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0" name="Freeform 49"/>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1" name="Hexagon 50"/>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2" name="Hexagon 51"/>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Hexagon 59"/>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 name="Hexagon 60"/>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2" name="Hexagon 61"/>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3" name="Freeform 62"/>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4" name="Hexagon 63"/>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5" name="Hexagon 64"/>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6" name="Hexagon 65"/>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7" name="Hexagon 66"/>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8" name="Hexagon 67"/>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9" name="Hexagon 68"/>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0" name="Hexagon 69"/>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 name="Hexagon 70"/>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2" name="Hexagon 71"/>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3" name="Freeform 72"/>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4" name="Freeform 73"/>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94" name="Rectangle 93"/>
          <p:cNvSpPr/>
          <p:nvPr/>
        </p:nvSpPr>
        <p:spPr>
          <a:xfrm>
            <a:off x="4561242" y="-21511"/>
            <a:ext cx="3679116" cy="6271840"/>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1" name="Rectangle 100"/>
          <p:cNvSpPr/>
          <p:nvPr/>
        </p:nvSpPr>
        <p:spPr>
          <a:xfrm>
            <a:off x="4649096" y="-21510"/>
            <a:ext cx="3505200" cy="62393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2" name="Rectangle 101"/>
          <p:cNvSpPr/>
          <p:nvPr/>
        </p:nvSpPr>
        <p:spPr>
          <a:xfrm>
            <a:off x="905571" y="601883"/>
            <a:ext cx="3562257" cy="5648445"/>
          </a:xfrm>
          <a:prstGeom prst="rect">
            <a:avLst/>
          </a:prstGeom>
          <a:solidFill>
            <a:srgbClr val="FFFFFF"/>
          </a:solidFill>
          <a:ln w="3175">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5" name="Rectangle 104"/>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4734424" y="2660904"/>
            <a:ext cx="3300984" cy="1463040"/>
          </a:xfrm>
        </p:spPr>
        <p:txBody>
          <a:bodyPr anchor="b">
            <a:normAutofit/>
          </a:bodyPr>
          <a:lstStyle>
            <a:lvl1pPr algn="l">
              <a:defRPr sz="2800" b="0"/>
            </a:lvl1pPr>
          </a:lstStyle>
          <a:p>
            <a:r>
              <a:rPr lang="es-ES_tradnl" smtClean="0"/>
              <a:t>Clic para editar título</a:t>
            </a:r>
            <a:endParaRPr lang="en-US"/>
          </a:p>
        </p:txBody>
      </p:sp>
      <p:sp>
        <p:nvSpPr>
          <p:cNvPr id="3" name="Picture Placeholder 2"/>
          <p:cNvSpPr>
            <a:spLocks noGrp="1"/>
          </p:cNvSpPr>
          <p:nvPr>
            <p:ph type="pic" idx="1"/>
          </p:nvPr>
        </p:nvSpPr>
        <p:spPr>
          <a:xfrm>
            <a:off x="1005208" y="693795"/>
            <a:ext cx="3359623" cy="5468112"/>
          </a:xfrm>
        </p:spPr>
        <p:txBody>
          <a:bodyPr/>
          <a:lstStyle>
            <a:lvl1pPr marL="0" indent="0">
              <a:buNone/>
              <a:defRPr sz="3200">
                <a:solidFill>
                  <a:schemeClr val="accent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_tradnl" smtClean="0"/>
              <a:t>Arrastre la imagen al marcador de posición o haga clic en el icono para agregar</a:t>
            </a:r>
            <a:endParaRPr lang="en-US" dirty="0"/>
          </a:p>
        </p:txBody>
      </p:sp>
      <p:sp>
        <p:nvSpPr>
          <p:cNvPr id="4" name="Text Placeholder 3"/>
          <p:cNvSpPr>
            <a:spLocks noGrp="1"/>
          </p:cNvSpPr>
          <p:nvPr>
            <p:ph type="body" sz="half" idx="2"/>
          </p:nvPr>
        </p:nvSpPr>
        <p:spPr>
          <a:xfrm>
            <a:off x="4734630" y="4133088"/>
            <a:ext cx="3300573" cy="1519561"/>
          </a:xfrm>
        </p:spPr>
        <p:txBody>
          <a:bodyPr>
            <a:normAutofit/>
          </a:bodyPr>
          <a:lstStyle>
            <a:lvl1pPr marL="0" indent="0">
              <a:buNone/>
              <a:defRPr sz="1600">
                <a:solidFill>
                  <a:srgbClr val="42424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_tradnl" smtClean="0"/>
              <a:t>Haga clic para modificar el estilo de texto del patrón</a:t>
            </a:r>
          </a:p>
        </p:txBody>
      </p:sp>
      <p:sp>
        <p:nvSpPr>
          <p:cNvPr id="5" name="Date Placeholder 4"/>
          <p:cNvSpPr>
            <a:spLocks noGrp="1"/>
          </p:cNvSpPr>
          <p:nvPr>
            <p:ph type="dt" sz="half" idx="10"/>
          </p:nvPr>
        </p:nvSpPr>
        <p:spPr/>
        <p:txBody>
          <a:bodyPr/>
          <a:lstStyle/>
          <a:p>
            <a:fld id="{6805CF2C-8B3B-464D-BFDE-8CE950CD19F4}" type="datetimeFigureOut">
              <a:rPr lang="es-ES" smtClean="0"/>
              <a:t>23/03/14</a:t>
            </a:fld>
            <a:endParaRPr lang="es-ES"/>
          </a:p>
        </p:txBody>
      </p:sp>
      <p:sp>
        <p:nvSpPr>
          <p:cNvPr id="6" name="Footer Placeholder 5"/>
          <p:cNvSpPr>
            <a:spLocks noGrp="1"/>
          </p:cNvSpPr>
          <p:nvPr>
            <p:ph type="ftr" sz="quarter" idx="11"/>
          </p:nvPr>
        </p:nvSpPr>
        <p:spPr>
          <a:xfrm>
            <a:off x="4641448" y="5724835"/>
            <a:ext cx="3493664" cy="365125"/>
          </a:xfrm>
        </p:spPr>
        <p:txBody>
          <a:bodyPr>
            <a:normAutofit/>
          </a:bodyPr>
          <a:lstStyle/>
          <a:p>
            <a:endParaRPr lang="es-ES"/>
          </a:p>
        </p:txBody>
      </p:sp>
      <p:sp>
        <p:nvSpPr>
          <p:cNvPr id="7" name="Slide Number Placeholder 6"/>
          <p:cNvSpPr>
            <a:spLocks noGrp="1"/>
          </p:cNvSpPr>
          <p:nvPr>
            <p:ph type="sldNum" sz="quarter" idx="12"/>
          </p:nvPr>
        </p:nvSpPr>
        <p:spPr/>
        <p:txBody>
          <a:bodyPr/>
          <a:lstStyle/>
          <a:p>
            <a:fld id="{36402264-B261-2E40-9AC2-3EC284B3B365}" type="slidenum">
              <a:rPr lang="es-ES" smtClean="0"/>
              <a:t>‹Nr.›</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_tradnl" smtClean="0"/>
              <a:t>Clic para editar título</a:t>
            </a:r>
            <a:endParaRPr lang="en-US"/>
          </a:p>
        </p:txBody>
      </p:sp>
      <p:sp>
        <p:nvSpPr>
          <p:cNvPr id="3" name="Vertical Text Placeholder 2"/>
          <p:cNvSpPr>
            <a:spLocks noGrp="1"/>
          </p:cNvSpPr>
          <p:nvPr>
            <p:ph type="body" orient="vert" idx="1"/>
          </p:nvPr>
        </p:nvSpPr>
        <p:spPr/>
        <p:txBody>
          <a:bodyPr vert="eaVert"/>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lang="en-US"/>
          </a:p>
        </p:txBody>
      </p:sp>
      <p:sp>
        <p:nvSpPr>
          <p:cNvPr id="4" name="Date Placeholder 3"/>
          <p:cNvSpPr>
            <a:spLocks noGrp="1"/>
          </p:cNvSpPr>
          <p:nvPr>
            <p:ph type="dt" sz="half" idx="10"/>
          </p:nvPr>
        </p:nvSpPr>
        <p:spPr/>
        <p:txBody>
          <a:bodyPr/>
          <a:lstStyle/>
          <a:p>
            <a:fld id="{6805CF2C-8B3B-464D-BFDE-8CE950CD19F4}" type="datetimeFigureOut">
              <a:rPr lang="es-ES" smtClean="0"/>
              <a:t>23/03/14</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36402264-B261-2E40-9AC2-3EC284B3B365}" type="slidenum">
              <a:rPr lang="es-ES" smtClean="0"/>
              <a:t>‹Nr.›</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1030147"/>
            <a:ext cx="1484453" cy="4780344"/>
          </a:xfrm>
        </p:spPr>
        <p:txBody>
          <a:bodyPr vert="eaVert" anchor="ctr"/>
          <a:lstStyle/>
          <a:p>
            <a:r>
              <a:rPr lang="es-ES_tradnl" smtClean="0"/>
              <a:t>Clic para editar título</a:t>
            </a:r>
            <a:endParaRPr lang="en-US"/>
          </a:p>
        </p:txBody>
      </p:sp>
      <p:sp>
        <p:nvSpPr>
          <p:cNvPr id="3" name="Vertical Text Placeholder 2"/>
          <p:cNvSpPr>
            <a:spLocks noGrp="1"/>
          </p:cNvSpPr>
          <p:nvPr>
            <p:ph type="body" orient="vert" idx="1"/>
          </p:nvPr>
        </p:nvSpPr>
        <p:spPr>
          <a:xfrm>
            <a:off x="1053296" y="1030147"/>
            <a:ext cx="5423704" cy="4780344"/>
          </a:xfrm>
        </p:spPr>
        <p:txBody>
          <a:bodyPr vert="eaVert"/>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lang="en-US"/>
          </a:p>
        </p:txBody>
      </p:sp>
      <p:sp>
        <p:nvSpPr>
          <p:cNvPr id="4" name="Date Placeholder 3"/>
          <p:cNvSpPr>
            <a:spLocks noGrp="1"/>
          </p:cNvSpPr>
          <p:nvPr>
            <p:ph type="dt" sz="half" idx="10"/>
          </p:nvPr>
        </p:nvSpPr>
        <p:spPr/>
        <p:txBody>
          <a:bodyPr/>
          <a:lstStyle/>
          <a:p>
            <a:fld id="{6805CF2C-8B3B-464D-BFDE-8CE950CD19F4}" type="datetimeFigureOut">
              <a:rPr lang="es-ES" smtClean="0"/>
              <a:t>23/03/14</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36402264-B261-2E40-9AC2-3EC284B3B365}" type="slidenum">
              <a:rPr lang="es-ES" smtClean="0"/>
              <a:t>‹Nr.›</a:t>
            </a:fld>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42" name="Group 41"/>
          <p:cNvGrpSpPr/>
          <p:nvPr/>
        </p:nvGrpSpPr>
        <p:grpSpPr>
          <a:xfrm>
            <a:off x="-304800" y="0"/>
            <a:ext cx="9932332" cy="6858000"/>
            <a:chOff x="-382404" y="0"/>
            <a:chExt cx="9932332" cy="6858000"/>
          </a:xfrm>
        </p:grpSpPr>
        <p:grpSp>
          <p:nvGrpSpPr>
            <p:cNvPr id="43" name="Group 44"/>
            <p:cNvGrpSpPr/>
            <p:nvPr/>
          </p:nvGrpSpPr>
          <p:grpSpPr>
            <a:xfrm>
              <a:off x="0" y="0"/>
              <a:ext cx="9144000" cy="6858000"/>
              <a:chOff x="0" y="0"/>
              <a:chExt cx="9144000" cy="6858000"/>
            </a:xfrm>
          </p:grpSpPr>
          <p:grpSp>
            <p:nvGrpSpPr>
              <p:cNvPr id="101" name="Group 4"/>
              <p:cNvGrpSpPr/>
              <p:nvPr/>
            </p:nvGrpSpPr>
            <p:grpSpPr>
              <a:xfrm>
                <a:off x="0" y="0"/>
                <a:ext cx="2514600" cy="6858000"/>
                <a:chOff x="0" y="0"/>
                <a:chExt cx="2514600" cy="6858000"/>
              </a:xfrm>
            </p:grpSpPr>
            <p:sp>
              <p:nvSpPr>
                <p:cNvPr id="113" name="Rectangle 112"/>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4"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5"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02" name="Group 5"/>
              <p:cNvGrpSpPr/>
              <p:nvPr/>
            </p:nvGrpSpPr>
            <p:grpSpPr>
              <a:xfrm>
                <a:off x="422910" y="0"/>
                <a:ext cx="2514600" cy="6858000"/>
                <a:chOff x="0" y="0"/>
                <a:chExt cx="2514600" cy="6858000"/>
              </a:xfrm>
            </p:grpSpPr>
            <p:sp>
              <p:nvSpPr>
                <p:cNvPr id="110" name="Rectangle 109"/>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1" name="Rectangle 110"/>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2" name="Rectangle 111"/>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03" name="Group 9"/>
              <p:cNvGrpSpPr/>
              <p:nvPr/>
            </p:nvGrpSpPr>
            <p:grpSpPr>
              <a:xfrm rot="10800000">
                <a:off x="6629400" y="0"/>
                <a:ext cx="2514600" cy="6858000"/>
                <a:chOff x="0" y="0"/>
                <a:chExt cx="2514600" cy="6858000"/>
              </a:xfrm>
            </p:grpSpPr>
            <p:sp>
              <p:nvSpPr>
                <p:cNvPr id="107" name="Rectangle 106"/>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8" name="Rectangle 107"/>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9" name="Rectangle 108"/>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04" name="Rectangle 103"/>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5" name="Rectangle 104"/>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6" name="Rectangle 105"/>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4" name="Freeform 43"/>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5" name="Freeform 44"/>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6" name="Freeform 45"/>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7" name="Freeform 46"/>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9" name="Freeform 48"/>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0" name="Hexagon 49"/>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 name="Hexagon 50"/>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2" name="Hexagon 51"/>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3" name="Hexagon 52"/>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4" name="Hexagon 53"/>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5" name="Freeform 54"/>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6" name="Hexagon 55"/>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7" name="Hexagon 56"/>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8" name="Hexagon 57"/>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9" name="Hexagon 58"/>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Hexagon 59"/>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5" name="Hexagon 94"/>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6" name="Hexagon 95"/>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7" name="Hexagon 96"/>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8" name="Hexagon 97"/>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9" name="Freeform 98"/>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0" name="Freeform 99"/>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66" name="Rectangle 65"/>
          <p:cNvSpPr/>
          <p:nvPr/>
        </p:nvSpPr>
        <p:spPr>
          <a:xfrm>
            <a:off x="457200" y="333487"/>
            <a:ext cx="8229600" cy="6185647"/>
          </a:xfrm>
          <a:prstGeom prst="rect">
            <a:avLst/>
          </a:prstGeom>
          <a:solidFill>
            <a:schemeClr val="bg1"/>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0" name="Rectangle 69"/>
          <p:cNvSpPr/>
          <p:nvPr/>
        </p:nvSpPr>
        <p:spPr>
          <a:xfrm>
            <a:off x="4561242" y="-21511"/>
            <a:ext cx="3679116" cy="699244"/>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 name="Rectangle 70"/>
          <p:cNvSpPr/>
          <p:nvPr/>
        </p:nvSpPr>
        <p:spPr>
          <a:xfrm>
            <a:off x="4649096" y="-21510"/>
            <a:ext cx="3505200" cy="62393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1043490" y="1027664"/>
            <a:ext cx="7024744" cy="1143000"/>
          </a:xfrm>
          <a:prstGeom prst="rect">
            <a:avLst/>
          </a:prstGeom>
        </p:spPr>
        <p:txBody>
          <a:bodyPr vert="horz" lIns="91440" tIns="45720" rIns="91440" bIns="45720" rtlCol="0" anchor="b">
            <a:normAutofit/>
          </a:bodyPr>
          <a:lstStyle/>
          <a:p>
            <a:r>
              <a:rPr lang="es-ES_tradnl" smtClean="0"/>
              <a:t>Clic para editar título</a:t>
            </a:r>
            <a:endParaRPr lang="en-US" dirty="0"/>
          </a:p>
        </p:txBody>
      </p:sp>
      <p:sp>
        <p:nvSpPr>
          <p:cNvPr id="3" name="Text Placeholder 2"/>
          <p:cNvSpPr>
            <a:spLocks noGrp="1"/>
          </p:cNvSpPr>
          <p:nvPr>
            <p:ph type="body" idx="1"/>
          </p:nvPr>
        </p:nvSpPr>
        <p:spPr>
          <a:xfrm>
            <a:off x="1043492" y="2323652"/>
            <a:ext cx="6777317" cy="3508977"/>
          </a:xfrm>
          <a:prstGeom prst="rect">
            <a:avLst/>
          </a:prstGeom>
        </p:spPr>
        <p:txBody>
          <a:bodyPr vert="horz" lIns="91440" tIns="45720" rIns="91440" bIns="45720" rtlCol="0">
            <a:normAutofit/>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lang="en-US" dirty="0"/>
          </a:p>
        </p:txBody>
      </p:sp>
      <p:sp>
        <p:nvSpPr>
          <p:cNvPr id="4" name="Date Placeholder 3"/>
          <p:cNvSpPr>
            <a:spLocks noGrp="1"/>
          </p:cNvSpPr>
          <p:nvPr>
            <p:ph type="dt" sz="half" idx="2"/>
          </p:nvPr>
        </p:nvSpPr>
        <p:spPr>
          <a:xfrm>
            <a:off x="5997388" y="224492"/>
            <a:ext cx="2133600" cy="365125"/>
          </a:xfrm>
          <a:prstGeom prst="rect">
            <a:avLst/>
          </a:prstGeom>
        </p:spPr>
        <p:txBody>
          <a:bodyPr vert="horz" lIns="91440" tIns="45720" rIns="91440" bIns="45720" rtlCol="0" anchor="ctr"/>
          <a:lstStyle>
            <a:lvl1pPr algn="r">
              <a:defRPr sz="1200">
                <a:solidFill>
                  <a:srgbClr val="FEFEFE"/>
                </a:solidFill>
              </a:defRPr>
            </a:lvl1pPr>
          </a:lstStyle>
          <a:p>
            <a:fld id="{6805CF2C-8B3B-464D-BFDE-8CE950CD19F4}" type="datetimeFigureOut">
              <a:rPr lang="es-ES" smtClean="0"/>
              <a:t>23/03/14</a:t>
            </a:fld>
            <a:endParaRPr lang="es-ES"/>
          </a:p>
        </p:txBody>
      </p:sp>
      <p:sp>
        <p:nvSpPr>
          <p:cNvPr id="5" name="Footer Placeholder 4"/>
          <p:cNvSpPr>
            <a:spLocks noGrp="1"/>
          </p:cNvSpPr>
          <p:nvPr>
            <p:ph type="ftr" sz="quarter" idx="3"/>
          </p:nvPr>
        </p:nvSpPr>
        <p:spPr>
          <a:xfrm>
            <a:off x="4641448" y="5852160"/>
            <a:ext cx="3502152" cy="365125"/>
          </a:xfrm>
          <a:prstGeom prst="rect">
            <a:avLst/>
          </a:prstGeom>
        </p:spPr>
        <p:txBody>
          <a:bodyPr vert="horz" lIns="91440" tIns="45720" rIns="91440" bIns="45720" rtlCol="0" anchor="ctr"/>
          <a:lstStyle>
            <a:lvl1pPr algn="r">
              <a:defRPr sz="1200">
                <a:solidFill>
                  <a:schemeClr val="accent1"/>
                </a:solidFill>
              </a:defRPr>
            </a:lvl1pPr>
          </a:lstStyle>
          <a:p>
            <a:endParaRPr lang="es-ES"/>
          </a:p>
        </p:txBody>
      </p:sp>
      <p:sp>
        <p:nvSpPr>
          <p:cNvPr id="6" name="Slide Number Placeholder 5"/>
          <p:cNvSpPr>
            <a:spLocks noGrp="1"/>
          </p:cNvSpPr>
          <p:nvPr>
            <p:ph type="sldNum" sz="quarter" idx="4"/>
          </p:nvPr>
        </p:nvSpPr>
        <p:spPr>
          <a:xfrm>
            <a:off x="4649096" y="224491"/>
            <a:ext cx="1332156" cy="365125"/>
          </a:xfrm>
          <a:prstGeom prst="rect">
            <a:avLst/>
          </a:prstGeom>
        </p:spPr>
        <p:txBody>
          <a:bodyPr vert="horz" lIns="91440" tIns="45720" rIns="91440" bIns="45720" rtlCol="0" anchor="ctr"/>
          <a:lstStyle>
            <a:lvl1pPr algn="l">
              <a:defRPr sz="1200">
                <a:solidFill>
                  <a:srgbClr val="FEFEFE"/>
                </a:solidFill>
              </a:defRPr>
            </a:lvl1pPr>
          </a:lstStyle>
          <a:p>
            <a:fld id="{36402264-B261-2E40-9AC2-3EC284B3B365}" type="slidenum">
              <a:rPr lang="es-ES" smtClean="0"/>
              <a:t>‹Nr.›</a:t>
            </a:fld>
            <a:endParaRPr lang="es-ES"/>
          </a:p>
        </p:txBody>
      </p:sp>
    </p:spTree>
  </p:cSld>
  <p:clrMap bg1="lt1" tx1="dk1" bg2="lt2" tx2="dk2" accent1="accent1" accent2="accent2" accent3="accent3" accent4="accent4" accent5="accent5" accent6="accent6" hlink="hlink" folHlink="folHlink"/>
  <p:sldLayoutIdLst>
    <p:sldLayoutId id="2147483940" r:id="rId1"/>
    <p:sldLayoutId id="2147483941" r:id="rId2"/>
    <p:sldLayoutId id="2147483942" r:id="rId3"/>
    <p:sldLayoutId id="2147483943" r:id="rId4"/>
    <p:sldLayoutId id="2147483944" r:id="rId5"/>
    <p:sldLayoutId id="2147483945" r:id="rId6"/>
    <p:sldLayoutId id="2147483946" r:id="rId7"/>
    <p:sldLayoutId id="2147483947" r:id="rId8"/>
    <p:sldLayoutId id="2147483948" r:id="rId9"/>
    <p:sldLayoutId id="2147483949" r:id="rId10"/>
    <p:sldLayoutId id="2147483950" r:id="rId11"/>
  </p:sldLayoutIdLst>
  <p:txStyles>
    <p:titleStyle>
      <a:lvl1pPr algn="l" defTabSz="914400" rtl="0" eaLnBrk="1" latinLnBrk="0" hangingPunct="1">
        <a:spcBef>
          <a:spcPct val="0"/>
        </a:spcBef>
        <a:buNone/>
        <a:defRPr sz="40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274320" algn="l" defTabSz="914400" rtl="0" eaLnBrk="1" latinLnBrk="0" hangingPunct="1">
        <a:spcBef>
          <a:spcPct val="20000"/>
        </a:spcBef>
        <a:buClr>
          <a:schemeClr val="accent1"/>
        </a:buClr>
        <a:buSzPct val="76000"/>
        <a:buFont typeface="Wingdings 2" pitchFamily="18" charset="2"/>
        <a:buChar char=""/>
        <a:defRPr sz="2400" kern="1200">
          <a:solidFill>
            <a:schemeClr val="tx2"/>
          </a:solidFill>
          <a:latin typeface="+mn-lt"/>
          <a:ea typeface="+mn-ea"/>
          <a:cs typeface="+mn-cs"/>
        </a:defRPr>
      </a:lvl1pPr>
      <a:lvl2pPr marL="640080" indent="-274320" algn="l" defTabSz="914400" rtl="0" eaLnBrk="1" latinLnBrk="0" hangingPunct="1">
        <a:spcBef>
          <a:spcPct val="20000"/>
        </a:spcBef>
        <a:buClr>
          <a:schemeClr val="accent1"/>
        </a:buClr>
        <a:buSzPct val="76000"/>
        <a:buFont typeface="Wingdings 2" pitchFamily="18" charset="2"/>
        <a:buChar char=""/>
        <a:defRPr sz="2200" kern="1200">
          <a:solidFill>
            <a:schemeClr val="tx2"/>
          </a:solidFill>
          <a:latin typeface="+mn-lt"/>
          <a:ea typeface="+mn-ea"/>
          <a:cs typeface="+mn-cs"/>
        </a:defRPr>
      </a:lvl2pPr>
      <a:lvl3pPr marL="914400" indent="-228600" algn="l" defTabSz="914400" rtl="0" eaLnBrk="1" latinLnBrk="0" hangingPunct="1">
        <a:spcBef>
          <a:spcPct val="20000"/>
        </a:spcBef>
        <a:buClr>
          <a:schemeClr val="accent1"/>
        </a:buClr>
        <a:buSzPct val="76000"/>
        <a:buFont typeface="Wingdings 2" pitchFamily="18" charset="2"/>
        <a:buChar char=""/>
        <a:defRPr sz="2000" kern="1200">
          <a:solidFill>
            <a:schemeClr val="tx2"/>
          </a:solidFill>
          <a:latin typeface="+mn-lt"/>
          <a:ea typeface="+mn-ea"/>
          <a:cs typeface="+mn-cs"/>
        </a:defRPr>
      </a:lvl3pPr>
      <a:lvl4pPr marL="1124712" indent="-228600" algn="l" defTabSz="914400" rtl="0" eaLnBrk="1" latinLnBrk="0" hangingPunct="1">
        <a:spcBef>
          <a:spcPct val="20000"/>
        </a:spcBef>
        <a:buClr>
          <a:schemeClr val="accent1"/>
        </a:buClr>
        <a:buSzPct val="76000"/>
        <a:buFont typeface="Wingdings 2" pitchFamily="18" charset="2"/>
        <a:buChar char=""/>
        <a:defRPr sz="1800" kern="1200">
          <a:solidFill>
            <a:schemeClr val="tx2"/>
          </a:solidFill>
          <a:latin typeface="+mn-lt"/>
          <a:ea typeface="+mn-ea"/>
          <a:cs typeface="+mn-cs"/>
        </a:defRPr>
      </a:lvl4pPr>
      <a:lvl5pPr marL="1325880" indent="-228600" algn="l" defTabSz="914400" rtl="0" eaLnBrk="1" latinLnBrk="0" hangingPunct="1">
        <a:spcBef>
          <a:spcPct val="20000"/>
        </a:spcBef>
        <a:buClr>
          <a:schemeClr val="accent1"/>
        </a:buClr>
        <a:buSzPct val="76000"/>
        <a:buFont typeface="Wingdings 2" pitchFamily="18" charset="2"/>
        <a:buChar char=""/>
        <a:defRPr sz="1600" kern="1200" baseline="0">
          <a:solidFill>
            <a:schemeClr val="tx2"/>
          </a:solidFill>
          <a:latin typeface="+mn-lt"/>
          <a:ea typeface="+mn-ea"/>
          <a:cs typeface="+mn-cs"/>
        </a:defRPr>
      </a:lvl5pPr>
      <a:lvl6pPr marL="1517904"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6pPr>
      <a:lvl7pPr marL="1719072"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7pPr>
      <a:lvl8pPr marL="1920240"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8pPr>
      <a:lvl9pPr marL="2121408"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4" Type="http://schemas.openxmlformats.org/officeDocument/2006/relationships/image" Target="../media/image4.jpg"/><Relationship Id="rId5" Type="http://schemas.openxmlformats.org/officeDocument/2006/relationships/image" Target="../media/image5.png"/><Relationship Id="rId6" Type="http://schemas.openxmlformats.org/officeDocument/2006/relationships/image" Target="../media/image6.png"/><Relationship Id="rId1" Type="http://schemas.openxmlformats.org/officeDocument/2006/relationships/slideLayout" Target="../slideLayouts/slideLayout1.xml"/><Relationship Id="rId2" Type="http://schemas.openxmlformats.org/officeDocument/2006/relationships/image" Target="../media/image2.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7.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8.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9.png"/><Relationship Id="rId3" Type="http://schemas.openxmlformats.org/officeDocument/2006/relationships/image" Target="../media/image10.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1.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2.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3.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4.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5.emf"/></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6.emf"/></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7.emf"/></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8.emf"/></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9.emf"/></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0.emf"/></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1.emf"/></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2.emf"/></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3.emf"/></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4.emf"/></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5.emf"/></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6.emf"/></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7.emf"/></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8.emf"/></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4576105" y="2543311"/>
            <a:ext cx="3608734" cy="2064362"/>
          </a:xfrm>
        </p:spPr>
        <p:txBody>
          <a:bodyPr>
            <a:normAutofit fontScale="90000"/>
          </a:bodyPr>
          <a:lstStyle/>
          <a:p>
            <a:r>
              <a:rPr lang="es-ES" b="1" smtClean="0"/>
              <a:t>TEMA </a:t>
            </a:r>
            <a:r>
              <a:rPr lang="es-ES" b="1" dirty="0" smtClean="0"/>
              <a:t>4</a:t>
            </a:r>
            <a:r>
              <a:rPr lang="es-ES" b="1" smtClean="0"/>
              <a:t> </a:t>
            </a:r>
            <a:r>
              <a:rPr lang="es-ES" smtClean="0"/>
              <a:t>FUNDAMENTOS TÉCNICOS </a:t>
            </a:r>
            <a:r>
              <a:rPr lang="es-ES" dirty="0" smtClean="0"/>
              <a:t>DEL PÁDEL</a:t>
            </a:r>
            <a:endParaRPr lang="es-ES" dirty="0"/>
          </a:p>
        </p:txBody>
      </p:sp>
      <p:sp>
        <p:nvSpPr>
          <p:cNvPr id="3" name="Subtítulo 2"/>
          <p:cNvSpPr>
            <a:spLocks noGrp="1"/>
          </p:cNvSpPr>
          <p:nvPr>
            <p:ph type="subTitle" idx="1"/>
          </p:nvPr>
        </p:nvSpPr>
        <p:spPr>
          <a:xfrm>
            <a:off x="4074781" y="4544914"/>
            <a:ext cx="4198250" cy="1260629"/>
          </a:xfrm>
        </p:spPr>
        <p:txBody>
          <a:bodyPr/>
          <a:lstStyle/>
          <a:p>
            <a:pPr algn="r"/>
            <a:endParaRPr lang="es-ES" b="1" dirty="0" smtClean="0"/>
          </a:p>
          <a:p>
            <a:pPr algn="r"/>
            <a:r>
              <a:rPr lang="es-ES" sz="1400" b="1" dirty="0" smtClean="0"/>
              <a:t>Bernardino J. Sánchez-Alcaraz Martínez</a:t>
            </a:r>
          </a:p>
          <a:p>
            <a:pPr algn="r"/>
            <a:r>
              <a:rPr lang="es-ES" sz="1400" dirty="0" smtClean="0"/>
              <a:t>Centro de Enseñanza Samaniego</a:t>
            </a:r>
          </a:p>
          <a:p>
            <a:pPr algn="r"/>
            <a:r>
              <a:rPr lang="es-ES" sz="1400" dirty="0" smtClean="0"/>
              <a:t>Universidad de Murcia</a:t>
            </a:r>
            <a:endParaRPr lang="es-ES" sz="1400" dirty="0"/>
          </a:p>
        </p:txBody>
      </p:sp>
      <p:pic>
        <p:nvPicPr>
          <p:cNvPr id="4" name="Imagen 3" descr="LOGO SAMANIEGO.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486288" y="1446394"/>
            <a:ext cx="1894676" cy="731278"/>
          </a:xfrm>
          <a:prstGeom prst="rect">
            <a:avLst/>
          </a:prstGeom>
        </p:spPr>
      </p:pic>
      <p:pic>
        <p:nvPicPr>
          <p:cNvPr id="5" name="Imagen 4" descr="LOGO TAFAD.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40158" y="5133863"/>
            <a:ext cx="2556543" cy="1534780"/>
          </a:xfrm>
          <a:prstGeom prst="rect">
            <a:avLst/>
          </a:prstGeom>
        </p:spPr>
      </p:pic>
      <p:pic>
        <p:nvPicPr>
          <p:cNvPr id="6" name="Imagen 5" descr="LOGO UM.jp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486288" y="146268"/>
            <a:ext cx="1894676" cy="544111"/>
          </a:xfrm>
          <a:prstGeom prst="rect">
            <a:avLst/>
          </a:prstGeom>
        </p:spPr>
      </p:pic>
      <p:pic>
        <p:nvPicPr>
          <p:cNvPr id="7" name="Imagen 6"/>
          <p:cNvPicPr>
            <a:picLocks noChangeAspect="1"/>
          </p:cNvPicPr>
          <p:nvPr/>
        </p:nvPicPr>
        <p:blipFill>
          <a:blip r:embed="rId5"/>
          <a:stretch>
            <a:fillRect/>
          </a:stretch>
        </p:blipFill>
        <p:spPr>
          <a:xfrm>
            <a:off x="5486287" y="850502"/>
            <a:ext cx="1894677" cy="465197"/>
          </a:xfrm>
          <a:prstGeom prst="rect">
            <a:avLst/>
          </a:prstGeom>
        </p:spPr>
      </p:pic>
      <p:pic>
        <p:nvPicPr>
          <p:cNvPr id="9" name="Imagen 8"/>
          <p:cNvPicPr>
            <a:picLocks noChangeAspect="1"/>
          </p:cNvPicPr>
          <p:nvPr/>
        </p:nvPicPr>
        <p:blipFill>
          <a:blip r:embed="rId6"/>
          <a:stretch>
            <a:fillRect/>
          </a:stretch>
        </p:blipFill>
        <p:spPr>
          <a:xfrm>
            <a:off x="509019" y="365956"/>
            <a:ext cx="2890023" cy="4461405"/>
          </a:xfrm>
          <a:prstGeom prst="ellipse">
            <a:avLst/>
          </a:prstGeom>
          <a:ln>
            <a:noFill/>
          </a:ln>
          <a:effectLst>
            <a:softEdge rad="112500"/>
          </a:effectLst>
        </p:spPr>
      </p:pic>
    </p:spTree>
    <p:extLst>
      <p:ext uri="{BB962C8B-B14F-4D97-AF65-F5344CB8AC3E}">
        <p14:creationId xmlns:p14="http://schemas.microsoft.com/office/powerpoint/2010/main" val="171594322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043490" y="655047"/>
            <a:ext cx="5875406" cy="745234"/>
          </a:xfrm>
        </p:spPr>
        <p:txBody>
          <a:bodyPr>
            <a:normAutofit/>
          </a:bodyPr>
          <a:lstStyle/>
          <a:p>
            <a:r>
              <a:rPr lang="es-ES" sz="2400" b="1" dirty="0" smtClean="0"/>
              <a:t>1. LA EMPUÑADURA DE PÁDEL</a:t>
            </a:r>
            <a:endParaRPr lang="es-ES" sz="2400" b="1" dirty="0"/>
          </a:p>
        </p:txBody>
      </p:sp>
      <p:sp>
        <p:nvSpPr>
          <p:cNvPr id="3" name="Marcador de contenido 2"/>
          <p:cNvSpPr>
            <a:spLocks noGrp="1"/>
          </p:cNvSpPr>
          <p:nvPr>
            <p:ph idx="1"/>
          </p:nvPr>
        </p:nvSpPr>
        <p:spPr>
          <a:xfrm>
            <a:off x="766334" y="1613992"/>
            <a:ext cx="7772810" cy="3815487"/>
          </a:xfrm>
        </p:spPr>
        <p:txBody>
          <a:bodyPr>
            <a:noAutofit/>
          </a:bodyPr>
          <a:lstStyle/>
          <a:p>
            <a:pPr algn="just"/>
            <a:r>
              <a:rPr lang="es-ES_tradnl" sz="1800" dirty="0"/>
              <a:t>Uno de los fundamentos técnicos más importantes para la práctica del pádel son las </a:t>
            </a:r>
            <a:r>
              <a:rPr lang="es-ES_tradnl" sz="1800" b="1" dirty="0"/>
              <a:t>empuñaduras</a:t>
            </a:r>
            <a:r>
              <a:rPr lang="es-ES_tradnl" sz="1800" dirty="0"/>
              <a:t>, refiriéndonos a éstas como la </a:t>
            </a:r>
            <a:r>
              <a:rPr lang="es-ES_tradnl" sz="1800" i="1" dirty="0"/>
              <a:t>forma o manera en la que los jugadores sujetan la pala para realizar los golpes</a:t>
            </a:r>
            <a:r>
              <a:rPr lang="es-ES_tradnl" sz="1800" dirty="0"/>
              <a:t>. </a:t>
            </a:r>
            <a:endParaRPr lang="es-ES_tradnl" sz="1800" dirty="0" smtClean="0"/>
          </a:p>
          <a:p>
            <a:pPr algn="just"/>
            <a:endParaRPr lang="es-ES_tradnl" sz="1800" dirty="0"/>
          </a:p>
          <a:p>
            <a:pPr algn="just"/>
            <a:r>
              <a:rPr lang="es-ES_tradnl" sz="1800" dirty="0"/>
              <a:t>La empuñadura define totalmente los golpes, marcando la posición de los pies (posición, impulso y balance) y del cuerpo y su mecánica (preparación, terminación e impacto). </a:t>
            </a:r>
            <a:endParaRPr lang="es-ES_tradnl" sz="1800" dirty="0" smtClean="0"/>
          </a:p>
          <a:p>
            <a:pPr algn="just"/>
            <a:endParaRPr lang="es-ES_tradnl" sz="1800" dirty="0" smtClean="0"/>
          </a:p>
          <a:p>
            <a:pPr algn="just"/>
            <a:r>
              <a:rPr lang="es-ES_tradnl" sz="1800" dirty="0"/>
              <a:t>Se consideran </a:t>
            </a:r>
            <a:r>
              <a:rPr lang="es-ES_tradnl" sz="1800" b="1" dirty="0"/>
              <a:t>empuñaduras</a:t>
            </a:r>
            <a:r>
              <a:rPr lang="es-ES_tradnl" sz="1800" dirty="0"/>
              <a:t> a los </a:t>
            </a:r>
            <a:r>
              <a:rPr lang="es-ES_tradnl" sz="1800" i="1" dirty="0"/>
              <a:t>apoyos de la mano sobre el puño de la raqueta</a:t>
            </a:r>
            <a:r>
              <a:rPr lang="es-ES_tradnl" sz="1800" dirty="0"/>
              <a:t>, mientras que el </a:t>
            </a:r>
            <a:r>
              <a:rPr lang="es-ES_tradnl" sz="1800" b="1" dirty="0"/>
              <a:t>empuñado </a:t>
            </a:r>
            <a:r>
              <a:rPr lang="es-ES_tradnl" sz="1800" dirty="0"/>
              <a:t>es la </a:t>
            </a:r>
            <a:r>
              <a:rPr lang="es-ES_tradnl" sz="1800" i="1" dirty="0"/>
              <a:t>posición de los dedos sobre el puño</a:t>
            </a:r>
            <a:r>
              <a:rPr lang="es-ES_tradnl" sz="1800" dirty="0"/>
              <a:t>, ya sean juntos o separados, así como la altura por la que se agarra la raqueta sobre el puño, y que puede ser alto (empuñado de la pala muy cerca del corazón de la misma) o bajo (empuñado de la pala en el que el dedo meñique sobresale por debajo del puño).</a:t>
            </a:r>
          </a:p>
          <a:p>
            <a:endParaRPr lang="es-ES_tradnl" sz="1600" dirty="0"/>
          </a:p>
        </p:txBody>
      </p:sp>
      <p:sp>
        <p:nvSpPr>
          <p:cNvPr id="6" name="CuadroTexto 5"/>
          <p:cNvSpPr txBox="1"/>
          <p:nvPr/>
        </p:nvSpPr>
        <p:spPr>
          <a:xfrm>
            <a:off x="4732728" y="109883"/>
            <a:ext cx="2989220" cy="338554"/>
          </a:xfrm>
          <a:prstGeom prst="rect">
            <a:avLst/>
          </a:prstGeom>
          <a:noFill/>
        </p:spPr>
        <p:txBody>
          <a:bodyPr wrap="none" rtlCol="0">
            <a:spAutoFit/>
          </a:bodyPr>
          <a:lstStyle/>
          <a:p>
            <a:r>
              <a:rPr lang="es-ES" sz="16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TEMA 4. TÉCNICA DEL PÁDEL</a:t>
            </a:r>
            <a:endParaRPr lang="es-ES" sz="160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7" name="CuadroTexto 6"/>
          <p:cNvSpPr txBox="1"/>
          <p:nvPr/>
        </p:nvSpPr>
        <p:spPr>
          <a:xfrm>
            <a:off x="3857672" y="6488668"/>
            <a:ext cx="5096267" cy="369332"/>
          </a:xfrm>
          <a:prstGeom prst="rect">
            <a:avLst/>
          </a:prstGeom>
          <a:noFill/>
        </p:spPr>
        <p:txBody>
          <a:bodyPr wrap="none" rtlCol="0">
            <a:spAutoFit/>
          </a:bodyPr>
          <a:lstStyle/>
          <a:p>
            <a:r>
              <a:rPr lang="es-ES" b="1" dirty="0" smtClean="0"/>
              <a:t>Bernardino Javier Sánchez-Alcaraz Martínez</a:t>
            </a:r>
            <a:endParaRPr lang="es-ES" b="1" dirty="0"/>
          </a:p>
        </p:txBody>
      </p:sp>
    </p:spTree>
    <p:extLst>
      <p:ext uri="{BB962C8B-B14F-4D97-AF65-F5344CB8AC3E}">
        <p14:creationId xmlns:p14="http://schemas.microsoft.com/office/powerpoint/2010/main" val="423989014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043490" y="655047"/>
            <a:ext cx="5875406" cy="745234"/>
          </a:xfrm>
        </p:spPr>
        <p:txBody>
          <a:bodyPr>
            <a:normAutofit/>
          </a:bodyPr>
          <a:lstStyle/>
          <a:p>
            <a:r>
              <a:rPr lang="es-ES" sz="2400" b="1" dirty="0" smtClean="0"/>
              <a:t>1. LA EMPUÑADURA DE PÁDEL</a:t>
            </a:r>
            <a:endParaRPr lang="es-ES" sz="2400" b="1" dirty="0"/>
          </a:p>
        </p:txBody>
      </p:sp>
      <p:sp>
        <p:nvSpPr>
          <p:cNvPr id="3" name="Marcador de contenido 2"/>
          <p:cNvSpPr>
            <a:spLocks noGrp="1"/>
          </p:cNvSpPr>
          <p:nvPr>
            <p:ph idx="1"/>
          </p:nvPr>
        </p:nvSpPr>
        <p:spPr>
          <a:xfrm>
            <a:off x="525486" y="1613992"/>
            <a:ext cx="8013658" cy="3815487"/>
          </a:xfrm>
        </p:spPr>
        <p:txBody>
          <a:bodyPr>
            <a:noAutofit/>
          </a:bodyPr>
          <a:lstStyle/>
          <a:p>
            <a:pPr algn="just"/>
            <a:r>
              <a:rPr lang="es-ES_tradnl" sz="1800" dirty="0"/>
              <a:t>Aunque los jugadores profesionales utilizan diferentes tipos de empuñaduras en función del golpe, variando levemente la posición de la mano al agarrar la pala, la empuñadura recomendada en el pádel es la </a:t>
            </a:r>
            <a:r>
              <a:rPr lang="es-ES_tradnl" sz="1800" b="1" dirty="0"/>
              <a:t>Empuñadura Continental</a:t>
            </a:r>
            <a:r>
              <a:rPr lang="es-ES_tradnl" sz="1800" dirty="0"/>
              <a:t> (Imagen 1). Para su enseñanza, se recomienda al jugador descender la mano por el canto de la pala hasta el puño, agarrando éste como si fuese un martillo. Esta empuñadura proporciona una gran movilidad a la muñeca, por lo que permite realizar todos los golpes del pádel.</a:t>
            </a:r>
          </a:p>
          <a:p>
            <a:endParaRPr lang="es-ES_tradnl" sz="1600" dirty="0"/>
          </a:p>
        </p:txBody>
      </p:sp>
      <p:sp>
        <p:nvSpPr>
          <p:cNvPr id="6" name="CuadroTexto 5"/>
          <p:cNvSpPr txBox="1"/>
          <p:nvPr/>
        </p:nvSpPr>
        <p:spPr>
          <a:xfrm>
            <a:off x="4732728" y="109883"/>
            <a:ext cx="2989220" cy="338554"/>
          </a:xfrm>
          <a:prstGeom prst="rect">
            <a:avLst/>
          </a:prstGeom>
          <a:noFill/>
        </p:spPr>
        <p:txBody>
          <a:bodyPr wrap="none" rtlCol="0">
            <a:spAutoFit/>
          </a:bodyPr>
          <a:lstStyle/>
          <a:p>
            <a:r>
              <a:rPr lang="es-ES" sz="16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TEMA 4. TÉCNICA DEL PÁDEL</a:t>
            </a:r>
            <a:endParaRPr lang="es-ES" sz="160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7" name="CuadroTexto 6"/>
          <p:cNvSpPr txBox="1"/>
          <p:nvPr/>
        </p:nvSpPr>
        <p:spPr>
          <a:xfrm>
            <a:off x="3857672" y="6488668"/>
            <a:ext cx="5096267" cy="369332"/>
          </a:xfrm>
          <a:prstGeom prst="rect">
            <a:avLst/>
          </a:prstGeom>
          <a:noFill/>
        </p:spPr>
        <p:txBody>
          <a:bodyPr wrap="none" rtlCol="0">
            <a:spAutoFit/>
          </a:bodyPr>
          <a:lstStyle/>
          <a:p>
            <a:r>
              <a:rPr lang="es-ES" b="1" dirty="0" smtClean="0"/>
              <a:t>Bernardino Javier Sánchez-Alcaraz Martínez</a:t>
            </a:r>
            <a:endParaRPr lang="es-ES" b="1" dirty="0"/>
          </a:p>
        </p:txBody>
      </p:sp>
    </p:spTree>
    <p:extLst>
      <p:ext uri="{BB962C8B-B14F-4D97-AF65-F5344CB8AC3E}">
        <p14:creationId xmlns:p14="http://schemas.microsoft.com/office/powerpoint/2010/main" val="59357126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043490" y="655047"/>
            <a:ext cx="5875406" cy="745234"/>
          </a:xfrm>
        </p:spPr>
        <p:txBody>
          <a:bodyPr>
            <a:normAutofit/>
          </a:bodyPr>
          <a:lstStyle/>
          <a:p>
            <a:r>
              <a:rPr lang="es-ES" sz="2400" b="1" dirty="0"/>
              <a:t>2</a:t>
            </a:r>
            <a:r>
              <a:rPr lang="es-ES" sz="2400" b="1" dirty="0" smtClean="0"/>
              <a:t>. EL JUEGO DE PIES EN PÁDEL</a:t>
            </a:r>
            <a:endParaRPr lang="es-ES" sz="2400" b="1" dirty="0"/>
          </a:p>
        </p:txBody>
      </p:sp>
      <p:sp>
        <p:nvSpPr>
          <p:cNvPr id="3" name="Marcador de contenido 2"/>
          <p:cNvSpPr>
            <a:spLocks noGrp="1"/>
          </p:cNvSpPr>
          <p:nvPr>
            <p:ph idx="1"/>
          </p:nvPr>
        </p:nvSpPr>
        <p:spPr>
          <a:xfrm>
            <a:off x="525486" y="1613992"/>
            <a:ext cx="8013658" cy="3815487"/>
          </a:xfrm>
        </p:spPr>
        <p:txBody>
          <a:bodyPr>
            <a:noAutofit/>
          </a:bodyPr>
          <a:lstStyle/>
          <a:p>
            <a:pPr algn="just"/>
            <a:r>
              <a:rPr lang="es-ES_tradnl" sz="1800" dirty="0"/>
              <a:t>Podría definirse el </a:t>
            </a:r>
            <a:r>
              <a:rPr lang="es-ES_tradnl" sz="1800" b="1" dirty="0"/>
              <a:t>juego de pies</a:t>
            </a:r>
            <a:r>
              <a:rPr lang="es-ES_tradnl" sz="1800" dirty="0"/>
              <a:t> como los desplazamientos, colocaciones y recuperaciones del jugador de tenis sobre la superficie de la pista (Mediero, 2004), y determinará la distancia ideal de colocación del cuerpo para realizar el impacto. De este modo, el jugador deberá dominar diferentes características, como la ejecución de pasos cortos y rápidos, en todas direcciones y realizar rápidos cambios de dirección desde distintas posiciones en diferentes superficies, además de un uso apropiado en la combinación de la longitud del paso y la frecuencia variable (</a:t>
            </a:r>
            <a:r>
              <a:rPr lang="es-ES_tradnl" sz="1800" dirty="0" err="1"/>
              <a:t>Benko</a:t>
            </a:r>
            <a:r>
              <a:rPr lang="es-ES_tradnl" sz="1800" dirty="0"/>
              <a:t> y </a:t>
            </a:r>
            <a:r>
              <a:rPr lang="es-ES_tradnl" sz="1800" dirty="0" err="1"/>
              <a:t>Lindiger</a:t>
            </a:r>
            <a:r>
              <a:rPr lang="es-ES_tradnl" sz="1800" dirty="0"/>
              <a:t>, 2007).  </a:t>
            </a:r>
          </a:p>
          <a:p>
            <a:endParaRPr lang="es-ES_tradnl" sz="1600" dirty="0"/>
          </a:p>
        </p:txBody>
      </p:sp>
      <p:sp>
        <p:nvSpPr>
          <p:cNvPr id="6" name="CuadroTexto 5"/>
          <p:cNvSpPr txBox="1"/>
          <p:nvPr/>
        </p:nvSpPr>
        <p:spPr>
          <a:xfrm>
            <a:off x="4732728" y="109883"/>
            <a:ext cx="2989220" cy="338554"/>
          </a:xfrm>
          <a:prstGeom prst="rect">
            <a:avLst/>
          </a:prstGeom>
          <a:noFill/>
        </p:spPr>
        <p:txBody>
          <a:bodyPr wrap="none" rtlCol="0">
            <a:spAutoFit/>
          </a:bodyPr>
          <a:lstStyle/>
          <a:p>
            <a:r>
              <a:rPr lang="es-ES" sz="16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TEMA 4. TÉCNICA DEL PÁDEL</a:t>
            </a:r>
            <a:endParaRPr lang="es-ES" sz="160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7" name="CuadroTexto 6"/>
          <p:cNvSpPr txBox="1"/>
          <p:nvPr/>
        </p:nvSpPr>
        <p:spPr>
          <a:xfrm>
            <a:off x="3857672" y="6488668"/>
            <a:ext cx="5096267" cy="369332"/>
          </a:xfrm>
          <a:prstGeom prst="rect">
            <a:avLst/>
          </a:prstGeom>
          <a:noFill/>
        </p:spPr>
        <p:txBody>
          <a:bodyPr wrap="none" rtlCol="0">
            <a:spAutoFit/>
          </a:bodyPr>
          <a:lstStyle/>
          <a:p>
            <a:r>
              <a:rPr lang="es-ES" b="1" dirty="0" smtClean="0"/>
              <a:t>Bernardino Javier Sánchez-Alcaraz Martínez</a:t>
            </a:r>
            <a:endParaRPr lang="es-ES" b="1" dirty="0"/>
          </a:p>
        </p:txBody>
      </p:sp>
    </p:spTree>
    <p:extLst>
      <p:ext uri="{BB962C8B-B14F-4D97-AF65-F5344CB8AC3E}">
        <p14:creationId xmlns:p14="http://schemas.microsoft.com/office/powerpoint/2010/main" val="112987821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043490" y="655047"/>
            <a:ext cx="5875406" cy="745234"/>
          </a:xfrm>
        </p:spPr>
        <p:txBody>
          <a:bodyPr>
            <a:normAutofit/>
          </a:bodyPr>
          <a:lstStyle/>
          <a:p>
            <a:r>
              <a:rPr lang="es-ES" sz="2400" b="1" dirty="0"/>
              <a:t>2</a:t>
            </a:r>
            <a:r>
              <a:rPr lang="es-ES" sz="2400" b="1" dirty="0" smtClean="0"/>
              <a:t>. EL JUEGO DE PIES EN PÁDEL</a:t>
            </a:r>
            <a:endParaRPr lang="es-ES" sz="2400" b="1" dirty="0"/>
          </a:p>
        </p:txBody>
      </p:sp>
      <p:sp>
        <p:nvSpPr>
          <p:cNvPr id="3" name="Marcador de contenido 2"/>
          <p:cNvSpPr>
            <a:spLocks noGrp="1"/>
          </p:cNvSpPr>
          <p:nvPr>
            <p:ph idx="1"/>
          </p:nvPr>
        </p:nvSpPr>
        <p:spPr>
          <a:xfrm>
            <a:off x="525486" y="1570206"/>
            <a:ext cx="8013658" cy="3815487"/>
          </a:xfrm>
        </p:spPr>
        <p:txBody>
          <a:bodyPr>
            <a:noAutofit/>
          </a:bodyPr>
          <a:lstStyle/>
          <a:p>
            <a:pPr algn="just"/>
            <a:r>
              <a:rPr lang="es-ES_tradnl" sz="1800" b="1" dirty="0" smtClean="0"/>
              <a:t>ANÁLISIS DE LAS FASES DEL JUEGO DE PIES</a:t>
            </a:r>
          </a:p>
          <a:p>
            <a:pPr algn="just"/>
            <a:endParaRPr lang="es-ES_tradnl" sz="800" dirty="0" smtClean="0"/>
          </a:p>
          <a:p>
            <a:pPr marL="68580" indent="0" algn="just">
              <a:buNone/>
            </a:pPr>
            <a:r>
              <a:rPr lang="es-ES_tradnl" sz="1800" b="1" dirty="0"/>
              <a:t>a) Posición de preparado:</a:t>
            </a:r>
            <a:r>
              <a:rPr lang="es-ES_tradnl" sz="1800" dirty="0"/>
              <a:t> En la posición de preparado para los golpes de fondo, el jugador se sitúa frente a la red, en la línea de fondo, con las piernas abiertas a la anchura de los hombros, </a:t>
            </a:r>
            <a:r>
              <a:rPr lang="es-ES_tradnl" sz="1800" dirty="0" err="1"/>
              <a:t>semiflexionadas</a:t>
            </a:r>
            <a:r>
              <a:rPr lang="es-ES_tradnl" sz="1800" dirty="0"/>
              <a:t>, distribuyendo en ambas el peso del cuerpo, que estará ligeramente adelantado y controlando el equilibrio. Los brazos se encuentran </a:t>
            </a:r>
            <a:r>
              <a:rPr lang="es-ES_tradnl" sz="1800" dirty="0" err="1"/>
              <a:t>semiflexionados</a:t>
            </a:r>
            <a:r>
              <a:rPr lang="es-ES_tradnl" sz="1800" dirty="0"/>
              <a:t> sujetando la pala a la altura de la cintura, con los codos cerca del cuerpo para facilitar la rapidez de movimiento y reacción, con la mano dominante sujetando la pala por el puño y la no dominante por el corazón, de forma que el tapón de la apunta a la cadera y el canto de la misma quede enfrentando a la red.</a:t>
            </a:r>
          </a:p>
          <a:p>
            <a:endParaRPr lang="es-ES_tradnl" sz="1600" dirty="0"/>
          </a:p>
        </p:txBody>
      </p:sp>
      <p:sp>
        <p:nvSpPr>
          <p:cNvPr id="6" name="CuadroTexto 5"/>
          <p:cNvSpPr txBox="1"/>
          <p:nvPr/>
        </p:nvSpPr>
        <p:spPr>
          <a:xfrm>
            <a:off x="4732728" y="109883"/>
            <a:ext cx="2989220" cy="338554"/>
          </a:xfrm>
          <a:prstGeom prst="rect">
            <a:avLst/>
          </a:prstGeom>
          <a:noFill/>
        </p:spPr>
        <p:txBody>
          <a:bodyPr wrap="none" rtlCol="0">
            <a:spAutoFit/>
          </a:bodyPr>
          <a:lstStyle/>
          <a:p>
            <a:r>
              <a:rPr lang="es-ES" sz="16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TEMA 4. TÉCNICA DEL PÁDEL</a:t>
            </a:r>
            <a:endParaRPr lang="es-ES" sz="160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7" name="CuadroTexto 6"/>
          <p:cNvSpPr txBox="1"/>
          <p:nvPr/>
        </p:nvSpPr>
        <p:spPr>
          <a:xfrm>
            <a:off x="3857672" y="6488668"/>
            <a:ext cx="5096267" cy="369332"/>
          </a:xfrm>
          <a:prstGeom prst="rect">
            <a:avLst/>
          </a:prstGeom>
          <a:noFill/>
        </p:spPr>
        <p:txBody>
          <a:bodyPr wrap="none" rtlCol="0">
            <a:spAutoFit/>
          </a:bodyPr>
          <a:lstStyle/>
          <a:p>
            <a:r>
              <a:rPr lang="es-ES" b="1" dirty="0" smtClean="0"/>
              <a:t>Bernardino Javier Sánchez-Alcaraz Martínez</a:t>
            </a:r>
            <a:endParaRPr lang="es-ES" b="1" dirty="0"/>
          </a:p>
        </p:txBody>
      </p:sp>
    </p:spTree>
    <p:extLst>
      <p:ext uri="{BB962C8B-B14F-4D97-AF65-F5344CB8AC3E}">
        <p14:creationId xmlns:p14="http://schemas.microsoft.com/office/powerpoint/2010/main" val="229619825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043490" y="655047"/>
            <a:ext cx="5875406" cy="745234"/>
          </a:xfrm>
        </p:spPr>
        <p:txBody>
          <a:bodyPr>
            <a:normAutofit/>
          </a:bodyPr>
          <a:lstStyle/>
          <a:p>
            <a:r>
              <a:rPr lang="es-ES" sz="2400" b="1" dirty="0"/>
              <a:t>2</a:t>
            </a:r>
            <a:r>
              <a:rPr lang="es-ES" sz="2400" b="1" dirty="0" smtClean="0"/>
              <a:t>. EL JUEGO DE PIES EN PÁDEL</a:t>
            </a:r>
            <a:endParaRPr lang="es-ES" sz="2400" b="1" dirty="0"/>
          </a:p>
        </p:txBody>
      </p:sp>
      <p:sp>
        <p:nvSpPr>
          <p:cNvPr id="3" name="Marcador de contenido 2"/>
          <p:cNvSpPr>
            <a:spLocks noGrp="1"/>
          </p:cNvSpPr>
          <p:nvPr>
            <p:ph idx="1"/>
          </p:nvPr>
        </p:nvSpPr>
        <p:spPr>
          <a:xfrm>
            <a:off x="525486" y="1570206"/>
            <a:ext cx="8013658" cy="3815487"/>
          </a:xfrm>
        </p:spPr>
        <p:txBody>
          <a:bodyPr>
            <a:noAutofit/>
          </a:bodyPr>
          <a:lstStyle/>
          <a:p>
            <a:pPr marL="68580" indent="0" algn="just">
              <a:buNone/>
            </a:pPr>
            <a:r>
              <a:rPr lang="es-ES_tradnl" sz="1600" b="1" dirty="0"/>
              <a:t>b) Split </a:t>
            </a:r>
            <a:r>
              <a:rPr lang="es-ES_tradnl" sz="1600" b="1" dirty="0" err="1"/>
              <a:t>step</a:t>
            </a:r>
            <a:r>
              <a:rPr lang="es-ES_tradnl" sz="1600" dirty="0"/>
              <a:t>: El </a:t>
            </a:r>
            <a:r>
              <a:rPr lang="es-ES_tradnl" sz="1600" dirty="0" err="1"/>
              <a:t>split</a:t>
            </a:r>
            <a:r>
              <a:rPr lang="es-ES_tradnl" sz="1600" dirty="0"/>
              <a:t> </a:t>
            </a:r>
            <a:r>
              <a:rPr lang="es-ES_tradnl" sz="1600" dirty="0" err="1"/>
              <a:t>step</a:t>
            </a:r>
            <a:r>
              <a:rPr lang="es-ES_tradnl" sz="1600" dirty="0"/>
              <a:t> es una acción de </a:t>
            </a:r>
            <a:r>
              <a:rPr lang="es-ES_tradnl" sz="1600" dirty="0" err="1"/>
              <a:t>preactivación</a:t>
            </a:r>
            <a:r>
              <a:rPr lang="es-ES_tradnl" sz="1600" dirty="0"/>
              <a:t> neuromuscular previa a la acción de reacción (</a:t>
            </a:r>
            <a:r>
              <a:rPr lang="es-ES_tradnl" sz="1600" dirty="0" err="1"/>
              <a:t>Menayo</a:t>
            </a:r>
            <a:r>
              <a:rPr lang="es-ES_tradnl" sz="1600" dirty="0"/>
              <a:t>, Fuentes, Luis y Moreno, 2004) que permite la consecución de la estabilidad necesaria en la posición de espera para poder iniciar con rapidez el movimiento en cualquier dirección (</a:t>
            </a:r>
            <a:r>
              <a:rPr lang="es-ES_tradnl" sz="1600" dirty="0" err="1"/>
              <a:t>Groppel</a:t>
            </a:r>
            <a:r>
              <a:rPr lang="es-ES_tradnl" sz="1600" dirty="0"/>
              <a:t>, 1993). Siguiendo a Fernández, Sanz y Méndez (2012), el jugador realiza un pequeño salto antes de que el adversario golpee la pelota, generando un ciclo de estiramiento-acortamiento (contracción </a:t>
            </a:r>
            <a:r>
              <a:rPr lang="es-ES_tradnl" sz="1600" dirty="0" err="1"/>
              <a:t>pliométrica</a:t>
            </a:r>
            <a:r>
              <a:rPr lang="es-ES_tradnl" sz="1600" dirty="0"/>
              <a:t>) que permite generar energía elástica durante la fase excéntrica de la contracción </a:t>
            </a:r>
            <a:r>
              <a:rPr lang="es-ES_tradnl" sz="1600" dirty="0" err="1"/>
              <a:t>pliométrica</a:t>
            </a:r>
            <a:r>
              <a:rPr lang="es-ES_tradnl" sz="1600" dirty="0"/>
              <a:t>, la cual será utilizada posteriormente durante la acción concéntrica (en este caso desplazamiento lateral hacia la derecha o la izquierda). Posteriormente, el jugador, en el momento del aterrizaje, caerá sobre las puntas de los pies, con las piernas </a:t>
            </a:r>
            <a:r>
              <a:rPr lang="es-ES_tradnl" sz="1600" dirty="0" err="1"/>
              <a:t>semiflexionadas</a:t>
            </a:r>
            <a:r>
              <a:rPr lang="es-ES_tradnl" sz="1600" dirty="0"/>
              <a:t> justo en el momento en el que el oponente impacta. Los estudios más actuales (</a:t>
            </a:r>
            <a:r>
              <a:rPr lang="es-ES_tradnl" sz="1600" dirty="0" err="1"/>
              <a:t>Kovacs</a:t>
            </a:r>
            <a:r>
              <a:rPr lang="es-ES_tradnl" sz="1600" dirty="0"/>
              <a:t>, 2009), utilizando cámaras de alta velocidad, han demostrado que, el jugador, tras realizar el salto, cae sobre el pie más alejado de la pelota, mientras que el pie más cercano gira en dirección del golpe antes de contactar con el suelo. El objetivo de este movimiento es bajar el centro de gravedad y estabilizar la cabeza para enfocar bien la pelota y hacer funcionar al cuerpo como un resorte, favoreciendo la salida explosiva del posterior desplazamiento. </a:t>
            </a:r>
          </a:p>
          <a:p>
            <a:r>
              <a:rPr lang="es-ES_tradnl" sz="1600" dirty="0"/>
              <a:t> </a:t>
            </a:r>
          </a:p>
          <a:p>
            <a:endParaRPr lang="es-ES_tradnl" sz="1600" dirty="0"/>
          </a:p>
        </p:txBody>
      </p:sp>
      <p:sp>
        <p:nvSpPr>
          <p:cNvPr id="6" name="CuadroTexto 5"/>
          <p:cNvSpPr txBox="1"/>
          <p:nvPr/>
        </p:nvSpPr>
        <p:spPr>
          <a:xfrm>
            <a:off x="4732728" y="109883"/>
            <a:ext cx="2989220" cy="338554"/>
          </a:xfrm>
          <a:prstGeom prst="rect">
            <a:avLst/>
          </a:prstGeom>
          <a:noFill/>
        </p:spPr>
        <p:txBody>
          <a:bodyPr wrap="none" rtlCol="0">
            <a:spAutoFit/>
          </a:bodyPr>
          <a:lstStyle/>
          <a:p>
            <a:r>
              <a:rPr lang="es-ES" sz="16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TEMA 4. TÉCNICA DEL PÁDEL</a:t>
            </a:r>
            <a:endParaRPr lang="es-ES" sz="160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7" name="CuadroTexto 6"/>
          <p:cNvSpPr txBox="1"/>
          <p:nvPr/>
        </p:nvSpPr>
        <p:spPr>
          <a:xfrm>
            <a:off x="3857672" y="6488668"/>
            <a:ext cx="5096267" cy="369332"/>
          </a:xfrm>
          <a:prstGeom prst="rect">
            <a:avLst/>
          </a:prstGeom>
          <a:noFill/>
        </p:spPr>
        <p:txBody>
          <a:bodyPr wrap="none" rtlCol="0">
            <a:spAutoFit/>
          </a:bodyPr>
          <a:lstStyle/>
          <a:p>
            <a:r>
              <a:rPr lang="es-ES" b="1" dirty="0" smtClean="0"/>
              <a:t>Bernardino Javier Sánchez-Alcaraz Martínez</a:t>
            </a:r>
            <a:endParaRPr lang="es-ES" b="1" dirty="0"/>
          </a:p>
        </p:txBody>
      </p:sp>
    </p:spTree>
    <p:extLst>
      <p:ext uri="{BB962C8B-B14F-4D97-AF65-F5344CB8AC3E}">
        <p14:creationId xmlns:p14="http://schemas.microsoft.com/office/powerpoint/2010/main" val="48515399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043490" y="655047"/>
            <a:ext cx="5875406" cy="745234"/>
          </a:xfrm>
        </p:spPr>
        <p:txBody>
          <a:bodyPr>
            <a:normAutofit/>
          </a:bodyPr>
          <a:lstStyle/>
          <a:p>
            <a:r>
              <a:rPr lang="es-ES" sz="2400" b="1" dirty="0"/>
              <a:t>2</a:t>
            </a:r>
            <a:r>
              <a:rPr lang="es-ES" sz="2400" b="1" dirty="0" smtClean="0"/>
              <a:t>. EL JUEGO DE PIES EN PÁDEL</a:t>
            </a:r>
            <a:endParaRPr lang="es-ES" sz="2400" b="1" dirty="0"/>
          </a:p>
        </p:txBody>
      </p:sp>
      <p:sp>
        <p:nvSpPr>
          <p:cNvPr id="3" name="Marcador de contenido 2"/>
          <p:cNvSpPr>
            <a:spLocks noGrp="1"/>
          </p:cNvSpPr>
          <p:nvPr>
            <p:ph idx="1"/>
          </p:nvPr>
        </p:nvSpPr>
        <p:spPr>
          <a:xfrm>
            <a:off x="525486" y="1570206"/>
            <a:ext cx="8013658" cy="3815487"/>
          </a:xfrm>
        </p:spPr>
        <p:txBody>
          <a:bodyPr>
            <a:noAutofit/>
          </a:bodyPr>
          <a:lstStyle/>
          <a:p>
            <a:pPr marL="68580" indent="0" algn="just">
              <a:buNone/>
            </a:pPr>
            <a:r>
              <a:rPr lang="es-ES_tradnl" sz="1600" b="1" dirty="0"/>
              <a:t>c) Movimiento hacia la pelota:</a:t>
            </a:r>
            <a:r>
              <a:rPr lang="es-ES_tradnl" sz="1600" dirty="0"/>
              <a:t> Esta fase comprende una primera parte </a:t>
            </a:r>
            <a:r>
              <a:rPr lang="es-ES_tradnl" sz="1600" dirty="0" smtClean="0"/>
              <a:t>de primeros </a:t>
            </a:r>
            <a:r>
              <a:rPr lang="es-ES_tradnl" sz="1600" dirty="0"/>
              <a:t>pasos y una parte final de pasos de aproximación (</a:t>
            </a:r>
            <a:r>
              <a:rPr lang="es-ES_tradnl" sz="1600" dirty="0" err="1"/>
              <a:t>Zierof</a:t>
            </a:r>
            <a:r>
              <a:rPr lang="es-ES_tradnl" sz="1600" dirty="0"/>
              <a:t>, 2009), y será diferente en función de la distancia del desplazamiento</a:t>
            </a:r>
            <a:r>
              <a:rPr lang="es-ES_tradnl" sz="1600" dirty="0" smtClean="0"/>
              <a:t>.</a:t>
            </a:r>
          </a:p>
          <a:p>
            <a:pPr marL="68580" indent="0" algn="just">
              <a:buNone/>
            </a:pPr>
            <a:endParaRPr lang="es-ES_tradnl" sz="1600" dirty="0"/>
          </a:p>
          <a:p>
            <a:pPr algn="just">
              <a:buFontTx/>
              <a:buChar char="-"/>
            </a:pPr>
            <a:r>
              <a:rPr lang="es-ES_tradnl" sz="1600" b="1" dirty="0" smtClean="0"/>
              <a:t>Primeros </a:t>
            </a:r>
            <a:r>
              <a:rPr lang="es-ES_tradnl" sz="1600" b="1" dirty="0"/>
              <a:t>pasos:</a:t>
            </a:r>
            <a:r>
              <a:rPr lang="es-ES_tradnl" sz="1600" dirty="0"/>
              <a:t> En los primeros pasos de la fase de desplazamiento hacia la pelota, serán muy importantes los dos primeros apoyos. El primer apoyo del jugador será en sentido contrario del desplazamiento, apoyando únicamente la punta del pie; mientras que el segundo apoyo será del pie más cercano a la dirección del desplazamiento, orientándolo hacia el lugar donde se dirige, con una secuencia de apoyo talón-punta (</a:t>
            </a:r>
            <a:r>
              <a:rPr lang="es-ES_tradnl" sz="1600" dirty="0" err="1"/>
              <a:t>Etcheberry</a:t>
            </a:r>
            <a:r>
              <a:rPr lang="es-ES_tradnl" sz="1600" dirty="0"/>
              <a:t>, 1996). Después de los dos primeros apoyos, los siguientes pasos son más largos que los últimos ya que conforman la primera parte de la carrera en los desplazamientos largos (</a:t>
            </a:r>
            <a:r>
              <a:rPr lang="es-ES_tradnl" sz="1600" dirty="0" err="1"/>
              <a:t>Zierof</a:t>
            </a:r>
            <a:r>
              <a:rPr lang="es-ES_tradnl" sz="1600" dirty="0"/>
              <a:t>, 2009). De este modo, cuanto mayor sea la velocidad del jugador hacia la pelota, mas frontales se volverán dichos pasos.</a:t>
            </a:r>
          </a:p>
          <a:p>
            <a:pPr algn="just">
              <a:buFontTx/>
              <a:buChar char="-"/>
            </a:pPr>
            <a:r>
              <a:rPr lang="es-ES_tradnl" sz="1600" b="1" dirty="0" smtClean="0"/>
              <a:t>- </a:t>
            </a:r>
            <a:r>
              <a:rPr lang="es-ES_tradnl" sz="1600" b="1" dirty="0"/>
              <a:t>Pasos de aproximación:</a:t>
            </a:r>
            <a:r>
              <a:rPr lang="es-ES_tradnl" sz="1600" dirty="0"/>
              <a:t> Son pasos más cortos que los primeros, y se realizan antes de buscar los apoyos del golpeo, para mantener una distancia correcta con la pelota. </a:t>
            </a:r>
          </a:p>
        </p:txBody>
      </p:sp>
      <p:sp>
        <p:nvSpPr>
          <p:cNvPr id="6" name="CuadroTexto 5"/>
          <p:cNvSpPr txBox="1"/>
          <p:nvPr/>
        </p:nvSpPr>
        <p:spPr>
          <a:xfrm>
            <a:off x="4732728" y="109883"/>
            <a:ext cx="2989220" cy="338554"/>
          </a:xfrm>
          <a:prstGeom prst="rect">
            <a:avLst/>
          </a:prstGeom>
          <a:noFill/>
        </p:spPr>
        <p:txBody>
          <a:bodyPr wrap="none" rtlCol="0">
            <a:spAutoFit/>
          </a:bodyPr>
          <a:lstStyle/>
          <a:p>
            <a:r>
              <a:rPr lang="es-ES" sz="16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TEMA 4. TÉCNICA DEL PÁDEL</a:t>
            </a:r>
            <a:endParaRPr lang="es-ES" sz="160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7" name="CuadroTexto 6"/>
          <p:cNvSpPr txBox="1"/>
          <p:nvPr/>
        </p:nvSpPr>
        <p:spPr>
          <a:xfrm>
            <a:off x="3857672" y="6488668"/>
            <a:ext cx="5096267" cy="369332"/>
          </a:xfrm>
          <a:prstGeom prst="rect">
            <a:avLst/>
          </a:prstGeom>
          <a:noFill/>
        </p:spPr>
        <p:txBody>
          <a:bodyPr wrap="none" rtlCol="0">
            <a:spAutoFit/>
          </a:bodyPr>
          <a:lstStyle/>
          <a:p>
            <a:r>
              <a:rPr lang="es-ES" b="1" dirty="0" smtClean="0"/>
              <a:t>Bernardino Javier Sánchez-Alcaraz Martínez</a:t>
            </a:r>
            <a:endParaRPr lang="es-ES" b="1" dirty="0"/>
          </a:p>
        </p:txBody>
      </p:sp>
    </p:spTree>
    <p:extLst>
      <p:ext uri="{BB962C8B-B14F-4D97-AF65-F5344CB8AC3E}">
        <p14:creationId xmlns:p14="http://schemas.microsoft.com/office/powerpoint/2010/main" val="201523724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043490" y="655047"/>
            <a:ext cx="5875406" cy="745234"/>
          </a:xfrm>
        </p:spPr>
        <p:txBody>
          <a:bodyPr>
            <a:normAutofit/>
          </a:bodyPr>
          <a:lstStyle/>
          <a:p>
            <a:r>
              <a:rPr lang="es-ES" sz="2400" b="1" dirty="0"/>
              <a:t>2</a:t>
            </a:r>
            <a:r>
              <a:rPr lang="es-ES" sz="2400" b="1" dirty="0" smtClean="0"/>
              <a:t>. EL JUEGO DE PIES EN PÁDEL</a:t>
            </a:r>
            <a:endParaRPr lang="es-ES" sz="2400" b="1" dirty="0"/>
          </a:p>
        </p:txBody>
      </p:sp>
      <p:sp>
        <p:nvSpPr>
          <p:cNvPr id="3" name="Marcador de contenido 2"/>
          <p:cNvSpPr>
            <a:spLocks noGrp="1"/>
          </p:cNvSpPr>
          <p:nvPr>
            <p:ph idx="1"/>
          </p:nvPr>
        </p:nvSpPr>
        <p:spPr>
          <a:xfrm>
            <a:off x="525486" y="1570206"/>
            <a:ext cx="8013658" cy="3815487"/>
          </a:xfrm>
        </p:spPr>
        <p:txBody>
          <a:bodyPr>
            <a:noAutofit/>
          </a:bodyPr>
          <a:lstStyle/>
          <a:p>
            <a:pPr marL="68580" indent="0" algn="just">
              <a:buNone/>
            </a:pPr>
            <a:r>
              <a:rPr lang="es-ES_tradnl" sz="1800" b="1" dirty="0"/>
              <a:t>d) Apoyos:</a:t>
            </a:r>
            <a:r>
              <a:rPr lang="es-ES_tradnl" sz="1800" dirty="0"/>
              <a:t> Los apoyos del jugador en el momento del impacto con la pelota dependerán, tanto de la posición del jugador como de la superficie de la pista. La posición de los pies en el momento del golpeo puede ser abierta, </a:t>
            </a:r>
            <a:r>
              <a:rPr lang="es-ES_tradnl" sz="1800" dirty="0" err="1"/>
              <a:t>semiabierta</a:t>
            </a:r>
            <a:r>
              <a:rPr lang="es-ES_tradnl" sz="1800" dirty="0"/>
              <a:t> o cerrada, favoreciendo estas dos primeras posiciones el tiempo de recuperación después del golpeo (</a:t>
            </a:r>
            <a:r>
              <a:rPr lang="es-ES_tradnl" sz="1800" dirty="0" err="1"/>
              <a:t>Roetert</a:t>
            </a:r>
            <a:r>
              <a:rPr lang="es-ES_tradnl" sz="1800" dirty="0"/>
              <a:t> y </a:t>
            </a:r>
            <a:r>
              <a:rPr lang="es-ES_tradnl" sz="1800" dirty="0" err="1"/>
              <a:t>Ellenbecker</a:t>
            </a:r>
            <a:r>
              <a:rPr lang="es-ES_tradnl" sz="1800" dirty="0"/>
              <a:t>, 2007), ya que la posición cerrada requerirá un paso más, debido a que la orientación será contraria a la recuperación.</a:t>
            </a:r>
          </a:p>
        </p:txBody>
      </p:sp>
      <p:sp>
        <p:nvSpPr>
          <p:cNvPr id="6" name="CuadroTexto 5"/>
          <p:cNvSpPr txBox="1"/>
          <p:nvPr/>
        </p:nvSpPr>
        <p:spPr>
          <a:xfrm>
            <a:off x="4732728" y="109883"/>
            <a:ext cx="2989220" cy="338554"/>
          </a:xfrm>
          <a:prstGeom prst="rect">
            <a:avLst/>
          </a:prstGeom>
          <a:noFill/>
        </p:spPr>
        <p:txBody>
          <a:bodyPr wrap="none" rtlCol="0">
            <a:spAutoFit/>
          </a:bodyPr>
          <a:lstStyle/>
          <a:p>
            <a:r>
              <a:rPr lang="es-ES" sz="16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TEMA 4. TÉCNICA DEL PÁDEL</a:t>
            </a:r>
            <a:endParaRPr lang="es-ES" sz="160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7" name="CuadroTexto 6"/>
          <p:cNvSpPr txBox="1"/>
          <p:nvPr/>
        </p:nvSpPr>
        <p:spPr>
          <a:xfrm>
            <a:off x="3857672" y="6488668"/>
            <a:ext cx="5096267" cy="369332"/>
          </a:xfrm>
          <a:prstGeom prst="rect">
            <a:avLst/>
          </a:prstGeom>
          <a:noFill/>
        </p:spPr>
        <p:txBody>
          <a:bodyPr wrap="none" rtlCol="0">
            <a:spAutoFit/>
          </a:bodyPr>
          <a:lstStyle/>
          <a:p>
            <a:r>
              <a:rPr lang="es-ES" b="1" dirty="0" smtClean="0"/>
              <a:t>Bernardino Javier Sánchez-Alcaraz Martínez</a:t>
            </a:r>
            <a:endParaRPr lang="es-ES" b="1" dirty="0"/>
          </a:p>
        </p:txBody>
      </p:sp>
    </p:spTree>
    <p:extLst>
      <p:ext uri="{BB962C8B-B14F-4D97-AF65-F5344CB8AC3E}">
        <p14:creationId xmlns:p14="http://schemas.microsoft.com/office/powerpoint/2010/main" val="294330937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043490" y="655047"/>
            <a:ext cx="5875406" cy="745234"/>
          </a:xfrm>
        </p:spPr>
        <p:txBody>
          <a:bodyPr>
            <a:normAutofit/>
          </a:bodyPr>
          <a:lstStyle/>
          <a:p>
            <a:r>
              <a:rPr lang="es-ES" sz="2400" b="1" dirty="0"/>
              <a:t>2</a:t>
            </a:r>
            <a:r>
              <a:rPr lang="es-ES" sz="2400" b="1" dirty="0" smtClean="0"/>
              <a:t>. EL JUEGO DE PIES EN PÁDEL</a:t>
            </a:r>
            <a:endParaRPr lang="es-ES" sz="2400" b="1" dirty="0"/>
          </a:p>
        </p:txBody>
      </p:sp>
      <p:sp>
        <p:nvSpPr>
          <p:cNvPr id="3" name="Marcador de contenido 2"/>
          <p:cNvSpPr>
            <a:spLocks noGrp="1"/>
          </p:cNvSpPr>
          <p:nvPr>
            <p:ph idx="1"/>
          </p:nvPr>
        </p:nvSpPr>
        <p:spPr>
          <a:xfrm>
            <a:off x="525486" y="1570206"/>
            <a:ext cx="8013658" cy="3815487"/>
          </a:xfrm>
        </p:spPr>
        <p:txBody>
          <a:bodyPr>
            <a:noAutofit/>
          </a:bodyPr>
          <a:lstStyle/>
          <a:p>
            <a:pPr marL="68580" indent="0" algn="just">
              <a:buNone/>
            </a:pPr>
            <a:r>
              <a:rPr lang="es-ES_tradnl" sz="1800" b="1" dirty="0"/>
              <a:t>e) Recuperación:</a:t>
            </a:r>
            <a:r>
              <a:rPr lang="es-ES_tradnl" sz="1800" dirty="0"/>
              <a:t> Dependiendo de la distancia a recuperar por parte del jugador, realizará dos tipos de técnicas diferentes: el </a:t>
            </a:r>
            <a:r>
              <a:rPr lang="es-ES_tradnl" sz="1800" b="1" dirty="0"/>
              <a:t>paso de cruce lateral</a:t>
            </a:r>
            <a:r>
              <a:rPr lang="es-ES_tradnl" sz="1800" dirty="0"/>
              <a:t> o el </a:t>
            </a:r>
            <a:r>
              <a:rPr lang="es-ES_tradnl" sz="1800" b="1" dirty="0"/>
              <a:t>paso de </a:t>
            </a:r>
            <a:r>
              <a:rPr lang="es-ES_tradnl" sz="1800" b="1" dirty="0" err="1"/>
              <a:t>shuffle</a:t>
            </a:r>
            <a:r>
              <a:rPr lang="es-ES_tradnl" sz="1800" b="1" dirty="0"/>
              <a:t> lateral</a:t>
            </a:r>
            <a:r>
              <a:rPr lang="es-ES_tradnl" sz="1800" dirty="0"/>
              <a:t> (Etcheverry, 1996). </a:t>
            </a:r>
            <a:endParaRPr lang="es-ES_tradnl" sz="1800" dirty="0" smtClean="0"/>
          </a:p>
          <a:p>
            <a:pPr marL="68580" indent="0" algn="just">
              <a:buNone/>
            </a:pPr>
            <a:endParaRPr lang="es-ES_tradnl" sz="1800" dirty="0" smtClean="0"/>
          </a:p>
          <a:p>
            <a:pPr marL="68580" indent="0" algn="just">
              <a:buNone/>
            </a:pPr>
            <a:r>
              <a:rPr lang="es-ES_tradnl" sz="1800" dirty="0" smtClean="0"/>
              <a:t>El </a:t>
            </a:r>
            <a:r>
              <a:rPr lang="es-ES_tradnl" sz="1800" dirty="0" err="1"/>
              <a:t>shuffle</a:t>
            </a:r>
            <a:r>
              <a:rPr lang="es-ES_tradnl" sz="1800" dirty="0"/>
              <a:t> lateral se realiza para recuperar distancias cortas, en el que el jugador posee poco tiempo adicional para volver a su posición antes de tener que moverse de manera vertiginosa hacia el próximo golpe (</a:t>
            </a:r>
            <a:r>
              <a:rPr lang="es-ES_tradnl" sz="1800" dirty="0" err="1"/>
              <a:t>Roetert</a:t>
            </a:r>
            <a:r>
              <a:rPr lang="es-ES_tradnl" sz="1800" dirty="0"/>
              <a:t> y </a:t>
            </a:r>
            <a:r>
              <a:rPr lang="es-ES_tradnl" sz="1800" dirty="0" err="1"/>
              <a:t>Ellenbecker</a:t>
            </a:r>
            <a:r>
              <a:rPr lang="es-ES_tradnl" sz="1800" dirty="0"/>
              <a:t>, 2007), y durante la recuperación, realizando pasos laterales, el jugador no cruza las piernas en ningún momento. </a:t>
            </a:r>
            <a:endParaRPr lang="es-ES_tradnl" sz="1800" dirty="0" smtClean="0"/>
          </a:p>
          <a:p>
            <a:pPr marL="68580" indent="0" algn="just">
              <a:buNone/>
            </a:pPr>
            <a:endParaRPr lang="es-ES_tradnl" sz="1800" dirty="0" smtClean="0"/>
          </a:p>
          <a:p>
            <a:pPr marL="68580" indent="0" algn="just">
              <a:buNone/>
            </a:pPr>
            <a:r>
              <a:rPr lang="es-ES_tradnl" sz="1800" dirty="0" smtClean="0"/>
              <a:t>Por </a:t>
            </a:r>
            <a:r>
              <a:rPr lang="es-ES_tradnl" sz="1800" dirty="0"/>
              <a:t>otro lado, el paso de cruce lateral se realizará para movimientos que requieren respuestas más rápidas y distancias mayores, para las que el jugador utilizará pasos entrecruzados. </a:t>
            </a:r>
          </a:p>
        </p:txBody>
      </p:sp>
      <p:sp>
        <p:nvSpPr>
          <p:cNvPr id="6" name="CuadroTexto 5"/>
          <p:cNvSpPr txBox="1"/>
          <p:nvPr/>
        </p:nvSpPr>
        <p:spPr>
          <a:xfrm>
            <a:off x="4732728" y="109883"/>
            <a:ext cx="2989220" cy="338554"/>
          </a:xfrm>
          <a:prstGeom prst="rect">
            <a:avLst/>
          </a:prstGeom>
          <a:noFill/>
        </p:spPr>
        <p:txBody>
          <a:bodyPr wrap="none" rtlCol="0">
            <a:spAutoFit/>
          </a:bodyPr>
          <a:lstStyle/>
          <a:p>
            <a:r>
              <a:rPr lang="es-ES" sz="16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TEMA 4. TÉCNICA DEL PÁDEL</a:t>
            </a:r>
            <a:endParaRPr lang="es-ES" sz="160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7" name="CuadroTexto 6"/>
          <p:cNvSpPr txBox="1"/>
          <p:nvPr/>
        </p:nvSpPr>
        <p:spPr>
          <a:xfrm>
            <a:off x="3857672" y="6488668"/>
            <a:ext cx="5096267" cy="369332"/>
          </a:xfrm>
          <a:prstGeom prst="rect">
            <a:avLst/>
          </a:prstGeom>
          <a:noFill/>
        </p:spPr>
        <p:txBody>
          <a:bodyPr wrap="none" rtlCol="0">
            <a:spAutoFit/>
          </a:bodyPr>
          <a:lstStyle/>
          <a:p>
            <a:r>
              <a:rPr lang="es-ES" b="1" dirty="0" smtClean="0"/>
              <a:t>Bernardino Javier Sánchez-Alcaraz Martínez</a:t>
            </a:r>
            <a:endParaRPr lang="es-ES" b="1" dirty="0"/>
          </a:p>
        </p:txBody>
      </p:sp>
    </p:spTree>
    <p:extLst>
      <p:ext uri="{BB962C8B-B14F-4D97-AF65-F5344CB8AC3E}">
        <p14:creationId xmlns:p14="http://schemas.microsoft.com/office/powerpoint/2010/main" val="325319824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043490" y="655047"/>
            <a:ext cx="5875406" cy="745234"/>
          </a:xfrm>
        </p:spPr>
        <p:txBody>
          <a:bodyPr>
            <a:normAutofit/>
          </a:bodyPr>
          <a:lstStyle/>
          <a:p>
            <a:r>
              <a:rPr lang="es-ES" sz="2400" b="1" dirty="0"/>
              <a:t>2</a:t>
            </a:r>
            <a:r>
              <a:rPr lang="es-ES" sz="2400" b="1" dirty="0" smtClean="0"/>
              <a:t>. EL JUEGO DE PIES EN PÁDEL</a:t>
            </a:r>
            <a:endParaRPr lang="es-ES" sz="2400" b="1" dirty="0"/>
          </a:p>
        </p:txBody>
      </p:sp>
      <p:sp>
        <p:nvSpPr>
          <p:cNvPr id="6" name="CuadroTexto 5"/>
          <p:cNvSpPr txBox="1"/>
          <p:nvPr/>
        </p:nvSpPr>
        <p:spPr>
          <a:xfrm>
            <a:off x="4732728" y="109883"/>
            <a:ext cx="2989220" cy="338554"/>
          </a:xfrm>
          <a:prstGeom prst="rect">
            <a:avLst/>
          </a:prstGeom>
          <a:noFill/>
        </p:spPr>
        <p:txBody>
          <a:bodyPr wrap="none" rtlCol="0">
            <a:spAutoFit/>
          </a:bodyPr>
          <a:lstStyle/>
          <a:p>
            <a:r>
              <a:rPr lang="es-ES" sz="16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TEMA 4. TÉCNICA DEL PÁDEL</a:t>
            </a:r>
            <a:endParaRPr lang="es-ES" sz="160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7" name="CuadroTexto 6"/>
          <p:cNvSpPr txBox="1"/>
          <p:nvPr/>
        </p:nvSpPr>
        <p:spPr>
          <a:xfrm>
            <a:off x="3857672" y="6488668"/>
            <a:ext cx="5096267" cy="369332"/>
          </a:xfrm>
          <a:prstGeom prst="rect">
            <a:avLst/>
          </a:prstGeom>
          <a:noFill/>
        </p:spPr>
        <p:txBody>
          <a:bodyPr wrap="none" rtlCol="0">
            <a:spAutoFit/>
          </a:bodyPr>
          <a:lstStyle/>
          <a:p>
            <a:r>
              <a:rPr lang="es-ES" b="1" dirty="0" smtClean="0"/>
              <a:t>Bernardino Javier Sánchez-Alcaraz Martínez</a:t>
            </a:r>
            <a:endParaRPr lang="es-ES" b="1" dirty="0"/>
          </a:p>
        </p:txBody>
      </p:sp>
      <p:pic>
        <p:nvPicPr>
          <p:cNvPr id="4" name="Imagen 3"/>
          <p:cNvPicPr>
            <a:picLocks noChangeAspect="1"/>
          </p:cNvPicPr>
          <p:nvPr/>
        </p:nvPicPr>
        <p:blipFill>
          <a:blip r:embed="rId2"/>
          <a:stretch>
            <a:fillRect/>
          </a:stretch>
        </p:blipFill>
        <p:spPr>
          <a:xfrm>
            <a:off x="2174829" y="1702276"/>
            <a:ext cx="3977734" cy="4411326"/>
          </a:xfrm>
          <a:prstGeom prst="rect">
            <a:avLst/>
          </a:prstGeom>
        </p:spPr>
      </p:pic>
    </p:spTree>
    <p:extLst>
      <p:ext uri="{BB962C8B-B14F-4D97-AF65-F5344CB8AC3E}">
        <p14:creationId xmlns:p14="http://schemas.microsoft.com/office/powerpoint/2010/main" val="375196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043490" y="655047"/>
            <a:ext cx="5875406" cy="745234"/>
          </a:xfrm>
        </p:spPr>
        <p:txBody>
          <a:bodyPr>
            <a:normAutofit/>
          </a:bodyPr>
          <a:lstStyle/>
          <a:p>
            <a:r>
              <a:rPr lang="es-ES" sz="2400" b="1" dirty="0"/>
              <a:t>2</a:t>
            </a:r>
            <a:r>
              <a:rPr lang="es-ES" sz="2400" b="1" dirty="0" smtClean="0"/>
              <a:t>. EL JUEGO DE PIES EN PÁDEL</a:t>
            </a:r>
            <a:endParaRPr lang="es-ES" sz="2400" b="1" dirty="0"/>
          </a:p>
        </p:txBody>
      </p:sp>
      <p:sp>
        <p:nvSpPr>
          <p:cNvPr id="6" name="CuadroTexto 5"/>
          <p:cNvSpPr txBox="1"/>
          <p:nvPr/>
        </p:nvSpPr>
        <p:spPr>
          <a:xfrm>
            <a:off x="4732728" y="109883"/>
            <a:ext cx="2989220" cy="338554"/>
          </a:xfrm>
          <a:prstGeom prst="rect">
            <a:avLst/>
          </a:prstGeom>
          <a:noFill/>
        </p:spPr>
        <p:txBody>
          <a:bodyPr wrap="none" rtlCol="0">
            <a:spAutoFit/>
          </a:bodyPr>
          <a:lstStyle/>
          <a:p>
            <a:r>
              <a:rPr lang="es-ES" sz="16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TEMA 4. TÉCNICA DEL PÁDEL</a:t>
            </a:r>
            <a:endParaRPr lang="es-ES" sz="160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7" name="CuadroTexto 6"/>
          <p:cNvSpPr txBox="1"/>
          <p:nvPr/>
        </p:nvSpPr>
        <p:spPr>
          <a:xfrm>
            <a:off x="3857672" y="6488668"/>
            <a:ext cx="5096267" cy="369332"/>
          </a:xfrm>
          <a:prstGeom prst="rect">
            <a:avLst/>
          </a:prstGeom>
          <a:noFill/>
        </p:spPr>
        <p:txBody>
          <a:bodyPr wrap="none" rtlCol="0">
            <a:spAutoFit/>
          </a:bodyPr>
          <a:lstStyle/>
          <a:p>
            <a:r>
              <a:rPr lang="es-ES" b="1" dirty="0" smtClean="0"/>
              <a:t>Bernardino Javier Sánchez-Alcaraz Martínez</a:t>
            </a:r>
            <a:endParaRPr lang="es-ES" b="1" dirty="0"/>
          </a:p>
        </p:txBody>
      </p:sp>
      <p:pic>
        <p:nvPicPr>
          <p:cNvPr id="3" name="Imagen 2"/>
          <p:cNvPicPr>
            <a:picLocks noChangeAspect="1"/>
          </p:cNvPicPr>
          <p:nvPr/>
        </p:nvPicPr>
        <p:blipFill>
          <a:blip r:embed="rId2"/>
          <a:stretch>
            <a:fillRect/>
          </a:stretch>
        </p:blipFill>
        <p:spPr>
          <a:xfrm>
            <a:off x="1000171" y="1813068"/>
            <a:ext cx="7352419" cy="3944805"/>
          </a:xfrm>
          <a:prstGeom prst="rect">
            <a:avLst/>
          </a:prstGeom>
        </p:spPr>
      </p:pic>
    </p:spTree>
    <p:extLst>
      <p:ext uri="{BB962C8B-B14F-4D97-AF65-F5344CB8AC3E}">
        <p14:creationId xmlns:p14="http://schemas.microsoft.com/office/powerpoint/2010/main" val="353889498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043490" y="655047"/>
            <a:ext cx="5875406" cy="745234"/>
          </a:xfrm>
        </p:spPr>
        <p:txBody>
          <a:bodyPr>
            <a:normAutofit/>
          </a:bodyPr>
          <a:lstStyle/>
          <a:p>
            <a:r>
              <a:rPr lang="es-ES" sz="2400" b="1" dirty="0"/>
              <a:t>2</a:t>
            </a:r>
            <a:r>
              <a:rPr lang="es-ES" sz="2400" b="1" dirty="0" smtClean="0"/>
              <a:t>. EL JUEGO DE PIES EN PÁDEL</a:t>
            </a:r>
            <a:endParaRPr lang="es-ES" sz="2400" b="1" dirty="0"/>
          </a:p>
        </p:txBody>
      </p:sp>
      <p:sp>
        <p:nvSpPr>
          <p:cNvPr id="6" name="CuadroTexto 5"/>
          <p:cNvSpPr txBox="1"/>
          <p:nvPr/>
        </p:nvSpPr>
        <p:spPr>
          <a:xfrm>
            <a:off x="4732728" y="109883"/>
            <a:ext cx="2989220" cy="338554"/>
          </a:xfrm>
          <a:prstGeom prst="rect">
            <a:avLst/>
          </a:prstGeom>
          <a:noFill/>
        </p:spPr>
        <p:txBody>
          <a:bodyPr wrap="none" rtlCol="0">
            <a:spAutoFit/>
          </a:bodyPr>
          <a:lstStyle/>
          <a:p>
            <a:r>
              <a:rPr lang="es-ES" sz="16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TEMA 4. TÉCNICA DEL PÁDEL</a:t>
            </a:r>
            <a:endParaRPr lang="es-ES" sz="160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7" name="CuadroTexto 6"/>
          <p:cNvSpPr txBox="1"/>
          <p:nvPr/>
        </p:nvSpPr>
        <p:spPr>
          <a:xfrm>
            <a:off x="3857672" y="6488668"/>
            <a:ext cx="5096267" cy="369332"/>
          </a:xfrm>
          <a:prstGeom prst="rect">
            <a:avLst/>
          </a:prstGeom>
          <a:noFill/>
        </p:spPr>
        <p:txBody>
          <a:bodyPr wrap="none" rtlCol="0">
            <a:spAutoFit/>
          </a:bodyPr>
          <a:lstStyle/>
          <a:p>
            <a:r>
              <a:rPr lang="es-ES" b="1" dirty="0" smtClean="0"/>
              <a:t>Bernardino Javier Sánchez-Alcaraz Martínez</a:t>
            </a:r>
            <a:endParaRPr lang="es-ES" b="1" dirty="0"/>
          </a:p>
        </p:txBody>
      </p:sp>
      <p:pic>
        <p:nvPicPr>
          <p:cNvPr id="4" name="Imagen 3"/>
          <p:cNvPicPr>
            <a:picLocks noChangeAspect="1"/>
          </p:cNvPicPr>
          <p:nvPr/>
        </p:nvPicPr>
        <p:blipFill>
          <a:blip r:embed="rId2"/>
          <a:stretch>
            <a:fillRect/>
          </a:stretch>
        </p:blipFill>
        <p:spPr>
          <a:xfrm>
            <a:off x="1096947" y="1774118"/>
            <a:ext cx="7117942" cy="3165280"/>
          </a:xfrm>
          <a:prstGeom prst="rect">
            <a:avLst/>
          </a:prstGeom>
        </p:spPr>
      </p:pic>
      <p:pic>
        <p:nvPicPr>
          <p:cNvPr id="5" name="Imagen 4"/>
          <p:cNvPicPr>
            <a:picLocks noChangeAspect="1"/>
          </p:cNvPicPr>
          <p:nvPr/>
        </p:nvPicPr>
        <p:blipFill>
          <a:blip r:embed="rId3"/>
          <a:stretch>
            <a:fillRect/>
          </a:stretch>
        </p:blipFill>
        <p:spPr>
          <a:xfrm>
            <a:off x="1360041" y="5258347"/>
            <a:ext cx="6745373" cy="652778"/>
          </a:xfrm>
          <a:prstGeom prst="rect">
            <a:avLst/>
          </a:prstGeom>
        </p:spPr>
      </p:pic>
    </p:spTree>
    <p:extLst>
      <p:ext uri="{BB962C8B-B14F-4D97-AF65-F5344CB8AC3E}">
        <p14:creationId xmlns:p14="http://schemas.microsoft.com/office/powerpoint/2010/main" val="123114092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043490" y="655047"/>
            <a:ext cx="5875406" cy="745234"/>
          </a:xfrm>
        </p:spPr>
        <p:txBody>
          <a:bodyPr>
            <a:normAutofit/>
          </a:bodyPr>
          <a:lstStyle/>
          <a:p>
            <a:r>
              <a:rPr lang="es-ES" sz="2400" b="1" dirty="0"/>
              <a:t>2</a:t>
            </a:r>
            <a:r>
              <a:rPr lang="es-ES" sz="2400" b="1" dirty="0" smtClean="0"/>
              <a:t>. EL JUEGO DE PIES EN PÁDEL</a:t>
            </a:r>
            <a:endParaRPr lang="es-ES" sz="2400" b="1" dirty="0"/>
          </a:p>
        </p:txBody>
      </p:sp>
      <p:sp>
        <p:nvSpPr>
          <p:cNvPr id="6" name="CuadroTexto 5"/>
          <p:cNvSpPr txBox="1"/>
          <p:nvPr/>
        </p:nvSpPr>
        <p:spPr>
          <a:xfrm>
            <a:off x="4732728" y="109883"/>
            <a:ext cx="2989220" cy="338554"/>
          </a:xfrm>
          <a:prstGeom prst="rect">
            <a:avLst/>
          </a:prstGeom>
          <a:noFill/>
        </p:spPr>
        <p:txBody>
          <a:bodyPr wrap="none" rtlCol="0">
            <a:spAutoFit/>
          </a:bodyPr>
          <a:lstStyle/>
          <a:p>
            <a:r>
              <a:rPr lang="es-ES" sz="16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TEMA 4. TÉCNICA DEL PÁDEL</a:t>
            </a:r>
            <a:endParaRPr lang="es-ES" sz="160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7" name="CuadroTexto 6"/>
          <p:cNvSpPr txBox="1"/>
          <p:nvPr/>
        </p:nvSpPr>
        <p:spPr>
          <a:xfrm>
            <a:off x="3857672" y="6488668"/>
            <a:ext cx="5096267" cy="369332"/>
          </a:xfrm>
          <a:prstGeom prst="rect">
            <a:avLst/>
          </a:prstGeom>
          <a:noFill/>
        </p:spPr>
        <p:txBody>
          <a:bodyPr wrap="none" rtlCol="0">
            <a:spAutoFit/>
          </a:bodyPr>
          <a:lstStyle/>
          <a:p>
            <a:r>
              <a:rPr lang="es-ES" b="1" dirty="0" smtClean="0"/>
              <a:t>Bernardino Javier Sánchez-Alcaraz Martínez</a:t>
            </a:r>
            <a:endParaRPr lang="es-ES" b="1" dirty="0"/>
          </a:p>
        </p:txBody>
      </p:sp>
      <p:pic>
        <p:nvPicPr>
          <p:cNvPr id="3" name="Imagen 2"/>
          <p:cNvPicPr>
            <a:picLocks noChangeAspect="1"/>
          </p:cNvPicPr>
          <p:nvPr/>
        </p:nvPicPr>
        <p:blipFill>
          <a:blip r:embed="rId2"/>
          <a:stretch>
            <a:fillRect/>
          </a:stretch>
        </p:blipFill>
        <p:spPr>
          <a:xfrm>
            <a:off x="1057321" y="1570441"/>
            <a:ext cx="7153393" cy="4412070"/>
          </a:xfrm>
          <a:prstGeom prst="rect">
            <a:avLst/>
          </a:prstGeom>
        </p:spPr>
      </p:pic>
    </p:spTree>
    <p:extLst>
      <p:ext uri="{BB962C8B-B14F-4D97-AF65-F5344CB8AC3E}">
        <p14:creationId xmlns:p14="http://schemas.microsoft.com/office/powerpoint/2010/main" val="380503531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043490" y="655047"/>
            <a:ext cx="5875406" cy="745234"/>
          </a:xfrm>
        </p:spPr>
        <p:txBody>
          <a:bodyPr>
            <a:normAutofit/>
          </a:bodyPr>
          <a:lstStyle/>
          <a:p>
            <a:r>
              <a:rPr lang="es-ES" sz="2400" b="1" dirty="0"/>
              <a:t>2</a:t>
            </a:r>
            <a:r>
              <a:rPr lang="es-ES" sz="2400" b="1" dirty="0" smtClean="0"/>
              <a:t>. EL JUEGO DE PIES EN PÁDEL</a:t>
            </a:r>
            <a:endParaRPr lang="es-ES" sz="2400" b="1" dirty="0"/>
          </a:p>
        </p:txBody>
      </p:sp>
      <p:sp>
        <p:nvSpPr>
          <p:cNvPr id="6" name="CuadroTexto 5"/>
          <p:cNvSpPr txBox="1"/>
          <p:nvPr/>
        </p:nvSpPr>
        <p:spPr>
          <a:xfrm>
            <a:off x="4732728" y="109883"/>
            <a:ext cx="2989220" cy="338554"/>
          </a:xfrm>
          <a:prstGeom prst="rect">
            <a:avLst/>
          </a:prstGeom>
          <a:noFill/>
        </p:spPr>
        <p:txBody>
          <a:bodyPr wrap="none" rtlCol="0">
            <a:spAutoFit/>
          </a:bodyPr>
          <a:lstStyle/>
          <a:p>
            <a:r>
              <a:rPr lang="es-ES" sz="16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TEMA 4. TÉCNICA DEL PÁDEL</a:t>
            </a:r>
            <a:endParaRPr lang="es-ES" sz="160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7" name="CuadroTexto 6"/>
          <p:cNvSpPr txBox="1"/>
          <p:nvPr/>
        </p:nvSpPr>
        <p:spPr>
          <a:xfrm>
            <a:off x="3857672" y="6488668"/>
            <a:ext cx="5096267" cy="369332"/>
          </a:xfrm>
          <a:prstGeom prst="rect">
            <a:avLst/>
          </a:prstGeom>
          <a:noFill/>
        </p:spPr>
        <p:txBody>
          <a:bodyPr wrap="none" rtlCol="0">
            <a:spAutoFit/>
          </a:bodyPr>
          <a:lstStyle/>
          <a:p>
            <a:r>
              <a:rPr lang="es-ES" b="1" dirty="0" smtClean="0"/>
              <a:t>Bernardino Javier Sánchez-Alcaraz Martínez</a:t>
            </a:r>
            <a:endParaRPr lang="es-ES" b="1" dirty="0"/>
          </a:p>
        </p:txBody>
      </p:sp>
      <p:pic>
        <p:nvPicPr>
          <p:cNvPr id="4" name="Imagen 3"/>
          <p:cNvPicPr>
            <a:picLocks noChangeAspect="1"/>
          </p:cNvPicPr>
          <p:nvPr/>
        </p:nvPicPr>
        <p:blipFill>
          <a:blip r:embed="rId2"/>
          <a:stretch>
            <a:fillRect/>
          </a:stretch>
        </p:blipFill>
        <p:spPr>
          <a:xfrm>
            <a:off x="1043490" y="1600675"/>
            <a:ext cx="7108074" cy="4135305"/>
          </a:xfrm>
          <a:prstGeom prst="rect">
            <a:avLst/>
          </a:prstGeom>
        </p:spPr>
      </p:pic>
    </p:spTree>
    <p:extLst>
      <p:ext uri="{BB962C8B-B14F-4D97-AF65-F5344CB8AC3E}">
        <p14:creationId xmlns:p14="http://schemas.microsoft.com/office/powerpoint/2010/main" val="423964910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043490" y="655047"/>
            <a:ext cx="5875406" cy="745234"/>
          </a:xfrm>
        </p:spPr>
        <p:txBody>
          <a:bodyPr>
            <a:normAutofit/>
          </a:bodyPr>
          <a:lstStyle/>
          <a:p>
            <a:r>
              <a:rPr lang="es-ES" sz="2400" b="1" dirty="0"/>
              <a:t>2</a:t>
            </a:r>
            <a:r>
              <a:rPr lang="es-ES" sz="2400" b="1" dirty="0" smtClean="0"/>
              <a:t>. EL JUEGO DE PIES EN PÁDEL</a:t>
            </a:r>
            <a:endParaRPr lang="es-ES" sz="2400" b="1" dirty="0"/>
          </a:p>
        </p:txBody>
      </p:sp>
      <p:sp>
        <p:nvSpPr>
          <p:cNvPr id="6" name="CuadroTexto 5"/>
          <p:cNvSpPr txBox="1"/>
          <p:nvPr/>
        </p:nvSpPr>
        <p:spPr>
          <a:xfrm>
            <a:off x="4732728" y="109883"/>
            <a:ext cx="2989220" cy="338554"/>
          </a:xfrm>
          <a:prstGeom prst="rect">
            <a:avLst/>
          </a:prstGeom>
          <a:noFill/>
        </p:spPr>
        <p:txBody>
          <a:bodyPr wrap="none" rtlCol="0">
            <a:spAutoFit/>
          </a:bodyPr>
          <a:lstStyle/>
          <a:p>
            <a:r>
              <a:rPr lang="es-ES" sz="16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TEMA 4. TÉCNICA DEL PÁDEL</a:t>
            </a:r>
            <a:endParaRPr lang="es-ES" sz="160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7" name="CuadroTexto 6"/>
          <p:cNvSpPr txBox="1"/>
          <p:nvPr/>
        </p:nvSpPr>
        <p:spPr>
          <a:xfrm>
            <a:off x="3857672" y="6488668"/>
            <a:ext cx="5096267" cy="369332"/>
          </a:xfrm>
          <a:prstGeom prst="rect">
            <a:avLst/>
          </a:prstGeom>
          <a:noFill/>
        </p:spPr>
        <p:txBody>
          <a:bodyPr wrap="none" rtlCol="0">
            <a:spAutoFit/>
          </a:bodyPr>
          <a:lstStyle/>
          <a:p>
            <a:r>
              <a:rPr lang="es-ES" b="1" dirty="0" smtClean="0"/>
              <a:t>Bernardino Javier Sánchez-Alcaraz Martínez</a:t>
            </a:r>
            <a:endParaRPr lang="es-ES" b="1" dirty="0"/>
          </a:p>
        </p:txBody>
      </p:sp>
      <p:pic>
        <p:nvPicPr>
          <p:cNvPr id="3" name="Imagen 2"/>
          <p:cNvPicPr>
            <a:picLocks noChangeAspect="1"/>
          </p:cNvPicPr>
          <p:nvPr/>
        </p:nvPicPr>
        <p:blipFill>
          <a:blip r:embed="rId2"/>
          <a:stretch>
            <a:fillRect/>
          </a:stretch>
        </p:blipFill>
        <p:spPr>
          <a:xfrm>
            <a:off x="1012532" y="1400281"/>
            <a:ext cx="7373341" cy="4602366"/>
          </a:xfrm>
          <a:prstGeom prst="rect">
            <a:avLst/>
          </a:prstGeom>
        </p:spPr>
      </p:pic>
    </p:spTree>
    <p:extLst>
      <p:ext uri="{BB962C8B-B14F-4D97-AF65-F5344CB8AC3E}">
        <p14:creationId xmlns:p14="http://schemas.microsoft.com/office/powerpoint/2010/main" val="416479667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043490" y="655047"/>
            <a:ext cx="5875406" cy="745234"/>
          </a:xfrm>
        </p:spPr>
        <p:txBody>
          <a:bodyPr>
            <a:normAutofit/>
          </a:bodyPr>
          <a:lstStyle/>
          <a:p>
            <a:r>
              <a:rPr lang="es-ES" sz="2400" b="1" dirty="0" smtClean="0"/>
              <a:t>3. LAS FASES DE LOS GOLPES</a:t>
            </a:r>
            <a:endParaRPr lang="es-ES" sz="2400" b="1" dirty="0"/>
          </a:p>
        </p:txBody>
      </p:sp>
      <p:sp>
        <p:nvSpPr>
          <p:cNvPr id="3" name="Marcador de contenido 2"/>
          <p:cNvSpPr>
            <a:spLocks noGrp="1"/>
          </p:cNvSpPr>
          <p:nvPr>
            <p:ph idx="1"/>
          </p:nvPr>
        </p:nvSpPr>
        <p:spPr>
          <a:xfrm>
            <a:off x="525486" y="1920495"/>
            <a:ext cx="8013658" cy="3815487"/>
          </a:xfrm>
        </p:spPr>
        <p:txBody>
          <a:bodyPr>
            <a:noAutofit/>
          </a:bodyPr>
          <a:lstStyle/>
          <a:p>
            <a:pPr marL="68580" indent="0" algn="just">
              <a:buNone/>
            </a:pPr>
            <a:r>
              <a:rPr lang="es-ES_tradnl" sz="2000" dirty="0"/>
              <a:t>Se denominan </a:t>
            </a:r>
            <a:r>
              <a:rPr lang="es-ES_tradnl" sz="2000" b="1" dirty="0"/>
              <a:t>fases de un golpe</a:t>
            </a:r>
            <a:r>
              <a:rPr lang="es-ES_tradnl" sz="2000" dirty="0"/>
              <a:t> a las </a:t>
            </a:r>
            <a:r>
              <a:rPr lang="es-ES_tradnl" sz="2000" i="1" dirty="0"/>
              <a:t>distintas etapas, secuencias o segmentos en las que podemos descomponer el movimiento que realiza la pala durante la ejecución de un golpe determinad</a:t>
            </a:r>
            <a:r>
              <a:rPr lang="es-ES_tradnl" sz="2000" dirty="0"/>
              <a:t>o.</a:t>
            </a:r>
            <a:r>
              <a:rPr lang="es-ES_tradnl" sz="2000" b="1" dirty="0"/>
              <a:t> </a:t>
            </a:r>
            <a:r>
              <a:rPr lang="es-ES_tradnl" sz="2000" dirty="0"/>
              <a:t>La mayoría de los profesores de pádel coinciden en la necesidad de establecer fases en cada golpe, para que el jugador pueda comprender de manera más clara cuál es la técnica más adecuada en cada caso. </a:t>
            </a:r>
          </a:p>
        </p:txBody>
      </p:sp>
      <p:sp>
        <p:nvSpPr>
          <p:cNvPr id="6" name="CuadroTexto 5"/>
          <p:cNvSpPr txBox="1"/>
          <p:nvPr/>
        </p:nvSpPr>
        <p:spPr>
          <a:xfrm>
            <a:off x="4732728" y="109883"/>
            <a:ext cx="2989220" cy="338554"/>
          </a:xfrm>
          <a:prstGeom prst="rect">
            <a:avLst/>
          </a:prstGeom>
          <a:noFill/>
        </p:spPr>
        <p:txBody>
          <a:bodyPr wrap="none" rtlCol="0">
            <a:spAutoFit/>
          </a:bodyPr>
          <a:lstStyle/>
          <a:p>
            <a:r>
              <a:rPr lang="es-ES" sz="16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TEMA 4. TÉCNICA DEL PÁDEL</a:t>
            </a:r>
            <a:endParaRPr lang="es-ES" sz="160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7" name="CuadroTexto 6"/>
          <p:cNvSpPr txBox="1"/>
          <p:nvPr/>
        </p:nvSpPr>
        <p:spPr>
          <a:xfrm>
            <a:off x="3857672" y="6488668"/>
            <a:ext cx="5096267" cy="369332"/>
          </a:xfrm>
          <a:prstGeom prst="rect">
            <a:avLst/>
          </a:prstGeom>
          <a:noFill/>
        </p:spPr>
        <p:txBody>
          <a:bodyPr wrap="none" rtlCol="0">
            <a:spAutoFit/>
          </a:bodyPr>
          <a:lstStyle/>
          <a:p>
            <a:r>
              <a:rPr lang="es-ES" b="1" dirty="0" smtClean="0"/>
              <a:t>Bernardino Javier Sánchez-Alcaraz Martínez</a:t>
            </a:r>
            <a:endParaRPr lang="es-ES" b="1" dirty="0"/>
          </a:p>
        </p:txBody>
      </p:sp>
    </p:spTree>
    <p:extLst>
      <p:ext uri="{BB962C8B-B14F-4D97-AF65-F5344CB8AC3E}">
        <p14:creationId xmlns:p14="http://schemas.microsoft.com/office/powerpoint/2010/main" val="257621761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043490" y="448437"/>
            <a:ext cx="7276702" cy="745234"/>
          </a:xfrm>
        </p:spPr>
        <p:txBody>
          <a:bodyPr>
            <a:normAutofit/>
          </a:bodyPr>
          <a:lstStyle/>
          <a:p>
            <a:r>
              <a:rPr lang="es-ES" sz="2400" b="1" dirty="0"/>
              <a:t>4</a:t>
            </a:r>
            <a:r>
              <a:rPr lang="es-ES" sz="2400" b="1" dirty="0" smtClean="0"/>
              <a:t>. ANÁLISIS TÉCNICO DE LOS GOLPES DE PÁDEL</a:t>
            </a:r>
            <a:endParaRPr lang="es-ES" sz="2400" b="1" dirty="0"/>
          </a:p>
        </p:txBody>
      </p:sp>
      <p:sp>
        <p:nvSpPr>
          <p:cNvPr id="3" name="Marcador de contenido 2"/>
          <p:cNvSpPr>
            <a:spLocks noGrp="1"/>
          </p:cNvSpPr>
          <p:nvPr>
            <p:ph idx="1"/>
          </p:nvPr>
        </p:nvSpPr>
        <p:spPr>
          <a:xfrm>
            <a:off x="525486" y="1193671"/>
            <a:ext cx="8013658" cy="3815487"/>
          </a:xfrm>
        </p:spPr>
        <p:txBody>
          <a:bodyPr>
            <a:noAutofit/>
          </a:bodyPr>
          <a:lstStyle/>
          <a:p>
            <a:pPr marL="68580" indent="0" algn="just">
              <a:buNone/>
            </a:pPr>
            <a:r>
              <a:rPr lang="es-ES_tradnl" sz="1600" b="1" dirty="0" smtClean="0"/>
              <a:t>LA DERECHA</a:t>
            </a:r>
          </a:p>
          <a:p>
            <a:pPr marL="68580" indent="0" algn="just">
              <a:buNone/>
            </a:pPr>
            <a:r>
              <a:rPr lang="es-ES_tradnl" sz="1600" b="1" dirty="0" smtClean="0"/>
              <a:t>a</a:t>
            </a:r>
            <a:r>
              <a:rPr lang="es-ES_tradnl" sz="1600" b="1" dirty="0"/>
              <a:t>) Empuñadura:</a:t>
            </a:r>
            <a:r>
              <a:rPr lang="es-ES_tradnl" sz="1600" dirty="0"/>
              <a:t> </a:t>
            </a:r>
            <a:r>
              <a:rPr lang="es-ES_tradnl" sz="1600" dirty="0" smtClean="0"/>
              <a:t>Continental</a:t>
            </a:r>
            <a:endParaRPr lang="es-ES_tradnl" sz="1600" dirty="0"/>
          </a:p>
          <a:p>
            <a:pPr marL="68580" indent="0" algn="just">
              <a:buNone/>
            </a:pPr>
            <a:r>
              <a:rPr lang="es-ES_tradnl" sz="1600" b="1" dirty="0"/>
              <a:t>b) Preparación o unidad de giro:</a:t>
            </a:r>
            <a:r>
              <a:rPr lang="es-ES_tradnl" sz="1600" dirty="0"/>
              <a:t> </a:t>
            </a:r>
            <a:r>
              <a:rPr lang="es-ES_tradnl" sz="1600" dirty="0" smtClean="0"/>
              <a:t>Giro </a:t>
            </a:r>
            <a:r>
              <a:rPr lang="es-ES_tradnl" sz="1600" dirty="0"/>
              <a:t>de hombros y cadera, colocándose en posición de lado. La pala es llevada hacia atrás y hacia abajo, con el brazo </a:t>
            </a:r>
            <a:r>
              <a:rPr lang="es-ES_tradnl" sz="1600" dirty="0" err="1"/>
              <a:t>semi</a:t>
            </a:r>
            <a:r>
              <a:rPr lang="es-ES_tradnl" sz="1600" dirty="0"/>
              <a:t>-extendido, de forma que el tapón apunte hacia la red y los cantos </a:t>
            </a:r>
            <a:r>
              <a:rPr lang="es-ES_tradnl" sz="1600" dirty="0" err="1"/>
              <a:t>semiabiertos</a:t>
            </a:r>
            <a:r>
              <a:rPr lang="es-ES_tradnl" sz="1600" dirty="0"/>
              <a:t>. Por último, el brazo no dominante se encuentra </a:t>
            </a:r>
            <a:r>
              <a:rPr lang="es-ES_tradnl" sz="1600" dirty="0" err="1"/>
              <a:t>semi</a:t>
            </a:r>
            <a:r>
              <a:rPr lang="es-ES_tradnl" sz="1600" dirty="0"/>
              <a:t>-extendido, con la mano apuntando hacia la red. </a:t>
            </a:r>
          </a:p>
          <a:p>
            <a:pPr marL="68580" indent="0" algn="just">
              <a:buNone/>
            </a:pPr>
            <a:r>
              <a:rPr lang="es-ES_tradnl" sz="1600" b="1" dirty="0"/>
              <a:t>c) Ajuste de pies:</a:t>
            </a:r>
            <a:r>
              <a:rPr lang="es-ES_tradnl" sz="1600" dirty="0"/>
              <a:t> En esta posición, el jugador realiza pequeños pasos de aproximación a la pelota, manteniendo su posición de lado con el pie adelantado orientado ligeramente hacia la red.</a:t>
            </a:r>
          </a:p>
          <a:p>
            <a:pPr marL="68580" indent="0" algn="just">
              <a:buNone/>
            </a:pPr>
            <a:r>
              <a:rPr lang="es-ES_tradnl" sz="1600" b="1" dirty="0"/>
              <a:t>d) Punto de Impacto:</a:t>
            </a:r>
            <a:r>
              <a:rPr lang="es-ES_tradnl" sz="1600" dirty="0"/>
              <a:t> Realizando un movimiento del brazo que sujeta la pala de atrás hacia delante, se golpea la pelota delante de la pierna izquierda (diestros), a la altura de la cintura, con el brazo casi en total extensión y la muñeca firme en el impacto. Durante el golpeo de la pelota, se transfiere el peso del cuerpo desde el pie trasero al delantero.</a:t>
            </a:r>
          </a:p>
          <a:p>
            <a:pPr marL="68580" indent="0" algn="just">
              <a:buNone/>
            </a:pPr>
            <a:r>
              <a:rPr lang="es-ES_tradnl" sz="1600" b="1" dirty="0"/>
              <a:t>e) Terminación:</a:t>
            </a:r>
            <a:r>
              <a:rPr lang="es-ES_tradnl" sz="1600" dirty="0"/>
              <a:t> Después del impacto se realiza un movimiento largo de barrido, de abajo-arriba y de atrás hacia delante, terminando con la pala apuntando hacia la pared de fondo del campo contrario. e</a:t>
            </a:r>
            <a:r>
              <a:rPr lang="es-ES_tradnl" sz="1600" dirty="0" smtClean="0"/>
              <a:t>l </a:t>
            </a:r>
            <a:r>
              <a:rPr lang="es-ES_tradnl" sz="1600" dirty="0"/>
              <a:t>talón de la pierna retrasada se levanta favoreciendo el movimiento. La mano no dominante recoge la pala al final del movimiento.</a:t>
            </a:r>
          </a:p>
          <a:p>
            <a:endParaRPr lang="es-ES_tradnl" sz="2000" dirty="0"/>
          </a:p>
        </p:txBody>
      </p:sp>
      <p:sp>
        <p:nvSpPr>
          <p:cNvPr id="6" name="CuadroTexto 5"/>
          <p:cNvSpPr txBox="1"/>
          <p:nvPr/>
        </p:nvSpPr>
        <p:spPr>
          <a:xfrm>
            <a:off x="4732728" y="109883"/>
            <a:ext cx="2989220" cy="338554"/>
          </a:xfrm>
          <a:prstGeom prst="rect">
            <a:avLst/>
          </a:prstGeom>
          <a:noFill/>
        </p:spPr>
        <p:txBody>
          <a:bodyPr wrap="none" rtlCol="0">
            <a:spAutoFit/>
          </a:bodyPr>
          <a:lstStyle/>
          <a:p>
            <a:r>
              <a:rPr lang="es-ES" sz="16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TEMA 4. TÉCNICA DEL PÁDEL</a:t>
            </a:r>
            <a:endParaRPr lang="es-ES" sz="160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7" name="CuadroTexto 6"/>
          <p:cNvSpPr txBox="1"/>
          <p:nvPr/>
        </p:nvSpPr>
        <p:spPr>
          <a:xfrm>
            <a:off x="3857672" y="6488668"/>
            <a:ext cx="5096267" cy="369332"/>
          </a:xfrm>
          <a:prstGeom prst="rect">
            <a:avLst/>
          </a:prstGeom>
          <a:noFill/>
        </p:spPr>
        <p:txBody>
          <a:bodyPr wrap="none" rtlCol="0">
            <a:spAutoFit/>
          </a:bodyPr>
          <a:lstStyle/>
          <a:p>
            <a:r>
              <a:rPr lang="es-ES" b="1" dirty="0" smtClean="0"/>
              <a:t>Bernardino Javier Sánchez-Alcaraz Martínez</a:t>
            </a:r>
            <a:endParaRPr lang="es-ES" b="1" dirty="0"/>
          </a:p>
        </p:txBody>
      </p:sp>
    </p:spTree>
    <p:extLst>
      <p:ext uri="{BB962C8B-B14F-4D97-AF65-F5344CB8AC3E}">
        <p14:creationId xmlns:p14="http://schemas.microsoft.com/office/powerpoint/2010/main" val="203327278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stretch>
            <a:fillRect/>
          </a:stretch>
        </p:blipFill>
        <p:spPr>
          <a:xfrm>
            <a:off x="2715010" y="1215962"/>
            <a:ext cx="4444734" cy="5315113"/>
          </a:xfrm>
          <a:prstGeom prst="rect">
            <a:avLst/>
          </a:prstGeom>
        </p:spPr>
      </p:pic>
      <p:sp>
        <p:nvSpPr>
          <p:cNvPr id="2" name="Título 1"/>
          <p:cNvSpPr>
            <a:spLocks noGrp="1"/>
          </p:cNvSpPr>
          <p:nvPr>
            <p:ph type="title"/>
          </p:nvPr>
        </p:nvSpPr>
        <p:spPr>
          <a:xfrm>
            <a:off x="1043490" y="448437"/>
            <a:ext cx="7276702" cy="745234"/>
          </a:xfrm>
        </p:spPr>
        <p:txBody>
          <a:bodyPr>
            <a:normAutofit/>
          </a:bodyPr>
          <a:lstStyle/>
          <a:p>
            <a:r>
              <a:rPr lang="es-ES" sz="2400" b="1" dirty="0"/>
              <a:t>4</a:t>
            </a:r>
            <a:r>
              <a:rPr lang="es-ES" sz="2400" b="1" dirty="0" smtClean="0"/>
              <a:t>. ANÁLISIS TÉCNICO DE LOS GOLPES DE PÁDEL</a:t>
            </a:r>
            <a:endParaRPr lang="es-ES" sz="2400" b="1" dirty="0"/>
          </a:p>
        </p:txBody>
      </p:sp>
      <p:sp>
        <p:nvSpPr>
          <p:cNvPr id="3" name="Marcador de contenido 2"/>
          <p:cNvSpPr>
            <a:spLocks noGrp="1"/>
          </p:cNvSpPr>
          <p:nvPr>
            <p:ph idx="1"/>
          </p:nvPr>
        </p:nvSpPr>
        <p:spPr>
          <a:xfrm>
            <a:off x="525486" y="1193671"/>
            <a:ext cx="8013658" cy="3815487"/>
          </a:xfrm>
        </p:spPr>
        <p:txBody>
          <a:bodyPr>
            <a:noAutofit/>
          </a:bodyPr>
          <a:lstStyle/>
          <a:p>
            <a:pPr marL="68580" indent="0" algn="just">
              <a:buNone/>
            </a:pPr>
            <a:endParaRPr lang="es-ES_tradnl" sz="1600" b="1" dirty="0" smtClean="0"/>
          </a:p>
          <a:p>
            <a:pPr marL="68580" indent="0" algn="just">
              <a:buNone/>
            </a:pPr>
            <a:r>
              <a:rPr lang="es-ES_tradnl" b="1" dirty="0" smtClean="0"/>
              <a:t>LA DERECHA</a:t>
            </a:r>
          </a:p>
          <a:p>
            <a:endParaRPr lang="es-ES_tradnl" sz="2000" dirty="0"/>
          </a:p>
        </p:txBody>
      </p:sp>
      <p:sp>
        <p:nvSpPr>
          <p:cNvPr id="6" name="CuadroTexto 5"/>
          <p:cNvSpPr txBox="1"/>
          <p:nvPr/>
        </p:nvSpPr>
        <p:spPr>
          <a:xfrm>
            <a:off x="4732728" y="109883"/>
            <a:ext cx="2989220" cy="338554"/>
          </a:xfrm>
          <a:prstGeom prst="rect">
            <a:avLst/>
          </a:prstGeom>
          <a:noFill/>
        </p:spPr>
        <p:txBody>
          <a:bodyPr wrap="none" rtlCol="0">
            <a:spAutoFit/>
          </a:bodyPr>
          <a:lstStyle/>
          <a:p>
            <a:r>
              <a:rPr lang="es-ES" sz="16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TEMA 4. TÉCNICA DEL PÁDEL</a:t>
            </a:r>
            <a:endParaRPr lang="es-ES" sz="160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7" name="CuadroTexto 6"/>
          <p:cNvSpPr txBox="1"/>
          <p:nvPr/>
        </p:nvSpPr>
        <p:spPr>
          <a:xfrm>
            <a:off x="3857672" y="6488668"/>
            <a:ext cx="5096267" cy="369332"/>
          </a:xfrm>
          <a:prstGeom prst="rect">
            <a:avLst/>
          </a:prstGeom>
          <a:noFill/>
        </p:spPr>
        <p:txBody>
          <a:bodyPr wrap="none" rtlCol="0">
            <a:spAutoFit/>
          </a:bodyPr>
          <a:lstStyle/>
          <a:p>
            <a:r>
              <a:rPr lang="es-ES" b="1" dirty="0" smtClean="0"/>
              <a:t>Bernardino Javier Sánchez-Alcaraz Martínez</a:t>
            </a:r>
            <a:endParaRPr lang="es-ES" b="1" dirty="0"/>
          </a:p>
        </p:txBody>
      </p:sp>
    </p:spTree>
    <p:extLst>
      <p:ext uri="{BB962C8B-B14F-4D97-AF65-F5344CB8AC3E}">
        <p14:creationId xmlns:p14="http://schemas.microsoft.com/office/powerpoint/2010/main" val="279826560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043490" y="448437"/>
            <a:ext cx="7276702" cy="745234"/>
          </a:xfrm>
        </p:spPr>
        <p:txBody>
          <a:bodyPr>
            <a:normAutofit/>
          </a:bodyPr>
          <a:lstStyle/>
          <a:p>
            <a:r>
              <a:rPr lang="es-ES" sz="2400" b="1" dirty="0"/>
              <a:t>4</a:t>
            </a:r>
            <a:r>
              <a:rPr lang="es-ES" sz="2400" b="1" dirty="0" smtClean="0"/>
              <a:t>. ANÁLISIS TÉCNICO DE LOS GOLPES DE PÁDEL</a:t>
            </a:r>
            <a:endParaRPr lang="es-ES" sz="2400" b="1" dirty="0"/>
          </a:p>
        </p:txBody>
      </p:sp>
      <p:sp>
        <p:nvSpPr>
          <p:cNvPr id="3" name="Marcador de contenido 2"/>
          <p:cNvSpPr>
            <a:spLocks noGrp="1"/>
          </p:cNvSpPr>
          <p:nvPr>
            <p:ph idx="1"/>
          </p:nvPr>
        </p:nvSpPr>
        <p:spPr>
          <a:xfrm>
            <a:off x="525486" y="1193671"/>
            <a:ext cx="8013658" cy="3815487"/>
          </a:xfrm>
        </p:spPr>
        <p:txBody>
          <a:bodyPr>
            <a:noAutofit/>
          </a:bodyPr>
          <a:lstStyle/>
          <a:p>
            <a:pPr marL="68580" indent="0" algn="just">
              <a:buNone/>
            </a:pPr>
            <a:r>
              <a:rPr lang="es-ES_tradnl" sz="1600" b="1" dirty="0" smtClean="0"/>
              <a:t>EL REVÉS</a:t>
            </a:r>
          </a:p>
          <a:p>
            <a:pPr marL="68580" indent="0" algn="just">
              <a:buNone/>
            </a:pPr>
            <a:r>
              <a:rPr lang="es-ES_tradnl" sz="1400" b="1" dirty="0" smtClean="0"/>
              <a:t>a</a:t>
            </a:r>
            <a:r>
              <a:rPr lang="es-ES_tradnl" sz="1400" b="1" dirty="0"/>
              <a:t>) Empuñadura:</a:t>
            </a:r>
            <a:r>
              <a:rPr lang="es-ES_tradnl" sz="1400" dirty="0"/>
              <a:t> </a:t>
            </a:r>
            <a:r>
              <a:rPr lang="es-ES_tradnl" sz="1400" dirty="0" smtClean="0"/>
              <a:t>Continental.</a:t>
            </a:r>
            <a:endParaRPr lang="es-ES_tradnl" sz="1400" dirty="0"/>
          </a:p>
          <a:p>
            <a:pPr marL="68580" indent="0" algn="just">
              <a:buNone/>
            </a:pPr>
            <a:r>
              <a:rPr lang="es-ES_tradnl" sz="1400" b="1" dirty="0"/>
              <a:t>b) Preparación o unidad de giro:</a:t>
            </a:r>
            <a:r>
              <a:rPr lang="es-ES_tradnl" sz="1400" dirty="0"/>
              <a:t> Una vez que la pelota se aproxima hacia el jugador para realizar un golpe de revés, se realiza un giro de hombros y cadera, colocándose en posición de lado. La mano no dominante sujeta la pala por el corazón, y la acompaña llevándola hacia atrás y hacia debajo, con el brazo dominante extendido y el no dominante </a:t>
            </a:r>
            <a:r>
              <a:rPr lang="es-ES_tradnl" sz="1400" dirty="0" err="1"/>
              <a:t>semi</a:t>
            </a:r>
            <a:r>
              <a:rPr lang="es-ES_tradnl" sz="1400" dirty="0"/>
              <a:t>-extendido, con el antebrazo casi paralelo al suelo. </a:t>
            </a:r>
            <a:endParaRPr lang="es-ES_tradnl" sz="1400" dirty="0" smtClean="0"/>
          </a:p>
          <a:p>
            <a:pPr marL="68580" indent="0" algn="just">
              <a:buNone/>
            </a:pPr>
            <a:r>
              <a:rPr lang="es-ES_tradnl" sz="1400" b="1" dirty="0" smtClean="0"/>
              <a:t>c</a:t>
            </a:r>
            <a:r>
              <a:rPr lang="es-ES_tradnl" sz="1400" b="1" dirty="0"/>
              <a:t>) Ajuste de pies:</a:t>
            </a:r>
            <a:r>
              <a:rPr lang="es-ES_tradnl" sz="1400" dirty="0"/>
              <a:t> En esta posición, el jugador realiza pequeños pasos de aproximación a la pelota, manteniendo su posición de lado con el pie adelantado orientado ligeramente hacia la red.</a:t>
            </a:r>
          </a:p>
          <a:p>
            <a:pPr marL="68580" indent="0" algn="just">
              <a:buNone/>
            </a:pPr>
            <a:r>
              <a:rPr lang="es-ES_tradnl" sz="1400" b="1" dirty="0"/>
              <a:t>d) Punto de Impacto:</a:t>
            </a:r>
            <a:r>
              <a:rPr lang="es-ES_tradnl" sz="1400" dirty="0"/>
              <a:t> Realizando un movimiento del brazo que sujeta la pala de atrás hacia delante, se golpea la pelota delante de la pierna derecha (diestros), a la altura de la cintura, con el brazo casi en total extensión y la muñeca firme en el impacto. </a:t>
            </a:r>
            <a:r>
              <a:rPr lang="es-ES_tradnl" sz="1400" dirty="0" smtClean="0"/>
              <a:t>La </a:t>
            </a:r>
            <a:r>
              <a:rPr lang="es-ES_tradnl" sz="1400" dirty="0"/>
              <a:t>mano no dominante se ha soltado del corazón cuando comienza a realizarse el movimiento de la pala hacia delante, iniciando simultáneamente un movimiento hacia </a:t>
            </a:r>
            <a:r>
              <a:rPr lang="es-ES_tradnl" sz="1400" dirty="0" smtClean="0"/>
              <a:t>atrás. </a:t>
            </a:r>
            <a:r>
              <a:rPr lang="es-ES_tradnl" sz="1400" dirty="0"/>
              <a:t>S</a:t>
            </a:r>
            <a:r>
              <a:rPr lang="es-ES_tradnl" sz="1400" dirty="0" smtClean="0"/>
              <a:t>e </a:t>
            </a:r>
            <a:r>
              <a:rPr lang="es-ES_tradnl" sz="1400" dirty="0"/>
              <a:t>transfiere el peso del cuerpo desde el pie trasero al delantero.</a:t>
            </a:r>
          </a:p>
          <a:p>
            <a:pPr marL="68580" indent="0" algn="just">
              <a:buNone/>
            </a:pPr>
            <a:r>
              <a:rPr lang="es-ES_tradnl" sz="1400" b="1" dirty="0"/>
              <a:t>e) Terminación:</a:t>
            </a:r>
            <a:r>
              <a:rPr lang="es-ES_tradnl" sz="1400" dirty="0"/>
              <a:t> Después del impacto se realiza un movimiento largo de barrido, de abajo-arriba y de atrás hacia delante, terminando con la pala apuntando hacia la pared de fondo del campo contrario. </a:t>
            </a:r>
            <a:r>
              <a:rPr lang="es-ES_tradnl" sz="1400" dirty="0" smtClean="0"/>
              <a:t>El </a:t>
            </a:r>
            <a:r>
              <a:rPr lang="es-ES_tradnl" sz="1400" dirty="0"/>
              <a:t>talón de la pierna retrasada se levanta favoreciendo el movimiento. La mano no dominante, </a:t>
            </a:r>
            <a:r>
              <a:rPr lang="es-ES_tradnl" sz="1400" dirty="0" smtClean="0"/>
              <a:t>se </a:t>
            </a:r>
            <a:r>
              <a:rPr lang="es-ES_tradnl" sz="1400" dirty="0"/>
              <a:t>extiende hacia atrás equilibrando el golpe.</a:t>
            </a:r>
          </a:p>
          <a:p>
            <a:endParaRPr lang="es-ES_tradnl" sz="2000" dirty="0"/>
          </a:p>
        </p:txBody>
      </p:sp>
      <p:sp>
        <p:nvSpPr>
          <p:cNvPr id="6" name="CuadroTexto 5"/>
          <p:cNvSpPr txBox="1"/>
          <p:nvPr/>
        </p:nvSpPr>
        <p:spPr>
          <a:xfrm>
            <a:off x="4732728" y="109883"/>
            <a:ext cx="2989220" cy="338554"/>
          </a:xfrm>
          <a:prstGeom prst="rect">
            <a:avLst/>
          </a:prstGeom>
          <a:noFill/>
        </p:spPr>
        <p:txBody>
          <a:bodyPr wrap="none" rtlCol="0">
            <a:spAutoFit/>
          </a:bodyPr>
          <a:lstStyle/>
          <a:p>
            <a:r>
              <a:rPr lang="es-ES" sz="16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TEMA 4. TÉCNICA DEL PÁDEL</a:t>
            </a:r>
            <a:endParaRPr lang="es-ES" sz="160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7" name="CuadroTexto 6"/>
          <p:cNvSpPr txBox="1"/>
          <p:nvPr/>
        </p:nvSpPr>
        <p:spPr>
          <a:xfrm>
            <a:off x="3857672" y="6488668"/>
            <a:ext cx="5096267" cy="369332"/>
          </a:xfrm>
          <a:prstGeom prst="rect">
            <a:avLst/>
          </a:prstGeom>
          <a:noFill/>
        </p:spPr>
        <p:txBody>
          <a:bodyPr wrap="none" rtlCol="0">
            <a:spAutoFit/>
          </a:bodyPr>
          <a:lstStyle/>
          <a:p>
            <a:r>
              <a:rPr lang="es-ES" b="1" dirty="0" smtClean="0"/>
              <a:t>Bernardino Javier Sánchez-Alcaraz Martínez</a:t>
            </a:r>
            <a:endParaRPr lang="es-ES" b="1" dirty="0"/>
          </a:p>
        </p:txBody>
      </p:sp>
    </p:spTree>
    <p:extLst>
      <p:ext uri="{BB962C8B-B14F-4D97-AF65-F5344CB8AC3E}">
        <p14:creationId xmlns:p14="http://schemas.microsoft.com/office/powerpoint/2010/main" val="34113735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043490" y="448437"/>
            <a:ext cx="7276702" cy="745234"/>
          </a:xfrm>
        </p:spPr>
        <p:txBody>
          <a:bodyPr>
            <a:normAutofit/>
          </a:bodyPr>
          <a:lstStyle/>
          <a:p>
            <a:r>
              <a:rPr lang="es-ES" sz="2400" b="1" dirty="0"/>
              <a:t>4</a:t>
            </a:r>
            <a:r>
              <a:rPr lang="es-ES" sz="2400" b="1" dirty="0" smtClean="0"/>
              <a:t>. ANÁLISIS TÉCNICO DE LOS GOLPES DE PÁDEL</a:t>
            </a:r>
            <a:endParaRPr lang="es-ES" sz="2400" b="1" dirty="0"/>
          </a:p>
        </p:txBody>
      </p:sp>
      <p:sp>
        <p:nvSpPr>
          <p:cNvPr id="3" name="Marcador de contenido 2"/>
          <p:cNvSpPr>
            <a:spLocks noGrp="1"/>
          </p:cNvSpPr>
          <p:nvPr>
            <p:ph idx="1"/>
          </p:nvPr>
        </p:nvSpPr>
        <p:spPr>
          <a:xfrm>
            <a:off x="525486" y="1193671"/>
            <a:ext cx="8013658" cy="3815487"/>
          </a:xfrm>
        </p:spPr>
        <p:txBody>
          <a:bodyPr>
            <a:noAutofit/>
          </a:bodyPr>
          <a:lstStyle/>
          <a:p>
            <a:pPr marL="68580" indent="0" algn="just">
              <a:buNone/>
            </a:pPr>
            <a:endParaRPr lang="es-ES_tradnl" sz="1600" b="1" dirty="0" smtClean="0"/>
          </a:p>
          <a:p>
            <a:pPr marL="68580" indent="0" algn="just">
              <a:buNone/>
            </a:pPr>
            <a:r>
              <a:rPr lang="es-ES_tradnl" b="1" dirty="0" smtClean="0"/>
              <a:t>EL REVÉS</a:t>
            </a:r>
          </a:p>
          <a:p>
            <a:endParaRPr lang="es-ES_tradnl" sz="2000" dirty="0"/>
          </a:p>
        </p:txBody>
      </p:sp>
      <p:sp>
        <p:nvSpPr>
          <p:cNvPr id="6" name="CuadroTexto 5"/>
          <p:cNvSpPr txBox="1"/>
          <p:nvPr/>
        </p:nvSpPr>
        <p:spPr>
          <a:xfrm>
            <a:off x="4732728" y="109883"/>
            <a:ext cx="2989220" cy="338554"/>
          </a:xfrm>
          <a:prstGeom prst="rect">
            <a:avLst/>
          </a:prstGeom>
          <a:noFill/>
        </p:spPr>
        <p:txBody>
          <a:bodyPr wrap="none" rtlCol="0">
            <a:spAutoFit/>
          </a:bodyPr>
          <a:lstStyle/>
          <a:p>
            <a:r>
              <a:rPr lang="es-ES" sz="16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TEMA 4. TÉCNICA DEL PÁDEL</a:t>
            </a:r>
            <a:endParaRPr lang="es-ES" sz="160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7" name="CuadroTexto 6"/>
          <p:cNvSpPr txBox="1"/>
          <p:nvPr/>
        </p:nvSpPr>
        <p:spPr>
          <a:xfrm>
            <a:off x="3857672" y="6488668"/>
            <a:ext cx="5096267" cy="369332"/>
          </a:xfrm>
          <a:prstGeom prst="rect">
            <a:avLst/>
          </a:prstGeom>
          <a:noFill/>
        </p:spPr>
        <p:txBody>
          <a:bodyPr wrap="none" rtlCol="0">
            <a:spAutoFit/>
          </a:bodyPr>
          <a:lstStyle/>
          <a:p>
            <a:r>
              <a:rPr lang="es-ES" b="1" dirty="0" smtClean="0"/>
              <a:t>Bernardino Javier Sánchez-Alcaraz Martínez</a:t>
            </a:r>
            <a:endParaRPr lang="es-ES" b="1" dirty="0"/>
          </a:p>
        </p:txBody>
      </p:sp>
      <p:pic>
        <p:nvPicPr>
          <p:cNvPr id="5" name="Imagen 4"/>
          <p:cNvPicPr>
            <a:picLocks noChangeAspect="1"/>
          </p:cNvPicPr>
          <p:nvPr/>
        </p:nvPicPr>
        <p:blipFill>
          <a:blip r:embed="rId2"/>
          <a:stretch>
            <a:fillRect/>
          </a:stretch>
        </p:blipFill>
        <p:spPr>
          <a:xfrm>
            <a:off x="2649324" y="1165408"/>
            <a:ext cx="4225782" cy="5333007"/>
          </a:xfrm>
          <a:prstGeom prst="rect">
            <a:avLst/>
          </a:prstGeom>
        </p:spPr>
      </p:pic>
    </p:spTree>
    <p:extLst>
      <p:ext uri="{BB962C8B-B14F-4D97-AF65-F5344CB8AC3E}">
        <p14:creationId xmlns:p14="http://schemas.microsoft.com/office/powerpoint/2010/main" val="404249432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043490" y="448437"/>
            <a:ext cx="7276702" cy="745234"/>
          </a:xfrm>
        </p:spPr>
        <p:txBody>
          <a:bodyPr>
            <a:normAutofit/>
          </a:bodyPr>
          <a:lstStyle/>
          <a:p>
            <a:r>
              <a:rPr lang="es-ES" sz="2400" b="1" dirty="0"/>
              <a:t>4</a:t>
            </a:r>
            <a:r>
              <a:rPr lang="es-ES" sz="2400" b="1" dirty="0" smtClean="0"/>
              <a:t>. ANÁLISIS TÉCNICO DE LOS GOLPES DE PÁDEL</a:t>
            </a:r>
            <a:endParaRPr lang="es-ES" sz="2400" b="1" dirty="0"/>
          </a:p>
        </p:txBody>
      </p:sp>
      <p:sp>
        <p:nvSpPr>
          <p:cNvPr id="3" name="Marcador de contenido 2"/>
          <p:cNvSpPr>
            <a:spLocks noGrp="1"/>
          </p:cNvSpPr>
          <p:nvPr>
            <p:ph idx="1"/>
          </p:nvPr>
        </p:nvSpPr>
        <p:spPr>
          <a:xfrm>
            <a:off x="525486" y="1193671"/>
            <a:ext cx="8013658" cy="3815487"/>
          </a:xfrm>
        </p:spPr>
        <p:txBody>
          <a:bodyPr>
            <a:noAutofit/>
          </a:bodyPr>
          <a:lstStyle/>
          <a:p>
            <a:pPr marL="68580" indent="0" algn="just">
              <a:buNone/>
            </a:pPr>
            <a:r>
              <a:rPr lang="es-ES_tradnl" sz="1600" b="1" dirty="0" smtClean="0"/>
              <a:t>PARED DE FONDO DE DERECHA</a:t>
            </a:r>
          </a:p>
          <a:p>
            <a:pPr marL="68580" indent="0" algn="just">
              <a:buNone/>
            </a:pPr>
            <a:r>
              <a:rPr lang="es-ES_tradnl" sz="1400" b="1" dirty="0"/>
              <a:t>* Aspectos a tener en cuenta:</a:t>
            </a:r>
            <a:r>
              <a:rPr lang="es-ES_tradnl" sz="1400" dirty="0"/>
              <a:t> El jugador debe estar situado entre la línea de saque y la pared de fondo, pudiendo estar tanto en el lado derecho, como en el lado izquierdo, ya que la derecha de pared de fondo se puede ejecutar desde los dos lados. </a:t>
            </a:r>
          </a:p>
          <a:p>
            <a:pPr marL="68580" indent="0" algn="just">
              <a:buNone/>
            </a:pPr>
            <a:r>
              <a:rPr lang="es-ES_tradnl" sz="1400" b="1" dirty="0"/>
              <a:t>a) Preparación o unidad de giro:</a:t>
            </a:r>
            <a:r>
              <a:rPr lang="es-ES_tradnl" sz="1400" dirty="0"/>
              <a:t> En primer lugar, se realiza un giro de hombros, similar al de la derecha de fondo, colocándose en paralelo a la pared lateral, con los pies en línea. Al mismo tiempo, el jugador colocará la pala detrás, a la altura de la cintura, con los cantos </a:t>
            </a:r>
            <a:r>
              <a:rPr lang="es-ES_tradnl" sz="1400" dirty="0" err="1"/>
              <a:t>semiabiertos</a:t>
            </a:r>
            <a:r>
              <a:rPr lang="es-ES_tradnl" sz="1400" dirty="0"/>
              <a:t>, y la punta de la pala apuntando hacia la pared de fondo de su campo. La mano no dominante se extiende hacia delante, equilibrando el cuerpo.</a:t>
            </a:r>
          </a:p>
          <a:p>
            <a:pPr marL="68580" indent="0" algn="just">
              <a:buNone/>
            </a:pPr>
            <a:r>
              <a:rPr lang="es-ES_tradnl" sz="1400" b="1" dirty="0"/>
              <a:t>b) Ajuste de pies:</a:t>
            </a:r>
            <a:r>
              <a:rPr lang="es-ES_tradnl" sz="1400" dirty="0"/>
              <a:t> El jugador debe separarse de la trayectoria de la pelota, y una vez que ésta le ha rebasado, realiza pasos cortos para colocarse siempre detrás de la pelota una vez que rebota hacia delante, cumpliendo con la máxima de “pared – jugador – pelota”.</a:t>
            </a:r>
          </a:p>
          <a:p>
            <a:pPr marL="68580" indent="0" algn="just">
              <a:buNone/>
            </a:pPr>
            <a:r>
              <a:rPr lang="es-ES_tradnl" sz="1400" b="1" dirty="0"/>
              <a:t>c) Punto de impacto:</a:t>
            </a:r>
            <a:r>
              <a:rPr lang="es-ES_tradnl" sz="1400" dirty="0"/>
              <a:t> El impacto se realizará delante del cuerpo, a la altura de la cintura, como si se tratase de un golpe de derecha normal, flexionando las piernas en caso de que el rebote sea bajo y realizando un movimiento de la pala de abajo hacia arriba para jugar un globo defensivo, o realizando un movimiento de la pala de arriba hacia abajo, en el supuesto de un rebote alto de la pelota.</a:t>
            </a:r>
          </a:p>
          <a:p>
            <a:pPr marL="68580" indent="0" algn="just">
              <a:buNone/>
            </a:pPr>
            <a:r>
              <a:rPr lang="es-ES_tradnl" sz="1400" b="1" dirty="0"/>
              <a:t>d) Terminación:</a:t>
            </a:r>
            <a:r>
              <a:rPr lang="es-ES_tradnl" sz="1400" dirty="0"/>
              <a:t> Se realiza un movimiento continuo y largo de barrido, terminando con la pala apuntando a la pared de fondo del campo contrario, y desplazando el peso del cuerpo hacia el pie delantero, de forma que el talón de la pierna trasera queda extendido, favoreciendo dicha transferencia. La cadera y hombros quedan girados hacia el golpe y la mano no dominante recoge la pala al final del golpe.</a:t>
            </a:r>
          </a:p>
          <a:p>
            <a:pPr algn="just"/>
            <a:endParaRPr lang="es-ES_tradnl" sz="2000" dirty="0"/>
          </a:p>
        </p:txBody>
      </p:sp>
      <p:sp>
        <p:nvSpPr>
          <p:cNvPr id="6" name="CuadroTexto 5"/>
          <p:cNvSpPr txBox="1"/>
          <p:nvPr/>
        </p:nvSpPr>
        <p:spPr>
          <a:xfrm>
            <a:off x="4732728" y="109883"/>
            <a:ext cx="2989220" cy="338554"/>
          </a:xfrm>
          <a:prstGeom prst="rect">
            <a:avLst/>
          </a:prstGeom>
          <a:noFill/>
        </p:spPr>
        <p:txBody>
          <a:bodyPr wrap="none" rtlCol="0">
            <a:spAutoFit/>
          </a:bodyPr>
          <a:lstStyle/>
          <a:p>
            <a:r>
              <a:rPr lang="es-ES" sz="16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TEMA 4. TÉCNICA DEL PÁDEL</a:t>
            </a:r>
            <a:endParaRPr lang="es-ES" sz="160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7" name="CuadroTexto 6"/>
          <p:cNvSpPr txBox="1"/>
          <p:nvPr/>
        </p:nvSpPr>
        <p:spPr>
          <a:xfrm>
            <a:off x="3857672" y="6488668"/>
            <a:ext cx="5096267" cy="369332"/>
          </a:xfrm>
          <a:prstGeom prst="rect">
            <a:avLst/>
          </a:prstGeom>
          <a:noFill/>
        </p:spPr>
        <p:txBody>
          <a:bodyPr wrap="none" rtlCol="0">
            <a:spAutoFit/>
          </a:bodyPr>
          <a:lstStyle/>
          <a:p>
            <a:r>
              <a:rPr lang="es-ES" b="1" dirty="0" smtClean="0"/>
              <a:t>Bernardino Javier Sánchez-Alcaraz Martínez</a:t>
            </a:r>
            <a:endParaRPr lang="es-ES" b="1" dirty="0"/>
          </a:p>
        </p:txBody>
      </p:sp>
    </p:spTree>
    <p:extLst>
      <p:ext uri="{BB962C8B-B14F-4D97-AF65-F5344CB8AC3E}">
        <p14:creationId xmlns:p14="http://schemas.microsoft.com/office/powerpoint/2010/main" val="3732579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043490" y="448437"/>
            <a:ext cx="7276702" cy="745234"/>
          </a:xfrm>
        </p:spPr>
        <p:txBody>
          <a:bodyPr>
            <a:normAutofit/>
          </a:bodyPr>
          <a:lstStyle/>
          <a:p>
            <a:r>
              <a:rPr lang="es-ES" sz="2400" b="1" dirty="0"/>
              <a:t>4</a:t>
            </a:r>
            <a:r>
              <a:rPr lang="es-ES" sz="2400" b="1" dirty="0" smtClean="0"/>
              <a:t>. ANÁLISIS TÉCNICO DE LOS GOLPES DE PÁDEL</a:t>
            </a:r>
            <a:endParaRPr lang="es-ES" sz="2400" b="1" dirty="0"/>
          </a:p>
        </p:txBody>
      </p:sp>
      <p:sp>
        <p:nvSpPr>
          <p:cNvPr id="3" name="Marcador de contenido 2"/>
          <p:cNvSpPr>
            <a:spLocks noGrp="1"/>
          </p:cNvSpPr>
          <p:nvPr>
            <p:ph idx="1"/>
          </p:nvPr>
        </p:nvSpPr>
        <p:spPr>
          <a:xfrm>
            <a:off x="525486" y="1193671"/>
            <a:ext cx="8013658" cy="3815487"/>
          </a:xfrm>
        </p:spPr>
        <p:txBody>
          <a:bodyPr>
            <a:noAutofit/>
          </a:bodyPr>
          <a:lstStyle/>
          <a:p>
            <a:pPr marL="68580" indent="0" algn="just">
              <a:buNone/>
            </a:pPr>
            <a:endParaRPr lang="es-ES_tradnl" sz="1600" b="1" dirty="0" smtClean="0"/>
          </a:p>
          <a:p>
            <a:pPr marL="68580" indent="0" algn="just">
              <a:buNone/>
            </a:pPr>
            <a:r>
              <a:rPr lang="es-ES_tradnl" b="1" dirty="0" smtClean="0"/>
              <a:t>PARED DE </a:t>
            </a:r>
          </a:p>
          <a:p>
            <a:pPr marL="68580" indent="0" algn="just">
              <a:buNone/>
            </a:pPr>
            <a:r>
              <a:rPr lang="es-ES_tradnl" b="1" dirty="0" smtClean="0"/>
              <a:t>FONDO DE </a:t>
            </a:r>
          </a:p>
          <a:p>
            <a:pPr marL="68580" indent="0" algn="just">
              <a:buNone/>
            </a:pPr>
            <a:r>
              <a:rPr lang="es-ES_tradnl" b="1" dirty="0" smtClean="0"/>
              <a:t>DERECHA</a:t>
            </a:r>
          </a:p>
          <a:p>
            <a:endParaRPr lang="es-ES_tradnl" sz="2000" dirty="0"/>
          </a:p>
        </p:txBody>
      </p:sp>
      <p:sp>
        <p:nvSpPr>
          <p:cNvPr id="6" name="CuadroTexto 5"/>
          <p:cNvSpPr txBox="1"/>
          <p:nvPr/>
        </p:nvSpPr>
        <p:spPr>
          <a:xfrm>
            <a:off x="4732728" y="109883"/>
            <a:ext cx="2989220" cy="338554"/>
          </a:xfrm>
          <a:prstGeom prst="rect">
            <a:avLst/>
          </a:prstGeom>
          <a:noFill/>
        </p:spPr>
        <p:txBody>
          <a:bodyPr wrap="none" rtlCol="0">
            <a:spAutoFit/>
          </a:bodyPr>
          <a:lstStyle/>
          <a:p>
            <a:r>
              <a:rPr lang="es-ES" sz="16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TEMA 4. TÉCNICA DEL PÁDEL</a:t>
            </a:r>
            <a:endParaRPr lang="es-ES" sz="160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7" name="CuadroTexto 6"/>
          <p:cNvSpPr txBox="1"/>
          <p:nvPr/>
        </p:nvSpPr>
        <p:spPr>
          <a:xfrm>
            <a:off x="3857672" y="6488668"/>
            <a:ext cx="5096267" cy="369332"/>
          </a:xfrm>
          <a:prstGeom prst="rect">
            <a:avLst/>
          </a:prstGeom>
          <a:noFill/>
        </p:spPr>
        <p:txBody>
          <a:bodyPr wrap="none" rtlCol="0">
            <a:spAutoFit/>
          </a:bodyPr>
          <a:lstStyle/>
          <a:p>
            <a:r>
              <a:rPr lang="es-ES" b="1" dirty="0" smtClean="0"/>
              <a:t>Bernardino Javier Sánchez-Alcaraz Martínez</a:t>
            </a:r>
            <a:endParaRPr lang="es-ES" b="1" dirty="0"/>
          </a:p>
        </p:txBody>
      </p:sp>
      <p:pic>
        <p:nvPicPr>
          <p:cNvPr id="4" name="Imagen 3"/>
          <p:cNvPicPr>
            <a:picLocks noChangeAspect="1"/>
          </p:cNvPicPr>
          <p:nvPr/>
        </p:nvPicPr>
        <p:blipFill>
          <a:blip r:embed="rId2"/>
          <a:stretch>
            <a:fillRect/>
          </a:stretch>
        </p:blipFill>
        <p:spPr>
          <a:xfrm>
            <a:off x="2761237" y="1193670"/>
            <a:ext cx="4310925" cy="5325260"/>
          </a:xfrm>
          <a:prstGeom prst="rect">
            <a:avLst/>
          </a:prstGeom>
        </p:spPr>
      </p:pic>
    </p:spTree>
    <p:extLst>
      <p:ext uri="{BB962C8B-B14F-4D97-AF65-F5344CB8AC3E}">
        <p14:creationId xmlns:p14="http://schemas.microsoft.com/office/powerpoint/2010/main" val="411884890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043490" y="448437"/>
            <a:ext cx="7276702" cy="745234"/>
          </a:xfrm>
        </p:spPr>
        <p:txBody>
          <a:bodyPr>
            <a:normAutofit/>
          </a:bodyPr>
          <a:lstStyle/>
          <a:p>
            <a:r>
              <a:rPr lang="es-ES" sz="2400" b="1" dirty="0"/>
              <a:t>4</a:t>
            </a:r>
            <a:r>
              <a:rPr lang="es-ES" sz="2400" b="1" dirty="0" smtClean="0"/>
              <a:t>. ANÁLISIS TÉCNICO DE LOS GOLPES DE PÁDEL</a:t>
            </a:r>
            <a:endParaRPr lang="es-ES" sz="2400" b="1" dirty="0"/>
          </a:p>
        </p:txBody>
      </p:sp>
      <p:sp>
        <p:nvSpPr>
          <p:cNvPr id="3" name="Marcador de contenido 2"/>
          <p:cNvSpPr>
            <a:spLocks noGrp="1"/>
          </p:cNvSpPr>
          <p:nvPr>
            <p:ph idx="1"/>
          </p:nvPr>
        </p:nvSpPr>
        <p:spPr>
          <a:xfrm>
            <a:off x="525486" y="1193671"/>
            <a:ext cx="8013658" cy="3815487"/>
          </a:xfrm>
        </p:spPr>
        <p:txBody>
          <a:bodyPr>
            <a:noAutofit/>
          </a:bodyPr>
          <a:lstStyle/>
          <a:p>
            <a:pPr marL="68580" indent="0" algn="just">
              <a:buNone/>
            </a:pPr>
            <a:r>
              <a:rPr lang="es-ES_tradnl" sz="1600" b="1" dirty="0" smtClean="0"/>
              <a:t>PARED DE FONDO DE REVÉS</a:t>
            </a:r>
          </a:p>
          <a:p>
            <a:pPr marL="68580" indent="0" algn="just">
              <a:buNone/>
            </a:pPr>
            <a:r>
              <a:rPr lang="es-ES_tradnl" sz="1400" b="1" dirty="0"/>
              <a:t>* Aspectos a tener en cuenta:</a:t>
            </a:r>
            <a:r>
              <a:rPr lang="es-ES_tradnl" sz="1400" dirty="0"/>
              <a:t> El jugador debe estar situado entre la línea de saque </a:t>
            </a:r>
            <a:r>
              <a:rPr lang="es-ES_tradnl" sz="1400" dirty="0" smtClean="0"/>
              <a:t>y la </a:t>
            </a:r>
            <a:r>
              <a:rPr lang="es-ES_tradnl" sz="1400" dirty="0"/>
              <a:t>pared de fondo, pudiendo estar tanto en el lado derecho, como en el lado izquierdo. </a:t>
            </a:r>
          </a:p>
          <a:p>
            <a:pPr marL="68580" indent="0" algn="just">
              <a:buNone/>
            </a:pPr>
            <a:r>
              <a:rPr lang="es-ES_tradnl" sz="1400" b="1" dirty="0"/>
              <a:t>a) Preparación o unidad de giro:</a:t>
            </a:r>
            <a:r>
              <a:rPr lang="es-ES_tradnl" sz="1400" dirty="0"/>
              <a:t> En primer lugar, se realiza un giro de hombros, similar al de revés de fondo, colocándose en paralelo a la pared lateral, con los pies en línea. Al mismo tiempo, el jugador debe colocar la pala detrás, a la altura de la cintura, con los cantos </a:t>
            </a:r>
            <a:r>
              <a:rPr lang="es-ES_tradnl" sz="1400" dirty="0" err="1"/>
              <a:t>semiabiertos</a:t>
            </a:r>
            <a:r>
              <a:rPr lang="es-ES_tradnl" sz="1400" dirty="0"/>
              <a:t>, y la punta de la pala apuntando hacia la pared de fondo de su campo. La mano no dominante sujeta la pala por el corazón con la yema de los dedos.</a:t>
            </a:r>
          </a:p>
          <a:p>
            <a:pPr marL="68580" indent="0" algn="just">
              <a:buNone/>
            </a:pPr>
            <a:r>
              <a:rPr lang="es-ES_tradnl" sz="1400" b="1" dirty="0"/>
              <a:t>b) Ajuste de pies:</a:t>
            </a:r>
            <a:r>
              <a:rPr lang="es-ES_tradnl" sz="1400" dirty="0"/>
              <a:t> El jugador debe separarse de la trayectoria de la pelota, y una vez que ésta le ha rebasado, realiza pasos cortos para colocarse siempre detrás de la pelota una vez que rebota hacia delante, cumpliendo con la máxima de “pared – jugador – pelota”.</a:t>
            </a:r>
          </a:p>
          <a:p>
            <a:pPr marL="68580" indent="0" algn="just">
              <a:buNone/>
            </a:pPr>
            <a:r>
              <a:rPr lang="es-ES_tradnl" sz="1400" b="1" dirty="0"/>
              <a:t>c) Punto de impacto:</a:t>
            </a:r>
            <a:r>
              <a:rPr lang="es-ES_tradnl" sz="1400" dirty="0"/>
              <a:t> El impacto se realizará delante del cuerpo, a la altura de la cintura, flexionando las piernas en caso de que el rebote sea bajo y realizando un movimiento de la pala de abajo hacia arriba para jugar un globo defensivo, o realizando un movimiento de la pala de arriba hacia abajo, en el supuesto de un rebote alto de la pelota. La mano no dominante se ha soltado del corazón cuando comienza a realizarse el movimiento de la pala hacia delante, iniciando simultáneamente un movimiento hacia atrás.</a:t>
            </a:r>
          </a:p>
          <a:p>
            <a:pPr marL="68580" indent="0" algn="just">
              <a:buNone/>
            </a:pPr>
            <a:r>
              <a:rPr lang="es-ES_tradnl" sz="1400" b="1" dirty="0"/>
              <a:t>d) Terminación:</a:t>
            </a:r>
            <a:r>
              <a:rPr lang="es-ES_tradnl" sz="1400" dirty="0"/>
              <a:t> Se realiza un movimiento largo de barrido, de abajo-arriba y de atrás hacia delante, terminando con la pala apuntando hacia la pared de fondo del campo contrario. </a:t>
            </a:r>
            <a:r>
              <a:rPr lang="es-ES_tradnl" sz="1400" dirty="0" smtClean="0"/>
              <a:t>El </a:t>
            </a:r>
            <a:r>
              <a:rPr lang="es-ES_tradnl" sz="1400" dirty="0"/>
              <a:t>peso hacia el pie delantero el talón de la pierna retrasada se levanta favoreciendo el movimiento. La mano no dominante, en un movimiento simultáneo, se extiende hacia atrás equilibrando el golpe</a:t>
            </a:r>
            <a:r>
              <a:rPr lang="es-ES_tradnl" sz="1400" dirty="0" smtClean="0"/>
              <a:t>.</a:t>
            </a:r>
            <a:endParaRPr lang="es-ES_tradnl" sz="1400" dirty="0"/>
          </a:p>
        </p:txBody>
      </p:sp>
      <p:sp>
        <p:nvSpPr>
          <p:cNvPr id="6" name="CuadroTexto 5"/>
          <p:cNvSpPr txBox="1"/>
          <p:nvPr/>
        </p:nvSpPr>
        <p:spPr>
          <a:xfrm>
            <a:off x="4732728" y="109883"/>
            <a:ext cx="2989220" cy="338554"/>
          </a:xfrm>
          <a:prstGeom prst="rect">
            <a:avLst/>
          </a:prstGeom>
          <a:noFill/>
        </p:spPr>
        <p:txBody>
          <a:bodyPr wrap="none" rtlCol="0">
            <a:spAutoFit/>
          </a:bodyPr>
          <a:lstStyle/>
          <a:p>
            <a:r>
              <a:rPr lang="es-ES" sz="16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TEMA 4. TÉCNICA DEL PÁDEL</a:t>
            </a:r>
            <a:endParaRPr lang="es-ES" sz="160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7" name="CuadroTexto 6"/>
          <p:cNvSpPr txBox="1"/>
          <p:nvPr/>
        </p:nvSpPr>
        <p:spPr>
          <a:xfrm>
            <a:off x="3857672" y="6488668"/>
            <a:ext cx="5096267" cy="369332"/>
          </a:xfrm>
          <a:prstGeom prst="rect">
            <a:avLst/>
          </a:prstGeom>
          <a:noFill/>
        </p:spPr>
        <p:txBody>
          <a:bodyPr wrap="none" rtlCol="0">
            <a:spAutoFit/>
          </a:bodyPr>
          <a:lstStyle/>
          <a:p>
            <a:r>
              <a:rPr lang="es-ES" b="1" dirty="0" smtClean="0"/>
              <a:t>Bernardino Javier Sánchez-Alcaraz Martínez</a:t>
            </a:r>
            <a:endParaRPr lang="es-ES" b="1" dirty="0"/>
          </a:p>
        </p:txBody>
      </p:sp>
    </p:spTree>
    <p:extLst>
      <p:ext uri="{BB962C8B-B14F-4D97-AF65-F5344CB8AC3E}">
        <p14:creationId xmlns:p14="http://schemas.microsoft.com/office/powerpoint/2010/main" val="102916026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043490" y="448437"/>
            <a:ext cx="7276702" cy="745234"/>
          </a:xfrm>
        </p:spPr>
        <p:txBody>
          <a:bodyPr>
            <a:normAutofit/>
          </a:bodyPr>
          <a:lstStyle/>
          <a:p>
            <a:r>
              <a:rPr lang="es-ES" sz="2400" b="1" dirty="0"/>
              <a:t>4</a:t>
            </a:r>
            <a:r>
              <a:rPr lang="es-ES" sz="2400" b="1" dirty="0" smtClean="0"/>
              <a:t>. ANÁLISIS TÉCNICO DE LOS GOLPES DE PÁDEL</a:t>
            </a:r>
            <a:endParaRPr lang="es-ES" sz="2400" b="1" dirty="0"/>
          </a:p>
        </p:txBody>
      </p:sp>
      <p:sp>
        <p:nvSpPr>
          <p:cNvPr id="3" name="Marcador de contenido 2"/>
          <p:cNvSpPr>
            <a:spLocks noGrp="1"/>
          </p:cNvSpPr>
          <p:nvPr>
            <p:ph idx="1"/>
          </p:nvPr>
        </p:nvSpPr>
        <p:spPr>
          <a:xfrm>
            <a:off x="525486" y="1193671"/>
            <a:ext cx="8013658" cy="3815487"/>
          </a:xfrm>
        </p:spPr>
        <p:txBody>
          <a:bodyPr>
            <a:noAutofit/>
          </a:bodyPr>
          <a:lstStyle/>
          <a:p>
            <a:pPr marL="68580" indent="0" algn="just">
              <a:buNone/>
            </a:pPr>
            <a:endParaRPr lang="es-ES_tradnl" sz="1600" b="1" dirty="0" smtClean="0"/>
          </a:p>
          <a:p>
            <a:pPr marL="68580" indent="0" algn="just">
              <a:buNone/>
            </a:pPr>
            <a:r>
              <a:rPr lang="es-ES_tradnl" b="1" dirty="0" smtClean="0"/>
              <a:t>PARED DE </a:t>
            </a:r>
          </a:p>
          <a:p>
            <a:pPr marL="68580" indent="0" algn="just">
              <a:buNone/>
            </a:pPr>
            <a:r>
              <a:rPr lang="es-ES_tradnl" b="1" dirty="0" smtClean="0"/>
              <a:t>FONDO DE </a:t>
            </a:r>
          </a:p>
          <a:p>
            <a:pPr marL="68580" indent="0" algn="just">
              <a:buNone/>
            </a:pPr>
            <a:r>
              <a:rPr lang="es-ES_tradnl" b="1" dirty="0" smtClean="0"/>
              <a:t>REVÉS</a:t>
            </a:r>
          </a:p>
          <a:p>
            <a:endParaRPr lang="es-ES_tradnl" sz="2000" dirty="0"/>
          </a:p>
        </p:txBody>
      </p:sp>
      <p:sp>
        <p:nvSpPr>
          <p:cNvPr id="6" name="CuadroTexto 5"/>
          <p:cNvSpPr txBox="1"/>
          <p:nvPr/>
        </p:nvSpPr>
        <p:spPr>
          <a:xfrm>
            <a:off x="4732728" y="109883"/>
            <a:ext cx="2989220" cy="338554"/>
          </a:xfrm>
          <a:prstGeom prst="rect">
            <a:avLst/>
          </a:prstGeom>
          <a:noFill/>
        </p:spPr>
        <p:txBody>
          <a:bodyPr wrap="none" rtlCol="0">
            <a:spAutoFit/>
          </a:bodyPr>
          <a:lstStyle/>
          <a:p>
            <a:r>
              <a:rPr lang="es-ES" sz="16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TEMA 4. TÉCNICA DEL PÁDEL</a:t>
            </a:r>
            <a:endParaRPr lang="es-ES" sz="160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7" name="CuadroTexto 6"/>
          <p:cNvSpPr txBox="1"/>
          <p:nvPr/>
        </p:nvSpPr>
        <p:spPr>
          <a:xfrm>
            <a:off x="3857672" y="6488668"/>
            <a:ext cx="5096267" cy="369332"/>
          </a:xfrm>
          <a:prstGeom prst="rect">
            <a:avLst/>
          </a:prstGeom>
          <a:noFill/>
        </p:spPr>
        <p:txBody>
          <a:bodyPr wrap="none" rtlCol="0">
            <a:spAutoFit/>
          </a:bodyPr>
          <a:lstStyle/>
          <a:p>
            <a:r>
              <a:rPr lang="es-ES" b="1" dirty="0" smtClean="0"/>
              <a:t>Bernardino Javier Sánchez-Alcaraz Martínez</a:t>
            </a:r>
            <a:endParaRPr lang="es-ES" b="1" dirty="0"/>
          </a:p>
        </p:txBody>
      </p:sp>
      <p:pic>
        <p:nvPicPr>
          <p:cNvPr id="5" name="Imagen 4"/>
          <p:cNvPicPr>
            <a:picLocks noChangeAspect="1"/>
          </p:cNvPicPr>
          <p:nvPr/>
        </p:nvPicPr>
        <p:blipFill>
          <a:blip r:embed="rId2"/>
          <a:stretch>
            <a:fillRect/>
          </a:stretch>
        </p:blipFill>
        <p:spPr>
          <a:xfrm>
            <a:off x="2809036" y="1193670"/>
            <a:ext cx="4172880" cy="5294998"/>
          </a:xfrm>
          <a:prstGeom prst="rect">
            <a:avLst/>
          </a:prstGeom>
        </p:spPr>
      </p:pic>
    </p:spTree>
    <p:extLst>
      <p:ext uri="{BB962C8B-B14F-4D97-AF65-F5344CB8AC3E}">
        <p14:creationId xmlns:p14="http://schemas.microsoft.com/office/powerpoint/2010/main" val="212482867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043490" y="448437"/>
            <a:ext cx="7276702" cy="745234"/>
          </a:xfrm>
        </p:spPr>
        <p:txBody>
          <a:bodyPr>
            <a:normAutofit/>
          </a:bodyPr>
          <a:lstStyle/>
          <a:p>
            <a:r>
              <a:rPr lang="es-ES" sz="2400" b="1" dirty="0"/>
              <a:t>4</a:t>
            </a:r>
            <a:r>
              <a:rPr lang="es-ES" sz="2400" b="1" dirty="0" smtClean="0"/>
              <a:t>. ANÁLISIS TÉCNICO DE LOS GOLPES DE PÁDEL</a:t>
            </a:r>
            <a:endParaRPr lang="es-ES" sz="2400" b="1" dirty="0"/>
          </a:p>
        </p:txBody>
      </p:sp>
      <p:sp>
        <p:nvSpPr>
          <p:cNvPr id="3" name="Marcador de contenido 2"/>
          <p:cNvSpPr>
            <a:spLocks noGrp="1"/>
          </p:cNvSpPr>
          <p:nvPr>
            <p:ph idx="1"/>
          </p:nvPr>
        </p:nvSpPr>
        <p:spPr>
          <a:xfrm>
            <a:off x="525486" y="1193671"/>
            <a:ext cx="8013658" cy="3815487"/>
          </a:xfrm>
        </p:spPr>
        <p:txBody>
          <a:bodyPr>
            <a:noAutofit/>
          </a:bodyPr>
          <a:lstStyle/>
          <a:p>
            <a:pPr marL="68580" indent="0" algn="just">
              <a:buNone/>
            </a:pPr>
            <a:r>
              <a:rPr lang="es-ES_tradnl" sz="1600" b="1" dirty="0" smtClean="0"/>
              <a:t>PARED LATERAL DE DERECHA</a:t>
            </a:r>
          </a:p>
          <a:p>
            <a:pPr marL="68580" indent="0" algn="just">
              <a:buNone/>
            </a:pPr>
            <a:r>
              <a:rPr lang="es-ES_tradnl" sz="1300" b="1" dirty="0"/>
              <a:t>* Aspectos a tener en cuenta:</a:t>
            </a:r>
            <a:r>
              <a:rPr lang="es-ES_tradnl" sz="1300" dirty="0"/>
              <a:t> El jugador debe estar situado entre la línea de saque y la pared de fondo, siempre en el lado derecho de la pista (diestros). Es importante que el jugador tenga en cuenta que el rebote de la pelota va en su dirección, por lo que una referencia muy buena para colocarse en una buena posición es que la trayectoria de la pelota, tras el rebote y la línea de los hombros deben mantener un ángulo de 90</a:t>
            </a:r>
            <a:r>
              <a:rPr lang="es-ES_tradnl" sz="1300" baseline="30000" dirty="0"/>
              <a:t>0</a:t>
            </a:r>
            <a:r>
              <a:rPr lang="es-ES_tradnl" sz="1300" dirty="0"/>
              <a:t>, lo que influirá en nuestra posición de pies. </a:t>
            </a:r>
          </a:p>
          <a:p>
            <a:pPr marL="68580" indent="0" algn="just">
              <a:buNone/>
            </a:pPr>
            <a:r>
              <a:rPr lang="es-ES_tradnl" sz="1300" b="1" dirty="0"/>
              <a:t>a) Preparación o unidad de giro:</a:t>
            </a:r>
            <a:r>
              <a:rPr lang="es-ES_tradnl" sz="1300" dirty="0"/>
              <a:t> En primer lugar, se realiza un giro de hombros, pero dependiendo de la trayectoria de la pelota, nos colocaremos en una posición más abierta o más cerrada de pies. Si el ángulo de rebote de la pelota es menor, el jugador adoptará una posición más abierta de pies o </a:t>
            </a:r>
            <a:r>
              <a:rPr lang="es-ES_tradnl" sz="1300" dirty="0" err="1"/>
              <a:t>semiabierta</a:t>
            </a:r>
            <a:r>
              <a:rPr lang="es-ES_tradnl" sz="1300" dirty="0"/>
              <a:t>, mientras que si el ángulo de la pelota tras el rebote es mayor, y la pelota sale hacia el centro de la pista, el jugador se situará mas de lado respecto a la pared lateral. Al mismo tiempo, el jugador debe colocar la pala detrás, a la altura de la cintura, con los cantos </a:t>
            </a:r>
            <a:r>
              <a:rPr lang="es-ES_tradnl" sz="1300" dirty="0" err="1"/>
              <a:t>semiabiertos</a:t>
            </a:r>
            <a:r>
              <a:rPr lang="es-ES_tradnl" sz="1300" dirty="0"/>
              <a:t>, y la punta de la pala apuntando hacia la pared de fondo de su campo. La mano no dominante se extiende hacia delante, equilibrando el cuerpo.</a:t>
            </a:r>
          </a:p>
          <a:p>
            <a:pPr marL="68580" indent="0" algn="just">
              <a:buNone/>
            </a:pPr>
            <a:r>
              <a:rPr lang="es-ES_tradnl" sz="1300" b="1" dirty="0"/>
              <a:t>b) Ajuste de pies:</a:t>
            </a:r>
            <a:r>
              <a:rPr lang="es-ES_tradnl" sz="1300" dirty="0"/>
              <a:t> El jugador debe realizar pasos cortos para colocarse siempre detrás de la pelota.</a:t>
            </a:r>
          </a:p>
          <a:p>
            <a:pPr marL="68580" indent="0" algn="just">
              <a:buNone/>
            </a:pPr>
            <a:r>
              <a:rPr lang="es-ES_tradnl" sz="1300" b="1" dirty="0"/>
              <a:t>c) Punto de impacto:</a:t>
            </a:r>
            <a:r>
              <a:rPr lang="es-ES_tradnl" sz="1300" dirty="0"/>
              <a:t> El impacto se realizará delante del cuerpo, a la altura de la cintura, como si se tratase de un golpe de derecha normal.</a:t>
            </a:r>
          </a:p>
          <a:p>
            <a:pPr marL="68580" indent="0" algn="just">
              <a:buNone/>
            </a:pPr>
            <a:r>
              <a:rPr lang="es-ES_tradnl" sz="1300" b="1" dirty="0"/>
              <a:t>d) Terminación:</a:t>
            </a:r>
            <a:r>
              <a:rPr lang="es-ES_tradnl" sz="1300" dirty="0"/>
              <a:t> Se realiza un movimiento continuo y largo de barrido, terminando con la pala apuntando a la pared de fondo del campo contrario, y desplazando el peso del cuerpo hacia el pie delantero, de forma que el talón de la pierna trasera queda extendido, favoreciendo dicha transferencia. La cadera y hombros quedan girados hacia el golpe y la mano no dominante recoge la pala al final del golpe.</a:t>
            </a:r>
          </a:p>
        </p:txBody>
      </p:sp>
      <p:sp>
        <p:nvSpPr>
          <p:cNvPr id="6" name="CuadroTexto 5"/>
          <p:cNvSpPr txBox="1"/>
          <p:nvPr/>
        </p:nvSpPr>
        <p:spPr>
          <a:xfrm>
            <a:off x="4732728" y="109883"/>
            <a:ext cx="2989220" cy="338554"/>
          </a:xfrm>
          <a:prstGeom prst="rect">
            <a:avLst/>
          </a:prstGeom>
          <a:noFill/>
        </p:spPr>
        <p:txBody>
          <a:bodyPr wrap="none" rtlCol="0">
            <a:spAutoFit/>
          </a:bodyPr>
          <a:lstStyle/>
          <a:p>
            <a:r>
              <a:rPr lang="es-ES" sz="16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TEMA 4. TÉCNICA DEL PÁDEL</a:t>
            </a:r>
            <a:endParaRPr lang="es-ES" sz="160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7" name="CuadroTexto 6"/>
          <p:cNvSpPr txBox="1"/>
          <p:nvPr/>
        </p:nvSpPr>
        <p:spPr>
          <a:xfrm>
            <a:off x="3857672" y="6488668"/>
            <a:ext cx="5096267" cy="369332"/>
          </a:xfrm>
          <a:prstGeom prst="rect">
            <a:avLst/>
          </a:prstGeom>
          <a:noFill/>
        </p:spPr>
        <p:txBody>
          <a:bodyPr wrap="none" rtlCol="0">
            <a:spAutoFit/>
          </a:bodyPr>
          <a:lstStyle/>
          <a:p>
            <a:r>
              <a:rPr lang="es-ES" b="1" dirty="0" smtClean="0"/>
              <a:t>Bernardino Javier Sánchez-Alcaraz Martínez</a:t>
            </a:r>
            <a:endParaRPr lang="es-ES" b="1" dirty="0"/>
          </a:p>
        </p:txBody>
      </p:sp>
    </p:spTree>
    <p:extLst>
      <p:ext uri="{BB962C8B-B14F-4D97-AF65-F5344CB8AC3E}">
        <p14:creationId xmlns:p14="http://schemas.microsoft.com/office/powerpoint/2010/main" val="191724742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043490" y="448437"/>
            <a:ext cx="7276702" cy="745234"/>
          </a:xfrm>
        </p:spPr>
        <p:txBody>
          <a:bodyPr>
            <a:normAutofit/>
          </a:bodyPr>
          <a:lstStyle/>
          <a:p>
            <a:r>
              <a:rPr lang="es-ES" sz="2400" b="1" dirty="0"/>
              <a:t>4</a:t>
            </a:r>
            <a:r>
              <a:rPr lang="es-ES" sz="2400" b="1" dirty="0" smtClean="0"/>
              <a:t>. ANÁLISIS TÉCNICO DE LOS GOLPES DE PÁDEL</a:t>
            </a:r>
            <a:endParaRPr lang="es-ES" sz="2400" b="1" dirty="0"/>
          </a:p>
        </p:txBody>
      </p:sp>
      <p:sp>
        <p:nvSpPr>
          <p:cNvPr id="3" name="Marcador de contenido 2"/>
          <p:cNvSpPr>
            <a:spLocks noGrp="1"/>
          </p:cNvSpPr>
          <p:nvPr>
            <p:ph idx="1"/>
          </p:nvPr>
        </p:nvSpPr>
        <p:spPr>
          <a:xfrm>
            <a:off x="525486" y="1193671"/>
            <a:ext cx="8013658" cy="3815487"/>
          </a:xfrm>
        </p:spPr>
        <p:txBody>
          <a:bodyPr>
            <a:noAutofit/>
          </a:bodyPr>
          <a:lstStyle/>
          <a:p>
            <a:pPr marL="68580" indent="0" algn="just">
              <a:buNone/>
            </a:pPr>
            <a:endParaRPr lang="es-ES_tradnl" sz="1600" b="1" dirty="0" smtClean="0"/>
          </a:p>
          <a:p>
            <a:pPr marL="68580" indent="0" algn="just">
              <a:buNone/>
            </a:pPr>
            <a:r>
              <a:rPr lang="es-ES_tradnl" b="1" dirty="0" smtClean="0"/>
              <a:t>PARED </a:t>
            </a:r>
          </a:p>
          <a:p>
            <a:pPr marL="68580" indent="0" algn="just">
              <a:buNone/>
            </a:pPr>
            <a:r>
              <a:rPr lang="es-ES_tradnl" b="1" dirty="0" smtClean="0"/>
              <a:t>LATERAL </a:t>
            </a:r>
          </a:p>
          <a:p>
            <a:pPr marL="68580" indent="0" algn="just">
              <a:buNone/>
            </a:pPr>
            <a:r>
              <a:rPr lang="es-ES_tradnl" b="1" dirty="0" smtClean="0"/>
              <a:t>DE DERECHA</a:t>
            </a:r>
          </a:p>
          <a:p>
            <a:endParaRPr lang="es-ES_tradnl" sz="2000" dirty="0"/>
          </a:p>
        </p:txBody>
      </p:sp>
      <p:sp>
        <p:nvSpPr>
          <p:cNvPr id="6" name="CuadroTexto 5"/>
          <p:cNvSpPr txBox="1"/>
          <p:nvPr/>
        </p:nvSpPr>
        <p:spPr>
          <a:xfrm>
            <a:off x="4732728" y="109883"/>
            <a:ext cx="2989220" cy="338554"/>
          </a:xfrm>
          <a:prstGeom prst="rect">
            <a:avLst/>
          </a:prstGeom>
          <a:noFill/>
        </p:spPr>
        <p:txBody>
          <a:bodyPr wrap="none" rtlCol="0">
            <a:spAutoFit/>
          </a:bodyPr>
          <a:lstStyle/>
          <a:p>
            <a:r>
              <a:rPr lang="es-ES" sz="16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TEMA 4. TÉCNICA DEL PÁDEL</a:t>
            </a:r>
            <a:endParaRPr lang="es-ES" sz="160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7" name="CuadroTexto 6"/>
          <p:cNvSpPr txBox="1"/>
          <p:nvPr/>
        </p:nvSpPr>
        <p:spPr>
          <a:xfrm>
            <a:off x="3857672" y="6488668"/>
            <a:ext cx="5096267" cy="369332"/>
          </a:xfrm>
          <a:prstGeom prst="rect">
            <a:avLst/>
          </a:prstGeom>
          <a:noFill/>
        </p:spPr>
        <p:txBody>
          <a:bodyPr wrap="none" rtlCol="0">
            <a:spAutoFit/>
          </a:bodyPr>
          <a:lstStyle/>
          <a:p>
            <a:r>
              <a:rPr lang="es-ES" b="1" dirty="0" smtClean="0"/>
              <a:t>Bernardino Javier Sánchez-Alcaraz Martínez</a:t>
            </a:r>
            <a:endParaRPr lang="es-ES" b="1" dirty="0"/>
          </a:p>
        </p:txBody>
      </p:sp>
      <p:pic>
        <p:nvPicPr>
          <p:cNvPr id="4" name="Imagen 3"/>
          <p:cNvPicPr>
            <a:picLocks noChangeAspect="1"/>
          </p:cNvPicPr>
          <p:nvPr/>
        </p:nvPicPr>
        <p:blipFill>
          <a:blip r:embed="rId2"/>
          <a:stretch>
            <a:fillRect/>
          </a:stretch>
        </p:blipFill>
        <p:spPr>
          <a:xfrm>
            <a:off x="2670190" y="1193670"/>
            <a:ext cx="4162410" cy="5293373"/>
          </a:xfrm>
          <a:prstGeom prst="rect">
            <a:avLst/>
          </a:prstGeom>
        </p:spPr>
      </p:pic>
    </p:spTree>
    <p:extLst>
      <p:ext uri="{BB962C8B-B14F-4D97-AF65-F5344CB8AC3E}">
        <p14:creationId xmlns:p14="http://schemas.microsoft.com/office/powerpoint/2010/main" val="355147485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043490" y="448437"/>
            <a:ext cx="7276702" cy="745234"/>
          </a:xfrm>
        </p:spPr>
        <p:txBody>
          <a:bodyPr>
            <a:normAutofit/>
          </a:bodyPr>
          <a:lstStyle/>
          <a:p>
            <a:r>
              <a:rPr lang="es-ES" sz="2400" b="1" dirty="0"/>
              <a:t>4</a:t>
            </a:r>
            <a:r>
              <a:rPr lang="es-ES" sz="2400" b="1" dirty="0" smtClean="0"/>
              <a:t>. ANÁLISIS TÉCNICO DE LOS GOLPES DE PÁDEL</a:t>
            </a:r>
            <a:endParaRPr lang="es-ES" sz="2400" b="1" dirty="0"/>
          </a:p>
        </p:txBody>
      </p:sp>
      <p:sp>
        <p:nvSpPr>
          <p:cNvPr id="3" name="Marcador de contenido 2"/>
          <p:cNvSpPr>
            <a:spLocks noGrp="1"/>
          </p:cNvSpPr>
          <p:nvPr>
            <p:ph idx="1"/>
          </p:nvPr>
        </p:nvSpPr>
        <p:spPr>
          <a:xfrm>
            <a:off x="525486" y="1193671"/>
            <a:ext cx="8013658" cy="3815487"/>
          </a:xfrm>
        </p:spPr>
        <p:txBody>
          <a:bodyPr>
            <a:noAutofit/>
          </a:bodyPr>
          <a:lstStyle/>
          <a:p>
            <a:pPr marL="68580" indent="0" algn="just">
              <a:buNone/>
            </a:pPr>
            <a:r>
              <a:rPr lang="es-ES_tradnl" sz="1600" b="1" dirty="0" smtClean="0"/>
              <a:t>PARED LATERAL DE REVÉS</a:t>
            </a:r>
          </a:p>
          <a:p>
            <a:pPr marL="68580" indent="0">
              <a:buNone/>
            </a:pPr>
            <a:r>
              <a:rPr lang="es-ES_tradnl" sz="1300" b="1" dirty="0"/>
              <a:t>* Aspectos a tener en cuenta:</a:t>
            </a:r>
            <a:r>
              <a:rPr lang="es-ES_tradnl" sz="1300" dirty="0"/>
              <a:t> El jugador debe estar situado entre la línea de saque y la pared de fondo, siempre en el lado izquierdo de la pista (diestros). Es importante que el jugador tenga en cuenta que el rebote de la pelota va en su dirección, por lo que una referencia muy buena para colocarse en una buena posición es que la trayectoria de la pelota, tras el rebote y la línea de los hombros deben mantener un ángulo de 90</a:t>
            </a:r>
            <a:r>
              <a:rPr lang="es-ES_tradnl" sz="1300" baseline="30000" dirty="0"/>
              <a:t>0</a:t>
            </a:r>
            <a:r>
              <a:rPr lang="es-ES_tradnl" sz="1300" dirty="0"/>
              <a:t>, lo que influirá en su posición de pies. </a:t>
            </a:r>
          </a:p>
          <a:p>
            <a:pPr marL="68580" indent="0">
              <a:buNone/>
            </a:pPr>
            <a:r>
              <a:rPr lang="es-ES_tradnl" sz="1300" b="1" dirty="0"/>
              <a:t>a) Preparación o unidad de giro:</a:t>
            </a:r>
            <a:r>
              <a:rPr lang="es-ES_tradnl" sz="1300" dirty="0"/>
              <a:t> En primer lugar, se realiza un giro de hombros, pero dependiendo de la trayectoria de la pelota, nos colocaremos en una posición más abierta o más cerrada de pies. Si el ángulo de rebote de la pelota es menor, el jugador adoptará una posición más abierta de pies o </a:t>
            </a:r>
            <a:r>
              <a:rPr lang="es-ES_tradnl" sz="1300" dirty="0" err="1"/>
              <a:t>semiabierta</a:t>
            </a:r>
            <a:r>
              <a:rPr lang="es-ES_tradnl" sz="1300" dirty="0"/>
              <a:t>, mientras que si el ángulo de la pelota tras el rebote es mayor, y la pelota sale hacia el centro de la pista, el jugador se situará mas de lado respecto a la pared lateral. Al mismo tiempo, el jugador debe colocar la pala detrás, a la altura de la cintura, con los cantos </a:t>
            </a:r>
            <a:r>
              <a:rPr lang="es-ES_tradnl" sz="1300" dirty="0" err="1"/>
              <a:t>semiabiertos</a:t>
            </a:r>
            <a:r>
              <a:rPr lang="es-ES_tradnl" sz="1300" dirty="0"/>
              <a:t>, y la punta de la pala apuntando hacia la pared de fondo de su campo. La mano no dominante sujeta la pala con las puntas de los dedos por el corazón, ayudando al giro en la preparación.</a:t>
            </a:r>
          </a:p>
          <a:p>
            <a:pPr marL="68580" indent="0">
              <a:buNone/>
            </a:pPr>
            <a:r>
              <a:rPr lang="es-ES_tradnl" sz="1300" b="1" dirty="0"/>
              <a:t>b) Ajuste de pies:</a:t>
            </a:r>
            <a:r>
              <a:rPr lang="es-ES_tradnl" sz="1300" dirty="0"/>
              <a:t> El jugador debe realizar pasos cortos para colocarse siempre detrás de la pelota.</a:t>
            </a:r>
          </a:p>
          <a:p>
            <a:pPr marL="68580" indent="0">
              <a:buNone/>
            </a:pPr>
            <a:r>
              <a:rPr lang="es-ES_tradnl" sz="1300" b="1" dirty="0"/>
              <a:t>c) Punto de impacto:</a:t>
            </a:r>
            <a:r>
              <a:rPr lang="es-ES_tradnl" sz="1300" dirty="0"/>
              <a:t> El impacto se realizará delante del cuerpo, a la altura de la cintura, como si se tratase de un golpe de revés normal.</a:t>
            </a:r>
          </a:p>
          <a:p>
            <a:pPr marL="68580" indent="0">
              <a:buNone/>
            </a:pPr>
            <a:r>
              <a:rPr lang="es-ES_tradnl" sz="1300" b="1" dirty="0"/>
              <a:t>d) Terminación:</a:t>
            </a:r>
            <a:r>
              <a:rPr lang="es-ES_tradnl" sz="1300" dirty="0"/>
              <a:t> Se realiza un movimiento continuo y largo de barrido, terminando con la pala apuntando a la pared de fondo del campo contrario, y desplazando el peso del cuerpo hacia el pie delantero, de forma que el talón de la pierna trasera queda extendido. La cadera y hombros quedan girados hacia el golpe y la mano no dominante queda extendida atrás equilibrando el cuerpo.</a:t>
            </a:r>
          </a:p>
        </p:txBody>
      </p:sp>
      <p:sp>
        <p:nvSpPr>
          <p:cNvPr id="6" name="CuadroTexto 5"/>
          <p:cNvSpPr txBox="1"/>
          <p:nvPr/>
        </p:nvSpPr>
        <p:spPr>
          <a:xfrm>
            <a:off x="4732728" y="109883"/>
            <a:ext cx="2989220" cy="338554"/>
          </a:xfrm>
          <a:prstGeom prst="rect">
            <a:avLst/>
          </a:prstGeom>
          <a:noFill/>
        </p:spPr>
        <p:txBody>
          <a:bodyPr wrap="none" rtlCol="0">
            <a:spAutoFit/>
          </a:bodyPr>
          <a:lstStyle/>
          <a:p>
            <a:r>
              <a:rPr lang="es-ES" sz="16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TEMA 4. TÉCNICA DEL PÁDEL</a:t>
            </a:r>
            <a:endParaRPr lang="es-ES" sz="160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7" name="CuadroTexto 6"/>
          <p:cNvSpPr txBox="1"/>
          <p:nvPr/>
        </p:nvSpPr>
        <p:spPr>
          <a:xfrm>
            <a:off x="3857672" y="6488668"/>
            <a:ext cx="5096267" cy="369332"/>
          </a:xfrm>
          <a:prstGeom prst="rect">
            <a:avLst/>
          </a:prstGeom>
          <a:noFill/>
        </p:spPr>
        <p:txBody>
          <a:bodyPr wrap="none" rtlCol="0">
            <a:spAutoFit/>
          </a:bodyPr>
          <a:lstStyle/>
          <a:p>
            <a:r>
              <a:rPr lang="es-ES" b="1" dirty="0" smtClean="0"/>
              <a:t>Bernardino Javier Sánchez-Alcaraz Martínez</a:t>
            </a:r>
            <a:endParaRPr lang="es-ES" b="1" dirty="0"/>
          </a:p>
        </p:txBody>
      </p:sp>
    </p:spTree>
    <p:extLst>
      <p:ext uri="{BB962C8B-B14F-4D97-AF65-F5344CB8AC3E}">
        <p14:creationId xmlns:p14="http://schemas.microsoft.com/office/powerpoint/2010/main" val="229308240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043490" y="448437"/>
            <a:ext cx="7276702" cy="745234"/>
          </a:xfrm>
        </p:spPr>
        <p:txBody>
          <a:bodyPr>
            <a:normAutofit/>
          </a:bodyPr>
          <a:lstStyle/>
          <a:p>
            <a:r>
              <a:rPr lang="es-ES" sz="2400" b="1" dirty="0"/>
              <a:t>4</a:t>
            </a:r>
            <a:r>
              <a:rPr lang="es-ES" sz="2400" b="1" dirty="0" smtClean="0"/>
              <a:t>. ANÁLISIS TÉCNICO DE LOS GOLPES DE PÁDEL</a:t>
            </a:r>
            <a:endParaRPr lang="es-ES" sz="2400" b="1" dirty="0"/>
          </a:p>
        </p:txBody>
      </p:sp>
      <p:sp>
        <p:nvSpPr>
          <p:cNvPr id="3" name="Marcador de contenido 2"/>
          <p:cNvSpPr>
            <a:spLocks noGrp="1"/>
          </p:cNvSpPr>
          <p:nvPr>
            <p:ph idx="1"/>
          </p:nvPr>
        </p:nvSpPr>
        <p:spPr>
          <a:xfrm>
            <a:off x="525486" y="1193671"/>
            <a:ext cx="8013658" cy="3815487"/>
          </a:xfrm>
        </p:spPr>
        <p:txBody>
          <a:bodyPr>
            <a:noAutofit/>
          </a:bodyPr>
          <a:lstStyle/>
          <a:p>
            <a:pPr marL="68580" indent="0" algn="just">
              <a:buNone/>
            </a:pPr>
            <a:endParaRPr lang="es-ES_tradnl" sz="1600" b="1" dirty="0" smtClean="0"/>
          </a:p>
          <a:p>
            <a:pPr marL="68580" indent="0" algn="just">
              <a:buNone/>
            </a:pPr>
            <a:r>
              <a:rPr lang="es-ES_tradnl" b="1" dirty="0" smtClean="0"/>
              <a:t>PARED </a:t>
            </a:r>
          </a:p>
          <a:p>
            <a:pPr marL="68580" indent="0" algn="just">
              <a:buNone/>
            </a:pPr>
            <a:r>
              <a:rPr lang="es-ES_tradnl" b="1" dirty="0" smtClean="0"/>
              <a:t>LATERAL </a:t>
            </a:r>
          </a:p>
          <a:p>
            <a:pPr marL="68580" indent="0" algn="just">
              <a:buNone/>
            </a:pPr>
            <a:r>
              <a:rPr lang="es-ES_tradnl" b="1" dirty="0" smtClean="0"/>
              <a:t>DE REVÉS</a:t>
            </a:r>
          </a:p>
          <a:p>
            <a:endParaRPr lang="es-ES_tradnl" sz="2000" dirty="0"/>
          </a:p>
        </p:txBody>
      </p:sp>
      <p:sp>
        <p:nvSpPr>
          <p:cNvPr id="6" name="CuadroTexto 5"/>
          <p:cNvSpPr txBox="1"/>
          <p:nvPr/>
        </p:nvSpPr>
        <p:spPr>
          <a:xfrm>
            <a:off x="4732728" y="109883"/>
            <a:ext cx="2989220" cy="338554"/>
          </a:xfrm>
          <a:prstGeom prst="rect">
            <a:avLst/>
          </a:prstGeom>
          <a:noFill/>
        </p:spPr>
        <p:txBody>
          <a:bodyPr wrap="none" rtlCol="0">
            <a:spAutoFit/>
          </a:bodyPr>
          <a:lstStyle/>
          <a:p>
            <a:r>
              <a:rPr lang="es-ES" sz="16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TEMA 4. TÉCNICA DEL PÁDEL</a:t>
            </a:r>
            <a:endParaRPr lang="es-ES" sz="160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7" name="CuadroTexto 6"/>
          <p:cNvSpPr txBox="1"/>
          <p:nvPr/>
        </p:nvSpPr>
        <p:spPr>
          <a:xfrm>
            <a:off x="3857672" y="6488668"/>
            <a:ext cx="5096267" cy="369332"/>
          </a:xfrm>
          <a:prstGeom prst="rect">
            <a:avLst/>
          </a:prstGeom>
          <a:noFill/>
        </p:spPr>
        <p:txBody>
          <a:bodyPr wrap="none" rtlCol="0">
            <a:spAutoFit/>
          </a:bodyPr>
          <a:lstStyle/>
          <a:p>
            <a:r>
              <a:rPr lang="es-ES" b="1" dirty="0" smtClean="0"/>
              <a:t>Bernardino Javier Sánchez-Alcaraz Martínez</a:t>
            </a:r>
            <a:endParaRPr lang="es-ES" b="1" dirty="0"/>
          </a:p>
        </p:txBody>
      </p:sp>
      <p:pic>
        <p:nvPicPr>
          <p:cNvPr id="5" name="Imagen 4"/>
          <p:cNvPicPr>
            <a:picLocks noChangeAspect="1"/>
          </p:cNvPicPr>
          <p:nvPr/>
        </p:nvPicPr>
        <p:blipFill>
          <a:blip r:embed="rId2"/>
          <a:stretch>
            <a:fillRect/>
          </a:stretch>
        </p:blipFill>
        <p:spPr>
          <a:xfrm>
            <a:off x="2521064" y="1193671"/>
            <a:ext cx="4311536" cy="5313938"/>
          </a:xfrm>
          <a:prstGeom prst="rect">
            <a:avLst/>
          </a:prstGeom>
        </p:spPr>
      </p:pic>
    </p:spTree>
    <p:extLst>
      <p:ext uri="{BB962C8B-B14F-4D97-AF65-F5344CB8AC3E}">
        <p14:creationId xmlns:p14="http://schemas.microsoft.com/office/powerpoint/2010/main" val="370251050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043490" y="448437"/>
            <a:ext cx="7276702" cy="745234"/>
          </a:xfrm>
        </p:spPr>
        <p:txBody>
          <a:bodyPr>
            <a:normAutofit/>
          </a:bodyPr>
          <a:lstStyle/>
          <a:p>
            <a:r>
              <a:rPr lang="es-ES" sz="2400" b="1" dirty="0"/>
              <a:t>4</a:t>
            </a:r>
            <a:r>
              <a:rPr lang="es-ES" sz="2400" b="1" dirty="0" smtClean="0"/>
              <a:t>. ANÁLISIS TÉCNICO DE LOS GOLPES DE PÁDEL</a:t>
            </a:r>
            <a:endParaRPr lang="es-ES" sz="2400" b="1" dirty="0"/>
          </a:p>
        </p:txBody>
      </p:sp>
      <p:sp>
        <p:nvSpPr>
          <p:cNvPr id="3" name="Marcador de contenido 2"/>
          <p:cNvSpPr>
            <a:spLocks noGrp="1"/>
          </p:cNvSpPr>
          <p:nvPr>
            <p:ph idx="1"/>
          </p:nvPr>
        </p:nvSpPr>
        <p:spPr>
          <a:xfrm>
            <a:off x="525486" y="1193671"/>
            <a:ext cx="8013658" cy="3815487"/>
          </a:xfrm>
        </p:spPr>
        <p:txBody>
          <a:bodyPr>
            <a:noAutofit/>
          </a:bodyPr>
          <a:lstStyle/>
          <a:p>
            <a:pPr marL="68580" indent="0" algn="just">
              <a:buNone/>
            </a:pPr>
            <a:r>
              <a:rPr lang="es-ES_tradnl" sz="1600" b="1" dirty="0" smtClean="0"/>
              <a:t>CONTRAPARED</a:t>
            </a:r>
          </a:p>
          <a:p>
            <a:pPr marL="68580" indent="0">
              <a:buNone/>
            </a:pPr>
            <a:r>
              <a:rPr lang="es-ES_tradnl" sz="1400" dirty="0" smtClean="0"/>
              <a:t>* La </a:t>
            </a:r>
            <a:r>
              <a:rPr lang="es-ES_tradnl" sz="1400" dirty="0"/>
              <a:t>contra-pared es un golpe que se utiliza como recurso, cuando la pelota ha sobrepasado la posición del jugador y el segundo bote se va a producir sin tener tiempo o espacio para colocarnos por detrás de la pelota y golpear hacia el campo contrario.</a:t>
            </a:r>
          </a:p>
          <a:p>
            <a:pPr marL="68580" indent="0">
              <a:buNone/>
            </a:pPr>
            <a:r>
              <a:rPr lang="es-ES_tradnl" sz="1400" b="1" dirty="0"/>
              <a:t>a) Empuñadura:</a:t>
            </a:r>
            <a:r>
              <a:rPr lang="es-ES_tradnl" sz="1400" dirty="0"/>
              <a:t> Para  realizar la contra-pared es muy importante utilizar la empuñadura continental, que ayudará a golpear plano, permitiendo que la pelota pase al campo contrario.</a:t>
            </a:r>
          </a:p>
          <a:p>
            <a:pPr marL="68580" indent="0">
              <a:buNone/>
            </a:pPr>
            <a:r>
              <a:rPr lang="es-ES_tradnl" sz="1400" b="1" dirty="0"/>
              <a:t>b) Preparación y unidad de giro: </a:t>
            </a:r>
            <a:r>
              <a:rPr lang="es-ES_tradnl" sz="1400" dirty="0"/>
              <a:t>Se produce un giro de hombros y caderas de forma que los hombros quedan enfrentados a la pared lateral, y el jugador se alinea con la pelota, a la vez que la pala se prepara hacia atrás por debajo de la cintura con el brazo </a:t>
            </a:r>
            <a:r>
              <a:rPr lang="es-ES_tradnl" sz="1400" dirty="0" err="1"/>
              <a:t>semi</a:t>
            </a:r>
            <a:r>
              <a:rPr lang="es-ES_tradnl" sz="1400" dirty="0"/>
              <a:t>-extendido y los cantos de la pala </a:t>
            </a:r>
            <a:r>
              <a:rPr lang="es-ES_tradnl" sz="1400" dirty="0" err="1"/>
              <a:t>semiabiertos</a:t>
            </a:r>
            <a:r>
              <a:rPr lang="es-ES_tradnl" sz="1400" dirty="0"/>
              <a:t>. Si se golpea de derecha, la mano no dominante queda </a:t>
            </a:r>
            <a:r>
              <a:rPr lang="es-ES_tradnl" sz="1400" dirty="0" err="1"/>
              <a:t>semiextendida</a:t>
            </a:r>
            <a:r>
              <a:rPr lang="es-ES_tradnl" sz="1400" dirty="0"/>
              <a:t> hacia delante para equilibrar el cuerpo, mientras que si se golpea de revés la mano no dominante sujeta a la pala por el corazón y ayuda a llevar la pala hacia atrás.</a:t>
            </a:r>
          </a:p>
          <a:p>
            <a:pPr marL="68580" indent="0">
              <a:buNone/>
            </a:pPr>
            <a:r>
              <a:rPr lang="es-ES_tradnl" sz="1400" b="1" dirty="0"/>
              <a:t>d) Ajuste de pasos y punto de Impacto:</a:t>
            </a:r>
            <a:r>
              <a:rPr lang="es-ES_tradnl" sz="1400" dirty="0"/>
              <a:t> Desde la posición anterior, se realiza un ajuste de pasos laterales manteniendo una posición alineada con la pelota y tras un movimiento de la pala de abajo hacia arriba, se golpea a la pelota muy delante del cuerpo, con los cantos de la pala muy abiertos, buscando que la pelota golpee en el punto más alto posible de la pared de fondo para golpear globo. </a:t>
            </a:r>
          </a:p>
          <a:p>
            <a:pPr marL="68580" indent="0">
              <a:buNone/>
            </a:pPr>
            <a:r>
              <a:rPr lang="es-ES_tradnl" sz="1400" b="1" dirty="0"/>
              <a:t>e) Terminación:</a:t>
            </a:r>
            <a:r>
              <a:rPr lang="es-ES_tradnl" sz="1400" dirty="0"/>
              <a:t> Después del impacto, la pala continua con un movimiento hacia arriba, terminando el golpe con la pala por delante del cuerpo y por encima de la cabeza, finalizando con el talón del pie derecho levantado facilitando la transferencia del peso del cuerpo desde atrás hacia delante.</a:t>
            </a:r>
          </a:p>
        </p:txBody>
      </p:sp>
      <p:sp>
        <p:nvSpPr>
          <p:cNvPr id="6" name="CuadroTexto 5"/>
          <p:cNvSpPr txBox="1"/>
          <p:nvPr/>
        </p:nvSpPr>
        <p:spPr>
          <a:xfrm>
            <a:off x="4732728" y="109883"/>
            <a:ext cx="2989220" cy="338554"/>
          </a:xfrm>
          <a:prstGeom prst="rect">
            <a:avLst/>
          </a:prstGeom>
          <a:noFill/>
        </p:spPr>
        <p:txBody>
          <a:bodyPr wrap="none" rtlCol="0">
            <a:spAutoFit/>
          </a:bodyPr>
          <a:lstStyle/>
          <a:p>
            <a:r>
              <a:rPr lang="es-ES" sz="16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TEMA 4. TÉCNICA DEL PÁDEL</a:t>
            </a:r>
            <a:endParaRPr lang="es-ES" sz="160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7" name="CuadroTexto 6"/>
          <p:cNvSpPr txBox="1"/>
          <p:nvPr/>
        </p:nvSpPr>
        <p:spPr>
          <a:xfrm>
            <a:off x="3857672" y="6488668"/>
            <a:ext cx="5096267" cy="369332"/>
          </a:xfrm>
          <a:prstGeom prst="rect">
            <a:avLst/>
          </a:prstGeom>
          <a:noFill/>
        </p:spPr>
        <p:txBody>
          <a:bodyPr wrap="none" rtlCol="0">
            <a:spAutoFit/>
          </a:bodyPr>
          <a:lstStyle/>
          <a:p>
            <a:r>
              <a:rPr lang="es-ES" b="1" dirty="0" smtClean="0"/>
              <a:t>Bernardino Javier Sánchez-Alcaraz Martínez</a:t>
            </a:r>
            <a:endParaRPr lang="es-ES" b="1" dirty="0"/>
          </a:p>
        </p:txBody>
      </p:sp>
    </p:spTree>
    <p:extLst>
      <p:ext uri="{BB962C8B-B14F-4D97-AF65-F5344CB8AC3E}">
        <p14:creationId xmlns:p14="http://schemas.microsoft.com/office/powerpoint/2010/main" val="177018127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043490" y="448437"/>
            <a:ext cx="7276702" cy="745234"/>
          </a:xfrm>
        </p:spPr>
        <p:txBody>
          <a:bodyPr>
            <a:normAutofit/>
          </a:bodyPr>
          <a:lstStyle/>
          <a:p>
            <a:r>
              <a:rPr lang="es-ES" sz="2400" b="1" dirty="0"/>
              <a:t>4</a:t>
            </a:r>
            <a:r>
              <a:rPr lang="es-ES" sz="2400" b="1" dirty="0" smtClean="0"/>
              <a:t>. ANÁLISIS TÉCNICO DE LOS GOLPES DE PÁDEL</a:t>
            </a:r>
            <a:endParaRPr lang="es-ES" sz="2400" b="1" dirty="0"/>
          </a:p>
        </p:txBody>
      </p:sp>
      <p:sp>
        <p:nvSpPr>
          <p:cNvPr id="3" name="Marcador de contenido 2"/>
          <p:cNvSpPr>
            <a:spLocks noGrp="1"/>
          </p:cNvSpPr>
          <p:nvPr>
            <p:ph idx="1"/>
          </p:nvPr>
        </p:nvSpPr>
        <p:spPr>
          <a:xfrm>
            <a:off x="525486" y="1193671"/>
            <a:ext cx="8013658" cy="3815487"/>
          </a:xfrm>
        </p:spPr>
        <p:txBody>
          <a:bodyPr>
            <a:noAutofit/>
          </a:bodyPr>
          <a:lstStyle/>
          <a:p>
            <a:pPr marL="68580" indent="0" algn="just">
              <a:buNone/>
            </a:pPr>
            <a:endParaRPr lang="es-ES_tradnl" sz="1600" b="1" dirty="0" smtClean="0"/>
          </a:p>
          <a:p>
            <a:pPr marL="68580" indent="0" algn="just">
              <a:buNone/>
            </a:pPr>
            <a:r>
              <a:rPr lang="es-ES_tradnl" b="1" dirty="0" smtClean="0"/>
              <a:t>CONTRAPARED</a:t>
            </a:r>
          </a:p>
          <a:p>
            <a:endParaRPr lang="es-ES_tradnl" sz="2000" dirty="0"/>
          </a:p>
        </p:txBody>
      </p:sp>
      <p:sp>
        <p:nvSpPr>
          <p:cNvPr id="6" name="CuadroTexto 5"/>
          <p:cNvSpPr txBox="1"/>
          <p:nvPr/>
        </p:nvSpPr>
        <p:spPr>
          <a:xfrm>
            <a:off x="4732728" y="109883"/>
            <a:ext cx="2989220" cy="338554"/>
          </a:xfrm>
          <a:prstGeom prst="rect">
            <a:avLst/>
          </a:prstGeom>
          <a:noFill/>
        </p:spPr>
        <p:txBody>
          <a:bodyPr wrap="none" rtlCol="0">
            <a:spAutoFit/>
          </a:bodyPr>
          <a:lstStyle/>
          <a:p>
            <a:r>
              <a:rPr lang="es-ES" sz="16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TEMA 4. TÉCNICA DEL PÁDEL</a:t>
            </a:r>
            <a:endParaRPr lang="es-ES" sz="160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7" name="CuadroTexto 6"/>
          <p:cNvSpPr txBox="1"/>
          <p:nvPr/>
        </p:nvSpPr>
        <p:spPr>
          <a:xfrm>
            <a:off x="3857672" y="6488668"/>
            <a:ext cx="5096267" cy="369332"/>
          </a:xfrm>
          <a:prstGeom prst="rect">
            <a:avLst/>
          </a:prstGeom>
          <a:noFill/>
        </p:spPr>
        <p:txBody>
          <a:bodyPr wrap="none" rtlCol="0">
            <a:spAutoFit/>
          </a:bodyPr>
          <a:lstStyle/>
          <a:p>
            <a:r>
              <a:rPr lang="es-ES" b="1" dirty="0" smtClean="0"/>
              <a:t>Bernardino Javier Sánchez-Alcaraz Martínez</a:t>
            </a:r>
            <a:endParaRPr lang="es-ES" b="1" dirty="0"/>
          </a:p>
        </p:txBody>
      </p:sp>
      <p:pic>
        <p:nvPicPr>
          <p:cNvPr id="4" name="Imagen 3"/>
          <p:cNvPicPr>
            <a:picLocks noChangeAspect="1"/>
          </p:cNvPicPr>
          <p:nvPr/>
        </p:nvPicPr>
        <p:blipFill>
          <a:blip r:embed="rId2"/>
          <a:stretch>
            <a:fillRect/>
          </a:stretch>
        </p:blipFill>
        <p:spPr>
          <a:xfrm>
            <a:off x="2912064" y="1167136"/>
            <a:ext cx="4183275" cy="5319907"/>
          </a:xfrm>
          <a:prstGeom prst="rect">
            <a:avLst/>
          </a:prstGeom>
        </p:spPr>
      </p:pic>
    </p:spTree>
    <p:extLst>
      <p:ext uri="{BB962C8B-B14F-4D97-AF65-F5344CB8AC3E}">
        <p14:creationId xmlns:p14="http://schemas.microsoft.com/office/powerpoint/2010/main" val="120309497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043490" y="448437"/>
            <a:ext cx="7276702" cy="745234"/>
          </a:xfrm>
        </p:spPr>
        <p:txBody>
          <a:bodyPr>
            <a:normAutofit/>
          </a:bodyPr>
          <a:lstStyle/>
          <a:p>
            <a:r>
              <a:rPr lang="es-ES" sz="2400" b="1" dirty="0"/>
              <a:t>4</a:t>
            </a:r>
            <a:r>
              <a:rPr lang="es-ES" sz="2400" b="1" dirty="0" smtClean="0"/>
              <a:t>. ANÁLISIS TÉCNICO DE LOS GOLPES DE PÁDEL</a:t>
            </a:r>
            <a:endParaRPr lang="es-ES" sz="2400" b="1" dirty="0"/>
          </a:p>
        </p:txBody>
      </p:sp>
      <p:sp>
        <p:nvSpPr>
          <p:cNvPr id="3" name="Marcador de contenido 2"/>
          <p:cNvSpPr>
            <a:spLocks noGrp="1"/>
          </p:cNvSpPr>
          <p:nvPr>
            <p:ph idx="1"/>
          </p:nvPr>
        </p:nvSpPr>
        <p:spPr>
          <a:xfrm>
            <a:off x="525486" y="1193671"/>
            <a:ext cx="8013658" cy="3815487"/>
          </a:xfrm>
        </p:spPr>
        <p:txBody>
          <a:bodyPr>
            <a:noAutofit/>
          </a:bodyPr>
          <a:lstStyle/>
          <a:p>
            <a:pPr marL="68580" indent="0" algn="just">
              <a:buNone/>
            </a:pPr>
            <a:r>
              <a:rPr lang="es-ES_tradnl" sz="1600" b="1" dirty="0" smtClean="0"/>
              <a:t>VOLEA DE DERECHA</a:t>
            </a:r>
          </a:p>
          <a:p>
            <a:pPr marL="68580" indent="0" algn="just">
              <a:buNone/>
            </a:pPr>
            <a:endParaRPr lang="es-ES_tradnl" sz="800" b="1" dirty="0" smtClean="0"/>
          </a:p>
          <a:p>
            <a:pPr marL="68580" indent="0" algn="just">
              <a:buNone/>
            </a:pPr>
            <a:r>
              <a:rPr lang="es-ES_tradnl" sz="1300" dirty="0" smtClean="0"/>
              <a:t>* La </a:t>
            </a:r>
            <a:r>
              <a:rPr lang="es-ES_tradnl" sz="1300" dirty="0"/>
              <a:t>volea es un golpe que se realiza cerca de la red, golpeando la pelota sin que bote en el suelo. En función de la aplicación táctica podemos distinguir entre voleas de construcción, que se realizan un metro o dos por delante de la línea de saque, y suelen ser un golpe de transición hasta alcanzar definitivamente la red; y voleas ganadoras en las que el jugador, se sitúa muy cerca de la red, con el objetivo de cerrar la jugada, abriendo más ángulos en la pista y jugando con más profundidad y potencia.</a:t>
            </a:r>
          </a:p>
          <a:p>
            <a:pPr marL="68580" indent="0" algn="just">
              <a:buNone/>
            </a:pPr>
            <a:r>
              <a:rPr lang="es-ES_tradnl" sz="1300" b="1" dirty="0"/>
              <a:t>a) Empuñadura:</a:t>
            </a:r>
            <a:r>
              <a:rPr lang="es-ES_tradnl" sz="1300" dirty="0"/>
              <a:t> Para  realizar la volea es importante utilizar la empuñadura continental, que facilitará el efecto cortado.</a:t>
            </a:r>
          </a:p>
          <a:p>
            <a:pPr marL="68580" indent="0" algn="just">
              <a:buNone/>
            </a:pPr>
            <a:r>
              <a:rPr lang="es-ES_tradnl" sz="1300" b="1" dirty="0"/>
              <a:t>b) Preparación y unidad de giro: </a:t>
            </a:r>
            <a:r>
              <a:rPr lang="es-ES_tradnl" sz="1300" dirty="0"/>
              <a:t>El jugador, partiendo de la posición de preparados para los golpes de red, realizará un giro de hombros y cadera pivotando sobre el pie del golpe, de forma que la pala quede situada delante del cuerpo, nunca más atrás del hombro retrasado, con el canto inferior ligeramente adelantado y el tapón apuntando hacia el pie contario al golpe. La mano no dominante ha soltado la pala y queda extendida hacia delante para equilibrar el cuerpo.</a:t>
            </a:r>
          </a:p>
          <a:p>
            <a:pPr marL="68580" indent="0" algn="just">
              <a:buNone/>
            </a:pPr>
            <a:r>
              <a:rPr lang="es-ES_tradnl" sz="1300" b="1" dirty="0"/>
              <a:t>d) Punto de Impacto:</a:t>
            </a:r>
            <a:r>
              <a:rPr lang="es-ES_tradnl" sz="1300" dirty="0"/>
              <a:t> Desde la posición anterior, se realiza una transferencia del peso hacia delante, golpeando la pelota a la vez que se da un paso en diagonal con el pie contrario. El impacto coincidirá con el paso diagonal, y se producirá delante del cuerpo, a la altura del pecho, entrando a la pelota con la pala ligeramente abierta para el efecto cortado, o con los cantos casi perpendiculares al suelo para una volea fuerte y plana. </a:t>
            </a:r>
          </a:p>
          <a:p>
            <a:pPr marL="68580" indent="0" algn="just">
              <a:buNone/>
            </a:pPr>
            <a:r>
              <a:rPr lang="es-ES_tradnl" sz="1300" b="1" dirty="0"/>
              <a:t>e) Terminación:</a:t>
            </a:r>
            <a:r>
              <a:rPr lang="es-ES_tradnl" sz="1300" dirty="0"/>
              <a:t> Después del impacto, la pala continua hacia delante </a:t>
            </a:r>
            <a:r>
              <a:rPr lang="es-ES_tradnl" sz="1300" dirty="0" smtClean="0"/>
              <a:t>por </a:t>
            </a:r>
            <a:r>
              <a:rPr lang="es-ES_tradnl" sz="1300" dirty="0"/>
              <a:t>encima de la altura de la red y apuntando hacia la pared de fondo contraria. El talón del pie retrasado se levanta favoreciendo la transferencia de peso y la recuperación.</a:t>
            </a:r>
          </a:p>
        </p:txBody>
      </p:sp>
      <p:sp>
        <p:nvSpPr>
          <p:cNvPr id="6" name="CuadroTexto 5"/>
          <p:cNvSpPr txBox="1"/>
          <p:nvPr/>
        </p:nvSpPr>
        <p:spPr>
          <a:xfrm>
            <a:off x="4732728" y="109883"/>
            <a:ext cx="2989220" cy="338554"/>
          </a:xfrm>
          <a:prstGeom prst="rect">
            <a:avLst/>
          </a:prstGeom>
          <a:noFill/>
        </p:spPr>
        <p:txBody>
          <a:bodyPr wrap="none" rtlCol="0">
            <a:spAutoFit/>
          </a:bodyPr>
          <a:lstStyle/>
          <a:p>
            <a:r>
              <a:rPr lang="es-ES" sz="16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TEMA 4. TÉCNICA DEL PÁDEL</a:t>
            </a:r>
            <a:endParaRPr lang="es-ES" sz="160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7" name="CuadroTexto 6"/>
          <p:cNvSpPr txBox="1"/>
          <p:nvPr/>
        </p:nvSpPr>
        <p:spPr>
          <a:xfrm>
            <a:off x="3857672" y="6488668"/>
            <a:ext cx="5096267" cy="369332"/>
          </a:xfrm>
          <a:prstGeom prst="rect">
            <a:avLst/>
          </a:prstGeom>
          <a:noFill/>
        </p:spPr>
        <p:txBody>
          <a:bodyPr wrap="none" rtlCol="0">
            <a:spAutoFit/>
          </a:bodyPr>
          <a:lstStyle/>
          <a:p>
            <a:r>
              <a:rPr lang="es-ES" b="1" dirty="0" smtClean="0"/>
              <a:t>Bernardino Javier Sánchez-Alcaraz Martínez</a:t>
            </a:r>
            <a:endParaRPr lang="es-ES" b="1" dirty="0"/>
          </a:p>
        </p:txBody>
      </p:sp>
    </p:spTree>
    <p:extLst>
      <p:ext uri="{BB962C8B-B14F-4D97-AF65-F5344CB8AC3E}">
        <p14:creationId xmlns:p14="http://schemas.microsoft.com/office/powerpoint/2010/main" val="233268644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043490" y="448437"/>
            <a:ext cx="7276702" cy="745234"/>
          </a:xfrm>
        </p:spPr>
        <p:txBody>
          <a:bodyPr>
            <a:normAutofit/>
          </a:bodyPr>
          <a:lstStyle/>
          <a:p>
            <a:r>
              <a:rPr lang="es-ES" sz="2400" b="1" dirty="0"/>
              <a:t>4</a:t>
            </a:r>
            <a:r>
              <a:rPr lang="es-ES" sz="2400" b="1" dirty="0" smtClean="0"/>
              <a:t>. ANÁLISIS TÉCNICO DE LOS GOLPES DE PÁDEL</a:t>
            </a:r>
            <a:endParaRPr lang="es-ES" sz="2400" b="1" dirty="0"/>
          </a:p>
        </p:txBody>
      </p:sp>
      <p:sp>
        <p:nvSpPr>
          <p:cNvPr id="3" name="Marcador de contenido 2"/>
          <p:cNvSpPr>
            <a:spLocks noGrp="1"/>
          </p:cNvSpPr>
          <p:nvPr>
            <p:ph idx="1"/>
          </p:nvPr>
        </p:nvSpPr>
        <p:spPr>
          <a:xfrm>
            <a:off x="525486" y="1193671"/>
            <a:ext cx="8013658" cy="3815487"/>
          </a:xfrm>
        </p:spPr>
        <p:txBody>
          <a:bodyPr>
            <a:noAutofit/>
          </a:bodyPr>
          <a:lstStyle/>
          <a:p>
            <a:pPr marL="68580" indent="0" algn="just">
              <a:buNone/>
            </a:pPr>
            <a:endParaRPr lang="es-ES_tradnl" sz="1600" b="1" dirty="0" smtClean="0"/>
          </a:p>
          <a:p>
            <a:pPr marL="68580" indent="0" algn="just">
              <a:buNone/>
            </a:pPr>
            <a:r>
              <a:rPr lang="es-ES_tradnl" b="1" dirty="0" smtClean="0"/>
              <a:t>VOLEA </a:t>
            </a:r>
          </a:p>
          <a:p>
            <a:pPr marL="68580" indent="0" algn="just">
              <a:buNone/>
            </a:pPr>
            <a:r>
              <a:rPr lang="es-ES_tradnl" b="1" dirty="0" smtClean="0"/>
              <a:t>DE DERECHA</a:t>
            </a:r>
          </a:p>
          <a:p>
            <a:endParaRPr lang="es-ES_tradnl" sz="2000" dirty="0"/>
          </a:p>
        </p:txBody>
      </p:sp>
      <p:sp>
        <p:nvSpPr>
          <p:cNvPr id="6" name="CuadroTexto 5"/>
          <p:cNvSpPr txBox="1"/>
          <p:nvPr/>
        </p:nvSpPr>
        <p:spPr>
          <a:xfrm>
            <a:off x="4732728" y="109883"/>
            <a:ext cx="2989220" cy="338554"/>
          </a:xfrm>
          <a:prstGeom prst="rect">
            <a:avLst/>
          </a:prstGeom>
          <a:noFill/>
        </p:spPr>
        <p:txBody>
          <a:bodyPr wrap="none" rtlCol="0">
            <a:spAutoFit/>
          </a:bodyPr>
          <a:lstStyle/>
          <a:p>
            <a:r>
              <a:rPr lang="es-ES" sz="16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TEMA 4. TÉCNICA DEL PÁDEL</a:t>
            </a:r>
            <a:endParaRPr lang="es-ES" sz="160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7" name="CuadroTexto 6"/>
          <p:cNvSpPr txBox="1"/>
          <p:nvPr/>
        </p:nvSpPr>
        <p:spPr>
          <a:xfrm>
            <a:off x="3857672" y="6488668"/>
            <a:ext cx="5096267" cy="369332"/>
          </a:xfrm>
          <a:prstGeom prst="rect">
            <a:avLst/>
          </a:prstGeom>
          <a:noFill/>
        </p:spPr>
        <p:txBody>
          <a:bodyPr wrap="none" rtlCol="0">
            <a:spAutoFit/>
          </a:bodyPr>
          <a:lstStyle/>
          <a:p>
            <a:r>
              <a:rPr lang="es-ES" b="1" dirty="0" smtClean="0"/>
              <a:t>Bernardino Javier Sánchez-Alcaraz Martínez</a:t>
            </a:r>
            <a:endParaRPr lang="es-ES" b="1" dirty="0"/>
          </a:p>
        </p:txBody>
      </p:sp>
      <p:pic>
        <p:nvPicPr>
          <p:cNvPr id="5" name="Imagen 4"/>
          <p:cNvPicPr>
            <a:picLocks noChangeAspect="1"/>
          </p:cNvPicPr>
          <p:nvPr/>
        </p:nvPicPr>
        <p:blipFill>
          <a:blip r:embed="rId2"/>
          <a:stretch>
            <a:fillRect/>
          </a:stretch>
        </p:blipFill>
        <p:spPr>
          <a:xfrm>
            <a:off x="2961721" y="1193670"/>
            <a:ext cx="4117413" cy="5255273"/>
          </a:xfrm>
          <a:prstGeom prst="rect">
            <a:avLst/>
          </a:prstGeom>
        </p:spPr>
      </p:pic>
    </p:spTree>
    <p:extLst>
      <p:ext uri="{BB962C8B-B14F-4D97-AF65-F5344CB8AC3E}">
        <p14:creationId xmlns:p14="http://schemas.microsoft.com/office/powerpoint/2010/main" val="136285738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043490" y="448437"/>
            <a:ext cx="7276702" cy="745234"/>
          </a:xfrm>
        </p:spPr>
        <p:txBody>
          <a:bodyPr>
            <a:normAutofit/>
          </a:bodyPr>
          <a:lstStyle/>
          <a:p>
            <a:r>
              <a:rPr lang="es-ES" sz="2400" b="1" dirty="0"/>
              <a:t>4</a:t>
            </a:r>
            <a:r>
              <a:rPr lang="es-ES" sz="2400" b="1" dirty="0" smtClean="0"/>
              <a:t>. ANÁLISIS TÉCNICO DE LOS GOLPES DE PÁDEL</a:t>
            </a:r>
            <a:endParaRPr lang="es-ES" sz="2400" b="1" dirty="0"/>
          </a:p>
        </p:txBody>
      </p:sp>
      <p:sp>
        <p:nvSpPr>
          <p:cNvPr id="3" name="Marcador de contenido 2"/>
          <p:cNvSpPr>
            <a:spLocks noGrp="1"/>
          </p:cNvSpPr>
          <p:nvPr>
            <p:ph idx="1"/>
          </p:nvPr>
        </p:nvSpPr>
        <p:spPr>
          <a:xfrm>
            <a:off x="525486" y="1193671"/>
            <a:ext cx="8013658" cy="3815487"/>
          </a:xfrm>
        </p:spPr>
        <p:txBody>
          <a:bodyPr>
            <a:noAutofit/>
          </a:bodyPr>
          <a:lstStyle/>
          <a:p>
            <a:pPr marL="68580" indent="0" algn="just">
              <a:buNone/>
            </a:pPr>
            <a:r>
              <a:rPr lang="es-ES_tradnl" sz="1600" b="1" dirty="0" smtClean="0"/>
              <a:t>VOLEA DE REVÉS</a:t>
            </a:r>
          </a:p>
          <a:p>
            <a:pPr marL="68580" indent="0" algn="just">
              <a:buNone/>
            </a:pPr>
            <a:endParaRPr lang="es-ES_tradnl" sz="800" b="1" dirty="0" smtClean="0"/>
          </a:p>
          <a:p>
            <a:pPr marL="68580" indent="0">
              <a:buNone/>
            </a:pPr>
            <a:r>
              <a:rPr lang="es-ES_tradnl" sz="1400" b="1" dirty="0"/>
              <a:t>a) Empuñadura:</a:t>
            </a:r>
            <a:r>
              <a:rPr lang="es-ES_tradnl" sz="1400" dirty="0"/>
              <a:t> Para  realizar la volea es importante utilizar la empuñadura continental, que facilitará el efecto cortado.</a:t>
            </a:r>
          </a:p>
          <a:p>
            <a:pPr marL="68580" indent="0">
              <a:buNone/>
            </a:pPr>
            <a:r>
              <a:rPr lang="es-ES_tradnl" sz="1400" b="1" dirty="0"/>
              <a:t>b) Preparación y unidad de giro: </a:t>
            </a:r>
            <a:r>
              <a:rPr lang="es-ES_tradnl" sz="1400" dirty="0"/>
              <a:t>El jugador, partiendo de la posición de preparados para los golpes de red, realizará un giro de hombros y cadera pivotando sobre el pie del golpe, de forma que la pala quede situada delante del cuerpo, nunca más atrás del hombro retrasado, con el canto inferior ligeramente adelantado y el tapón apuntando hacia el pie contario al golpe. La mano no dominante sujeta la pala por el corazón, manteniendo la cabeza de la pala por encima de la mano.</a:t>
            </a:r>
          </a:p>
          <a:p>
            <a:pPr marL="68580" indent="0">
              <a:buNone/>
            </a:pPr>
            <a:r>
              <a:rPr lang="es-ES_tradnl" sz="1400" b="1" dirty="0"/>
              <a:t>d) Punto de Impacto:</a:t>
            </a:r>
            <a:r>
              <a:rPr lang="es-ES_tradnl" sz="1400" dirty="0"/>
              <a:t> Desde la posición anterior, se realiza una transferencia del peso hacia delante, golpeando la pelota a la vez que se da un paso en diagonal con el pie contrario, coincidiendo el punto de impacto con el paso hacia delante y la transferencia del peso. El impacto se producirá delante del cuerpo, a la altura del pecho, entrando a la pelota con la pala ligeramente abierta para el efecto cortado, o con los cantos casi perpendiculares al suelo para una volea fuerte y plana.  La mano no dominante se suelta y se retrasa para equilibrar el golpe.</a:t>
            </a:r>
          </a:p>
          <a:p>
            <a:pPr marL="68580" indent="0">
              <a:buNone/>
            </a:pPr>
            <a:r>
              <a:rPr lang="es-ES_tradnl" sz="1400" b="1" dirty="0"/>
              <a:t>e) Terminación:</a:t>
            </a:r>
            <a:r>
              <a:rPr lang="es-ES_tradnl" sz="1400" dirty="0"/>
              <a:t> Después del impacto, la pala continua hacia delante para acabar por encima de la altura de la red y apuntando hacia la pared de fondo contraria. El talón del pie retrasado se levanta favoreciendo la transferencia de peso y la recuperación de la posición de espera. El brazo libre se estira hacia atrás para buscar el equilibrio.</a:t>
            </a:r>
          </a:p>
          <a:p>
            <a:pPr marL="68580" indent="0">
              <a:buNone/>
            </a:pPr>
            <a:r>
              <a:rPr lang="es-ES_tradnl" sz="1400" dirty="0"/>
              <a:t> </a:t>
            </a:r>
          </a:p>
        </p:txBody>
      </p:sp>
      <p:sp>
        <p:nvSpPr>
          <p:cNvPr id="6" name="CuadroTexto 5"/>
          <p:cNvSpPr txBox="1"/>
          <p:nvPr/>
        </p:nvSpPr>
        <p:spPr>
          <a:xfrm>
            <a:off x="4732728" y="109883"/>
            <a:ext cx="2989220" cy="338554"/>
          </a:xfrm>
          <a:prstGeom prst="rect">
            <a:avLst/>
          </a:prstGeom>
          <a:noFill/>
        </p:spPr>
        <p:txBody>
          <a:bodyPr wrap="none" rtlCol="0">
            <a:spAutoFit/>
          </a:bodyPr>
          <a:lstStyle/>
          <a:p>
            <a:r>
              <a:rPr lang="es-ES" sz="16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TEMA 4. TÉCNICA DEL PÁDEL</a:t>
            </a:r>
            <a:endParaRPr lang="es-ES" sz="160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7" name="CuadroTexto 6"/>
          <p:cNvSpPr txBox="1"/>
          <p:nvPr/>
        </p:nvSpPr>
        <p:spPr>
          <a:xfrm>
            <a:off x="3857672" y="6488668"/>
            <a:ext cx="5096267" cy="369332"/>
          </a:xfrm>
          <a:prstGeom prst="rect">
            <a:avLst/>
          </a:prstGeom>
          <a:noFill/>
        </p:spPr>
        <p:txBody>
          <a:bodyPr wrap="none" rtlCol="0">
            <a:spAutoFit/>
          </a:bodyPr>
          <a:lstStyle/>
          <a:p>
            <a:r>
              <a:rPr lang="es-ES" b="1" dirty="0" smtClean="0"/>
              <a:t>Bernardino Javier Sánchez-Alcaraz Martínez</a:t>
            </a:r>
            <a:endParaRPr lang="es-ES" b="1" dirty="0"/>
          </a:p>
        </p:txBody>
      </p:sp>
    </p:spTree>
    <p:extLst>
      <p:ext uri="{BB962C8B-B14F-4D97-AF65-F5344CB8AC3E}">
        <p14:creationId xmlns:p14="http://schemas.microsoft.com/office/powerpoint/2010/main" val="51866062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043490" y="448437"/>
            <a:ext cx="7276702" cy="745234"/>
          </a:xfrm>
        </p:spPr>
        <p:txBody>
          <a:bodyPr>
            <a:normAutofit/>
          </a:bodyPr>
          <a:lstStyle/>
          <a:p>
            <a:r>
              <a:rPr lang="es-ES" sz="2400" b="1" dirty="0"/>
              <a:t>4</a:t>
            </a:r>
            <a:r>
              <a:rPr lang="es-ES" sz="2400" b="1" dirty="0" smtClean="0"/>
              <a:t>. ANÁLISIS TÉCNICO DE LOS GOLPES DE PÁDEL</a:t>
            </a:r>
            <a:endParaRPr lang="es-ES" sz="2400" b="1" dirty="0"/>
          </a:p>
        </p:txBody>
      </p:sp>
      <p:sp>
        <p:nvSpPr>
          <p:cNvPr id="3" name="Marcador de contenido 2"/>
          <p:cNvSpPr>
            <a:spLocks noGrp="1"/>
          </p:cNvSpPr>
          <p:nvPr>
            <p:ph idx="1"/>
          </p:nvPr>
        </p:nvSpPr>
        <p:spPr>
          <a:xfrm>
            <a:off x="525486" y="1193671"/>
            <a:ext cx="8013658" cy="3815487"/>
          </a:xfrm>
        </p:spPr>
        <p:txBody>
          <a:bodyPr>
            <a:noAutofit/>
          </a:bodyPr>
          <a:lstStyle/>
          <a:p>
            <a:pPr marL="68580" indent="0" algn="just">
              <a:buNone/>
            </a:pPr>
            <a:endParaRPr lang="es-ES_tradnl" sz="1600" b="1" dirty="0" smtClean="0"/>
          </a:p>
          <a:p>
            <a:pPr marL="68580" indent="0" algn="just">
              <a:buNone/>
            </a:pPr>
            <a:r>
              <a:rPr lang="es-ES_tradnl" b="1" dirty="0" smtClean="0"/>
              <a:t>VOLEA </a:t>
            </a:r>
          </a:p>
          <a:p>
            <a:pPr marL="68580" indent="0" algn="just">
              <a:buNone/>
            </a:pPr>
            <a:r>
              <a:rPr lang="es-ES_tradnl" b="1" dirty="0" smtClean="0"/>
              <a:t>DE REVÉS</a:t>
            </a:r>
          </a:p>
          <a:p>
            <a:endParaRPr lang="es-ES_tradnl" sz="2000" dirty="0"/>
          </a:p>
        </p:txBody>
      </p:sp>
      <p:sp>
        <p:nvSpPr>
          <p:cNvPr id="6" name="CuadroTexto 5"/>
          <p:cNvSpPr txBox="1"/>
          <p:nvPr/>
        </p:nvSpPr>
        <p:spPr>
          <a:xfrm>
            <a:off x="4732728" y="109883"/>
            <a:ext cx="2989220" cy="338554"/>
          </a:xfrm>
          <a:prstGeom prst="rect">
            <a:avLst/>
          </a:prstGeom>
          <a:noFill/>
        </p:spPr>
        <p:txBody>
          <a:bodyPr wrap="none" rtlCol="0">
            <a:spAutoFit/>
          </a:bodyPr>
          <a:lstStyle/>
          <a:p>
            <a:r>
              <a:rPr lang="es-ES" sz="16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TEMA 4. TÉCNICA DEL PÁDEL</a:t>
            </a:r>
            <a:endParaRPr lang="es-ES" sz="160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7" name="CuadroTexto 6"/>
          <p:cNvSpPr txBox="1"/>
          <p:nvPr/>
        </p:nvSpPr>
        <p:spPr>
          <a:xfrm>
            <a:off x="3857672" y="6488668"/>
            <a:ext cx="5096267" cy="369332"/>
          </a:xfrm>
          <a:prstGeom prst="rect">
            <a:avLst/>
          </a:prstGeom>
          <a:noFill/>
        </p:spPr>
        <p:txBody>
          <a:bodyPr wrap="none" rtlCol="0">
            <a:spAutoFit/>
          </a:bodyPr>
          <a:lstStyle/>
          <a:p>
            <a:r>
              <a:rPr lang="es-ES" b="1" dirty="0" smtClean="0"/>
              <a:t>Bernardino Javier Sánchez-Alcaraz Martínez</a:t>
            </a:r>
            <a:endParaRPr lang="es-ES" b="1" dirty="0"/>
          </a:p>
        </p:txBody>
      </p:sp>
      <p:pic>
        <p:nvPicPr>
          <p:cNvPr id="4" name="Imagen 3"/>
          <p:cNvPicPr>
            <a:picLocks noChangeAspect="1"/>
          </p:cNvPicPr>
          <p:nvPr/>
        </p:nvPicPr>
        <p:blipFill>
          <a:blip r:embed="rId2"/>
          <a:stretch>
            <a:fillRect/>
          </a:stretch>
        </p:blipFill>
        <p:spPr>
          <a:xfrm>
            <a:off x="2687592" y="1193670"/>
            <a:ext cx="4145007" cy="5306073"/>
          </a:xfrm>
          <a:prstGeom prst="rect">
            <a:avLst/>
          </a:prstGeom>
        </p:spPr>
      </p:pic>
    </p:spTree>
    <p:extLst>
      <p:ext uri="{BB962C8B-B14F-4D97-AF65-F5344CB8AC3E}">
        <p14:creationId xmlns:p14="http://schemas.microsoft.com/office/powerpoint/2010/main" val="394579961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043490" y="448437"/>
            <a:ext cx="7276702" cy="745234"/>
          </a:xfrm>
        </p:spPr>
        <p:txBody>
          <a:bodyPr>
            <a:normAutofit/>
          </a:bodyPr>
          <a:lstStyle/>
          <a:p>
            <a:r>
              <a:rPr lang="es-ES" sz="2400" b="1" dirty="0"/>
              <a:t>4</a:t>
            </a:r>
            <a:r>
              <a:rPr lang="es-ES" sz="2400" b="1" dirty="0" smtClean="0"/>
              <a:t>. ANÁLISIS TÉCNICO DE LOS GOLPES DE PÁDEL</a:t>
            </a:r>
            <a:endParaRPr lang="es-ES" sz="2400" b="1" dirty="0"/>
          </a:p>
        </p:txBody>
      </p:sp>
      <p:sp>
        <p:nvSpPr>
          <p:cNvPr id="3" name="Marcador de contenido 2"/>
          <p:cNvSpPr>
            <a:spLocks noGrp="1"/>
          </p:cNvSpPr>
          <p:nvPr>
            <p:ph idx="1"/>
          </p:nvPr>
        </p:nvSpPr>
        <p:spPr>
          <a:xfrm>
            <a:off x="525486" y="1193671"/>
            <a:ext cx="8013658" cy="3815487"/>
          </a:xfrm>
        </p:spPr>
        <p:txBody>
          <a:bodyPr>
            <a:noAutofit/>
          </a:bodyPr>
          <a:lstStyle/>
          <a:p>
            <a:pPr marL="68580" indent="0" algn="just">
              <a:buNone/>
            </a:pPr>
            <a:r>
              <a:rPr lang="es-ES" sz="1600" b="1" dirty="0" smtClean="0"/>
              <a:t>E</a:t>
            </a:r>
            <a:r>
              <a:rPr lang="es-ES_tradnl" sz="1600" b="1" dirty="0" smtClean="0"/>
              <a:t>L REMATE</a:t>
            </a:r>
          </a:p>
          <a:p>
            <a:pPr marL="68580" indent="0" algn="just">
              <a:buNone/>
            </a:pPr>
            <a:endParaRPr lang="es-ES_tradnl" sz="800" b="1" dirty="0" smtClean="0"/>
          </a:p>
          <a:p>
            <a:pPr marL="68580" indent="0">
              <a:buNone/>
            </a:pPr>
            <a:r>
              <a:rPr lang="es-ES_tradnl" sz="1300" dirty="0" smtClean="0"/>
              <a:t>* El </a:t>
            </a:r>
            <a:r>
              <a:rPr lang="es-ES_tradnl" sz="1300" dirty="0"/>
              <a:t>remate, al igual que la volea, es un golpe sin bote, que se realiza cuando el jugador se encuentra cerca la red y el contrario golpea un globo. </a:t>
            </a:r>
          </a:p>
          <a:p>
            <a:pPr marL="68580" indent="0">
              <a:buNone/>
            </a:pPr>
            <a:r>
              <a:rPr lang="es-ES_tradnl" sz="1300" b="1" dirty="0"/>
              <a:t>a) Empuñadura:</a:t>
            </a:r>
            <a:r>
              <a:rPr lang="es-ES_tradnl" sz="1300" dirty="0"/>
              <a:t> Para  realizar cualquier tipo de remate se utilizará la empuñadura continental, que ayudará a producir los diferentes efectos a la pelota, ya que la muñeca tiene más movilidad.</a:t>
            </a:r>
          </a:p>
          <a:p>
            <a:pPr marL="68580" indent="0">
              <a:buNone/>
            </a:pPr>
            <a:r>
              <a:rPr lang="es-ES_tradnl" sz="1300" b="1" dirty="0"/>
              <a:t>b) Preparación y unidad de giro: </a:t>
            </a:r>
            <a:r>
              <a:rPr lang="es-ES_tradnl" sz="1300" dirty="0"/>
              <a:t>El jugador, partiendo de la posición de preparados para los golpes de red, realizará un movimiento denominado “3 en 1”. En primer lugar, tan pronto como el jugador vea venir el globo de su rival, desplazará el pie derecho detrás del izquierdo (diestros), girando y quedando en una posición de lado. Al mismo tiempo, la mano no dominante se extiende apuntando hacia la pelota, sirviendo de referencia y manteniendo el balance. Por último,  la pala se desplaza arriba detrás de la cabeza, flexionando el codo que se sitúa a la altura del hombro. </a:t>
            </a:r>
          </a:p>
          <a:p>
            <a:pPr marL="68580" indent="0">
              <a:buNone/>
            </a:pPr>
            <a:r>
              <a:rPr lang="es-ES_tradnl" sz="1300" b="1" dirty="0"/>
              <a:t>d) Ajuste de pasos y punto de impacto:</a:t>
            </a:r>
            <a:r>
              <a:rPr lang="es-ES_tradnl" sz="1300" dirty="0"/>
              <a:t> Desde la posición anterior, se realiza un ajuste de pasos lateralmente de forma que el jugador se coloque debajo de la pelota. Cuando el jugador localiza la pelota sobre su cabeza, realizará un movimiento de extensión del brazo golpeando lo más arriba posible, a las 12 en punto de un reloj imaginario que estuviese delante de él. El peso del cuerpo se desplaza hacia el pie adelantado y, para facilitar la transferencia, el talón del pie retrasado se levanta. Simultáneamente a la extensión del brazo dominante, el brazo no dominante irá hacia el estómago para mantener el equilibrio. </a:t>
            </a:r>
          </a:p>
          <a:p>
            <a:pPr marL="68580" indent="0">
              <a:buNone/>
            </a:pPr>
            <a:r>
              <a:rPr lang="es-ES_tradnl" sz="1300" b="1" dirty="0"/>
              <a:t>e) Terminación:</a:t>
            </a:r>
            <a:r>
              <a:rPr lang="es-ES_tradnl" sz="1300" dirty="0"/>
              <a:t> Después del impacto, la pala continua hacia delante con un largo acompañamiento hasta llegar a simular que se guarda en el bolsillo del lado contrario de la ejecución del golpe, entre el hombro y la cadera.</a:t>
            </a:r>
          </a:p>
          <a:p>
            <a:pPr marL="68580" indent="0">
              <a:buNone/>
            </a:pPr>
            <a:r>
              <a:rPr lang="es-ES_tradnl" sz="1300" dirty="0"/>
              <a:t> </a:t>
            </a:r>
          </a:p>
        </p:txBody>
      </p:sp>
      <p:sp>
        <p:nvSpPr>
          <p:cNvPr id="6" name="CuadroTexto 5"/>
          <p:cNvSpPr txBox="1"/>
          <p:nvPr/>
        </p:nvSpPr>
        <p:spPr>
          <a:xfrm>
            <a:off x="4732728" y="109883"/>
            <a:ext cx="2989220" cy="338554"/>
          </a:xfrm>
          <a:prstGeom prst="rect">
            <a:avLst/>
          </a:prstGeom>
          <a:noFill/>
        </p:spPr>
        <p:txBody>
          <a:bodyPr wrap="none" rtlCol="0">
            <a:spAutoFit/>
          </a:bodyPr>
          <a:lstStyle/>
          <a:p>
            <a:r>
              <a:rPr lang="es-ES" sz="16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TEMA 4. TÉCNICA DEL PÁDEL</a:t>
            </a:r>
            <a:endParaRPr lang="es-ES" sz="160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7" name="CuadroTexto 6"/>
          <p:cNvSpPr txBox="1"/>
          <p:nvPr/>
        </p:nvSpPr>
        <p:spPr>
          <a:xfrm>
            <a:off x="3857672" y="6488668"/>
            <a:ext cx="5096267" cy="369332"/>
          </a:xfrm>
          <a:prstGeom prst="rect">
            <a:avLst/>
          </a:prstGeom>
          <a:noFill/>
        </p:spPr>
        <p:txBody>
          <a:bodyPr wrap="none" rtlCol="0">
            <a:spAutoFit/>
          </a:bodyPr>
          <a:lstStyle/>
          <a:p>
            <a:r>
              <a:rPr lang="es-ES" b="1" dirty="0" smtClean="0"/>
              <a:t>Bernardino Javier Sánchez-Alcaraz Martínez</a:t>
            </a:r>
            <a:endParaRPr lang="es-ES" b="1" dirty="0"/>
          </a:p>
        </p:txBody>
      </p:sp>
    </p:spTree>
    <p:extLst>
      <p:ext uri="{BB962C8B-B14F-4D97-AF65-F5344CB8AC3E}">
        <p14:creationId xmlns:p14="http://schemas.microsoft.com/office/powerpoint/2010/main" val="410296231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043490" y="448437"/>
            <a:ext cx="7276702" cy="745234"/>
          </a:xfrm>
        </p:spPr>
        <p:txBody>
          <a:bodyPr>
            <a:normAutofit/>
          </a:bodyPr>
          <a:lstStyle/>
          <a:p>
            <a:r>
              <a:rPr lang="es-ES" sz="2400" b="1" dirty="0"/>
              <a:t>4</a:t>
            </a:r>
            <a:r>
              <a:rPr lang="es-ES" sz="2400" b="1" dirty="0" smtClean="0"/>
              <a:t>. ANÁLISIS TÉCNICO DE LOS GOLPES DE PÁDEL</a:t>
            </a:r>
            <a:endParaRPr lang="es-ES" sz="2400" b="1" dirty="0"/>
          </a:p>
        </p:txBody>
      </p:sp>
      <p:sp>
        <p:nvSpPr>
          <p:cNvPr id="3" name="Marcador de contenido 2"/>
          <p:cNvSpPr>
            <a:spLocks noGrp="1"/>
          </p:cNvSpPr>
          <p:nvPr>
            <p:ph idx="1"/>
          </p:nvPr>
        </p:nvSpPr>
        <p:spPr>
          <a:xfrm>
            <a:off x="525486" y="1193671"/>
            <a:ext cx="8013658" cy="3815487"/>
          </a:xfrm>
        </p:spPr>
        <p:txBody>
          <a:bodyPr>
            <a:noAutofit/>
          </a:bodyPr>
          <a:lstStyle/>
          <a:p>
            <a:pPr marL="68580" indent="0" algn="just">
              <a:buNone/>
            </a:pPr>
            <a:endParaRPr lang="es-ES_tradnl" sz="1600" b="1" dirty="0" smtClean="0"/>
          </a:p>
          <a:p>
            <a:pPr marL="68580" indent="0" algn="just">
              <a:buNone/>
            </a:pPr>
            <a:r>
              <a:rPr lang="es-ES_tradnl" b="1" dirty="0" smtClean="0"/>
              <a:t>EL REMATE</a:t>
            </a:r>
          </a:p>
          <a:p>
            <a:endParaRPr lang="es-ES_tradnl" sz="2000" dirty="0"/>
          </a:p>
        </p:txBody>
      </p:sp>
      <p:sp>
        <p:nvSpPr>
          <p:cNvPr id="6" name="CuadroTexto 5"/>
          <p:cNvSpPr txBox="1"/>
          <p:nvPr/>
        </p:nvSpPr>
        <p:spPr>
          <a:xfrm>
            <a:off x="4732728" y="109883"/>
            <a:ext cx="2989220" cy="338554"/>
          </a:xfrm>
          <a:prstGeom prst="rect">
            <a:avLst/>
          </a:prstGeom>
          <a:noFill/>
        </p:spPr>
        <p:txBody>
          <a:bodyPr wrap="none" rtlCol="0">
            <a:spAutoFit/>
          </a:bodyPr>
          <a:lstStyle/>
          <a:p>
            <a:r>
              <a:rPr lang="es-ES" sz="16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TEMA 4. TÉCNICA DEL PÁDEL</a:t>
            </a:r>
            <a:endParaRPr lang="es-ES" sz="160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7" name="CuadroTexto 6"/>
          <p:cNvSpPr txBox="1"/>
          <p:nvPr/>
        </p:nvSpPr>
        <p:spPr>
          <a:xfrm>
            <a:off x="3857672" y="6488668"/>
            <a:ext cx="5096267" cy="369332"/>
          </a:xfrm>
          <a:prstGeom prst="rect">
            <a:avLst/>
          </a:prstGeom>
          <a:noFill/>
        </p:spPr>
        <p:txBody>
          <a:bodyPr wrap="none" rtlCol="0">
            <a:spAutoFit/>
          </a:bodyPr>
          <a:lstStyle/>
          <a:p>
            <a:r>
              <a:rPr lang="es-ES" b="1" dirty="0" smtClean="0"/>
              <a:t>Bernardino Javier Sánchez-Alcaraz Martínez</a:t>
            </a:r>
            <a:endParaRPr lang="es-ES" b="1" dirty="0"/>
          </a:p>
        </p:txBody>
      </p:sp>
      <p:pic>
        <p:nvPicPr>
          <p:cNvPr id="5" name="Imagen 4"/>
          <p:cNvPicPr>
            <a:picLocks noChangeAspect="1"/>
          </p:cNvPicPr>
          <p:nvPr/>
        </p:nvPicPr>
        <p:blipFill>
          <a:blip r:embed="rId2"/>
          <a:stretch>
            <a:fillRect/>
          </a:stretch>
        </p:blipFill>
        <p:spPr>
          <a:xfrm>
            <a:off x="2583638" y="1116600"/>
            <a:ext cx="4248961" cy="5379637"/>
          </a:xfrm>
          <a:prstGeom prst="rect">
            <a:avLst/>
          </a:prstGeom>
        </p:spPr>
      </p:pic>
    </p:spTree>
    <p:extLst>
      <p:ext uri="{BB962C8B-B14F-4D97-AF65-F5344CB8AC3E}">
        <p14:creationId xmlns:p14="http://schemas.microsoft.com/office/powerpoint/2010/main" val="211165742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043490" y="448437"/>
            <a:ext cx="7276702" cy="745234"/>
          </a:xfrm>
        </p:spPr>
        <p:txBody>
          <a:bodyPr>
            <a:normAutofit/>
          </a:bodyPr>
          <a:lstStyle/>
          <a:p>
            <a:r>
              <a:rPr lang="es-ES" sz="2400" b="1" dirty="0"/>
              <a:t>4</a:t>
            </a:r>
            <a:r>
              <a:rPr lang="es-ES" sz="2400" b="1" dirty="0" smtClean="0"/>
              <a:t>. ANÁLISIS TÉCNICO DE LOS GOLPES DE PÁDEL</a:t>
            </a:r>
            <a:endParaRPr lang="es-ES" sz="2400" b="1" dirty="0"/>
          </a:p>
        </p:txBody>
      </p:sp>
      <p:sp>
        <p:nvSpPr>
          <p:cNvPr id="3" name="Marcador de contenido 2"/>
          <p:cNvSpPr>
            <a:spLocks noGrp="1"/>
          </p:cNvSpPr>
          <p:nvPr>
            <p:ph idx="1"/>
          </p:nvPr>
        </p:nvSpPr>
        <p:spPr>
          <a:xfrm>
            <a:off x="525486" y="1193671"/>
            <a:ext cx="8013658" cy="3815487"/>
          </a:xfrm>
        </p:spPr>
        <p:txBody>
          <a:bodyPr>
            <a:noAutofit/>
          </a:bodyPr>
          <a:lstStyle/>
          <a:p>
            <a:pPr marL="68580" indent="0" algn="just">
              <a:buNone/>
            </a:pPr>
            <a:r>
              <a:rPr lang="es-ES" sz="1600" b="1" dirty="0" smtClean="0"/>
              <a:t>E</a:t>
            </a:r>
            <a:r>
              <a:rPr lang="es-ES_tradnl" sz="1600" b="1" dirty="0" smtClean="0"/>
              <a:t>L SAQUE O SERVICIO</a:t>
            </a:r>
          </a:p>
          <a:p>
            <a:pPr marL="68580" indent="0" algn="just">
              <a:buNone/>
            </a:pPr>
            <a:endParaRPr lang="es-ES_tradnl" sz="800" b="1" dirty="0" smtClean="0"/>
          </a:p>
          <a:p>
            <a:pPr marL="68580" indent="0">
              <a:buNone/>
            </a:pPr>
            <a:r>
              <a:rPr lang="es-ES_tradnl" sz="1400" dirty="0" smtClean="0"/>
              <a:t>* El </a:t>
            </a:r>
            <a:r>
              <a:rPr lang="es-ES_tradnl" sz="1400" dirty="0"/>
              <a:t>servicio es un golpe muy importante en el pádel, y podría decirse que un alto porcentaje de puntos ganados dependen de un buen saque, ya que puede favorecernos una situación exitosa en la red. Este golpe es el único golpe en el que el jugador puede ralentizar el ritmo y en el que el impacto no está condicionado por la pelota que reciba, por lo que una buena concentración será fundamental.</a:t>
            </a:r>
          </a:p>
          <a:p>
            <a:pPr marL="68580" indent="0">
              <a:buNone/>
            </a:pPr>
            <a:r>
              <a:rPr lang="es-ES_tradnl" sz="1400" b="1" dirty="0" smtClean="0"/>
              <a:t>a</a:t>
            </a:r>
            <a:r>
              <a:rPr lang="es-ES_tradnl" sz="1400" b="1" dirty="0"/>
              <a:t>) Empuñadura:</a:t>
            </a:r>
            <a:r>
              <a:rPr lang="es-ES_tradnl" sz="1400" dirty="0"/>
              <a:t> Para la enseñanza del servicio es importante utilizar la empuñadura continental, que facilitará el efecto cortado.</a:t>
            </a:r>
          </a:p>
          <a:p>
            <a:pPr marL="68580" indent="0">
              <a:buNone/>
            </a:pPr>
            <a:r>
              <a:rPr lang="es-ES_tradnl" sz="1400" b="1" dirty="0"/>
              <a:t>b) Posición de preparado: </a:t>
            </a:r>
            <a:r>
              <a:rPr lang="es-ES_tradnl" sz="1400" dirty="0"/>
              <a:t>El jugador se coloca en posición de lado, con la pala preparada atrás y arriba, con el brazo de la pala </a:t>
            </a:r>
            <a:r>
              <a:rPr lang="es-ES_tradnl" sz="1400" dirty="0" err="1"/>
              <a:t>semi</a:t>
            </a:r>
            <a:r>
              <a:rPr lang="es-ES_tradnl" sz="1400" dirty="0"/>
              <a:t>-extendido y con la mano-pelota extendida a la altura del hombro, ligeramente hacia delante. El jugador dejará caer la pelota en el punto más alto, nunca por encima de la cintura.</a:t>
            </a:r>
          </a:p>
          <a:p>
            <a:pPr marL="68580" indent="0">
              <a:buNone/>
            </a:pPr>
            <a:r>
              <a:rPr lang="es-ES_tradnl" sz="1400" b="1" dirty="0"/>
              <a:t>c</a:t>
            </a:r>
            <a:r>
              <a:rPr lang="es-ES_tradnl" sz="1400" b="1" dirty="0" smtClean="0"/>
              <a:t>) </a:t>
            </a:r>
            <a:r>
              <a:rPr lang="es-ES_tradnl" sz="1400" b="1" dirty="0"/>
              <a:t>Punto de Impacto:</a:t>
            </a:r>
            <a:r>
              <a:rPr lang="es-ES_tradnl" sz="1400" dirty="0"/>
              <a:t> Realizando un movimiento del brazo que sujeta la pala de atrás hacia delante, y de arriba abajo, se golpea la pelota delante de la pierna izquierda (diestros), un poco por debajo de la cintura, con el brazo casi en total extensión y la muñeca firme en el impacto. La cara de la pala está un poco abierta, para dar efecto cortado. </a:t>
            </a:r>
          </a:p>
          <a:p>
            <a:pPr marL="68580" indent="0">
              <a:buNone/>
            </a:pPr>
            <a:r>
              <a:rPr lang="es-ES_tradnl" sz="1400" b="1" dirty="0"/>
              <a:t>d</a:t>
            </a:r>
            <a:r>
              <a:rPr lang="es-ES_tradnl" sz="1400" b="1" dirty="0" smtClean="0"/>
              <a:t>) </a:t>
            </a:r>
            <a:r>
              <a:rPr lang="es-ES_tradnl" sz="1400" b="1" dirty="0"/>
              <a:t>Terminación:</a:t>
            </a:r>
            <a:r>
              <a:rPr lang="es-ES_tradnl" sz="1400" dirty="0"/>
              <a:t> Después del impacto, el peso del cuerpo pasa hacia el pie delantero, y el pie trasero pasa hacia delante. El brazo que sujeta la pala sigue acompañando hacia delante, pudiendo terminar en el lado izquierdo del cuerpo.</a:t>
            </a:r>
          </a:p>
        </p:txBody>
      </p:sp>
      <p:sp>
        <p:nvSpPr>
          <p:cNvPr id="6" name="CuadroTexto 5"/>
          <p:cNvSpPr txBox="1"/>
          <p:nvPr/>
        </p:nvSpPr>
        <p:spPr>
          <a:xfrm>
            <a:off x="4732728" y="109883"/>
            <a:ext cx="2989220" cy="338554"/>
          </a:xfrm>
          <a:prstGeom prst="rect">
            <a:avLst/>
          </a:prstGeom>
          <a:noFill/>
        </p:spPr>
        <p:txBody>
          <a:bodyPr wrap="none" rtlCol="0">
            <a:spAutoFit/>
          </a:bodyPr>
          <a:lstStyle/>
          <a:p>
            <a:r>
              <a:rPr lang="es-ES" sz="16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TEMA 4. TÉCNICA DEL PÁDEL</a:t>
            </a:r>
            <a:endParaRPr lang="es-ES" sz="160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7" name="CuadroTexto 6"/>
          <p:cNvSpPr txBox="1"/>
          <p:nvPr/>
        </p:nvSpPr>
        <p:spPr>
          <a:xfrm>
            <a:off x="3857672" y="6488668"/>
            <a:ext cx="5096267" cy="369332"/>
          </a:xfrm>
          <a:prstGeom prst="rect">
            <a:avLst/>
          </a:prstGeom>
          <a:noFill/>
        </p:spPr>
        <p:txBody>
          <a:bodyPr wrap="none" rtlCol="0">
            <a:spAutoFit/>
          </a:bodyPr>
          <a:lstStyle/>
          <a:p>
            <a:r>
              <a:rPr lang="es-ES" b="1" dirty="0" smtClean="0"/>
              <a:t>Bernardino Javier Sánchez-Alcaraz Martínez</a:t>
            </a:r>
            <a:endParaRPr lang="es-ES" b="1" dirty="0"/>
          </a:p>
        </p:txBody>
      </p:sp>
    </p:spTree>
    <p:extLst>
      <p:ext uri="{BB962C8B-B14F-4D97-AF65-F5344CB8AC3E}">
        <p14:creationId xmlns:p14="http://schemas.microsoft.com/office/powerpoint/2010/main" val="250055434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043490" y="448437"/>
            <a:ext cx="7276702" cy="745234"/>
          </a:xfrm>
        </p:spPr>
        <p:txBody>
          <a:bodyPr>
            <a:normAutofit/>
          </a:bodyPr>
          <a:lstStyle/>
          <a:p>
            <a:r>
              <a:rPr lang="es-ES" sz="2400" b="1" dirty="0"/>
              <a:t>4</a:t>
            </a:r>
            <a:r>
              <a:rPr lang="es-ES" sz="2400" b="1" dirty="0" smtClean="0"/>
              <a:t>. ANÁLISIS TÉCNICO DE LOS GOLPES DE PÁDEL</a:t>
            </a:r>
            <a:endParaRPr lang="es-ES" sz="2400" b="1" dirty="0"/>
          </a:p>
        </p:txBody>
      </p:sp>
      <p:sp>
        <p:nvSpPr>
          <p:cNvPr id="3" name="Marcador de contenido 2"/>
          <p:cNvSpPr>
            <a:spLocks noGrp="1"/>
          </p:cNvSpPr>
          <p:nvPr>
            <p:ph idx="1"/>
          </p:nvPr>
        </p:nvSpPr>
        <p:spPr>
          <a:xfrm>
            <a:off x="525486" y="1193671"/>
            <a:ext cx="8013658" cy="3815487"/>
          </a:xfrm>
        </p:spPr>
        <p:txBody>
          <a:bodyPr>
            <a:noAutofit/>
          </a:bodyPr>
          <a:lstStyle/>
          <a:p>
            <a:pPr marL="68580" indent="0" algn="just">
              <a:buNone/>
            </a:pPr>
            <a:endParaRPr lang="es-ES_tradnl" sz="1600" b="1" dirty="0" smtClean="0"/>
          </a:p>
          <a:p>
            <a:pPr marL="68580" indent="0" algn="just">
              <a:buNone/>
            </a:pPr>
            <a:r>
              <a:rPr lang="es-ES_tradnl" b="1" dirty="0" smtClean="0"/>
              <a:t>EL SAQUE</a:t>
            </a:r>
          </a:p>
          <a:p>
            <a:pPr marL="68580" indent="0" algn="just">
              <a:buNone/>
            </a:pPr>
            <a:r>
              <a:rPr lang="es-ES_tradnl" b="1" dirty="0" smtClean="0"/>
              <a:t>O SERVICIO</a:t>
            </a:r>
          </a:p>
          <a:p>
            <a:endParaRPr lang="es-ES_tradnl" sz="2000" dirty="0"/>
          </a:p>
        </p:txBody>
      </p:sp>
      <p:sp>
        <p:nvSpPr>
          <p:cNvPr id="6" name="CuadroTexto 5"/>
          <p:cNvSpPr txBox="1"/>
          <p:nvPr/>
        </p:nvSpPr>
        <p:spPr>
          <a:xfrm>
            <a:off x="4732728" y="109883"/>
            <a:ext cx="2989220" cy="338554"/>
          </a:xfrm>
          <a:prstGeom prst="rect">
            <a:avLst/>
          </a:prstGeom>
          <a:noFill/>
        </p:spPr>
        <p:txBody>
          <a:bodyPr wrap="none" rtlCol="0">
            <a:spAutoFit/>
          </a:bodyPr>
          <a:lstStyle/>
          <a:p>
            <a:r>
              <a:rPr lang="es-ES" sz="16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TEMA 4. TÉCNICA DEL PÁDEL</a:t>
            </a:r>
            <a:endParaRPr lang="es-ES" sz="160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7" name="CuadroTexto 6"/>
          <p:cNvSpPr txBox="1"/>
          <p:nvPr/>
        </p:nvSpPr>
        <p:spPr>
          <a:xfrm>
            <a:off x="3857672" y="6488668"/>
            <a:ext cx="5096267" cy="369332"/>
          </a:xfrm>
          <a:prstGeom prst="rect">
            <a:avLst/>
          </a:prstGeom>
          <a:noFill/>
        </p:spPr>
        <p:txBody>
          <a:bodyPr wrap="none" rtlCol="0">
            <a:spAutoFit/>
          </a:bodyPr>
          <a:lstStyle/>
          <a:p>
            <a:r>
              <a:rPr lang="es-ES" b="1" dirty="0" smtClean="0"/>
              <a:t>Bernardino Javier Sánchez-Alcaraz Martínez</a:t>
            </a:r>
            <a:endParaRPr lang="es-ES" b="1" dirty="0"/>
          </a:p>
        </p:txBody>
      </p:sp>
      <p:pic>
        <p:nvPicPr>
          <p:cNvPr id="4" name="Imagen 3"/>
          <p:cNvPicPr>
            <a:picLocks noChangeAspect="1"/>
          </p:cNvPicPr>
          <p:nvPr/>
        </p:nvPicPr>
        <p:blipFill>
          <a:blip r:embed="rId2"/>
          <a:stretch>
            <a:fillRect/>
          </a:stretch>
        </p:blipFill>
        <p:spPr>
          <a:xfrm>
            <a:off x="2687592" y="1193670"/>
            <a:ext cx="4145007" cy="5306073"/>
          </a:xfrm>
          <a:prstGeom prst="rect">
            <a:avLst/>
          </a:prstGeom>
        </p:spPr>
      </p:pic>
    </p:spTree>
    <p:extLst>
      <p:ext uri="{BB962C8B-B14F-4D97-AF65-F5344CB8AC3E}">
        <p14:creationId xmlns:p14="http://schemas.microsoft.com/office/powerpoint/2010/main" val="422247467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043490" y="448437"/>
            <a:ext cx="7276702" cy="745234"/>
          </a:xfrm>
        </p:spPr>
        <p:txBody>
          <a:bodyPr>
            <a:normAutofit/>
          </a:bodyPr>
          <a:lstStyle/>
          <a:p>
            <a:r>
              <a:rPr lang="es-ES" sz="2400" b="1" dirty="0"/>
              <a:t>5</a:t>
            </a:r>
            <a:r>
              <a:rPr lang="es-ES" sz="2400" b="1" dirty="0" smtClean="0"/>
              <a:t>. ERRORES MÁS COMUNES Y CORRECCIONES</a:t>
            </a:r>
            <a:endParaRPr lang="es-ES" sz="2400" b="1" dirty="0"/>
          </a:p>
        </p:txBody>
      </p:sp>
      <p:sp>
        <p:nvSpPr>
          <p:cNvPr id="3" name="Marcador de contenido 2"/>
          <p:cNvSpPr>
            <a:spLocks noGrp="1"/>
          </p:cNvSpPr>
          <p:nvPr>
            <p:ph idx="1"/>
          </p:nvPr>
        </p:nvSpPr>
        <p:spPr>
          <a:xfrm>
            <a:off x="525486" y="1193671"/>
            <a:ext cx="8013658" cy="3815487"/>
          </a:xfrm>
        </p:spPr>
        <p:txBody>
          <a:bodyPr>
            <a:noAutofit/>
          </a:bodyPr>
          <a:lstStyle/>
          <a:p>
            <a:pPr marL="68580" indent="0" algn="just">
              <a:buNone/>
            </a:pPr>
            <a:endParaRPr lang="es-ES_tradnl" sz="1600" b="1" dirty="0" smtClean="0"/>
          </a:p>
          <a:p>
            <a:pPr marL="68580" indent="0" algn="just">
              <a:buNone/>
            </a:pPr>
            <a:r>
              <a:rPr lang="es-ES_tradnl" b="1" dirty="0" smtClean="0"/>
              <a:t>ERRORES </a:t>
            </a:r>
          </a:p>
          <a:p>
            <a:pPr marL="68580" indent="0" algn="just">
              <a:buNone/>
            </a:pPr>
            <a:r>
              <a:rPr lang="es-ES_tradnl" b="1" dirty="0" smtClean="0"/>
              <a:t>GENERALES</a:t>
            </a:r>
          </a:p>
          <a:p>
            <a:endParaRPr lang="es-ES_tradnl" sz="2000" dirty="0"/>
          </a:p>
        </p:txBody>
      </p:sp>
      <p:sp>
        <p:nvSpPr>
          <p:cNvPr id="6" name="CuadroTexto 5"/>
          <p:cNvSpPr txBox="1"/>
          <p:nvPr/>
        </p:nvSpPr>
        <p:spPr>
          <a:xfrm>
            <a:off x="4732728" y="109883"/>
            <a:ext cx="2989220" cy="338554"/>
          </a:xfrm>
          <a:prstGeom prst="rect">
            <a:avLst/>
          </a:prstGeom>
          <a:noFill/>
        </p:spPr>
        <p:txBody>
          <a:bodyPr wrap="none" rtlCol="0">
            <a:spAutoFit/>
          </a:bodyPr>
          <a:lstStyle/>
          <a:p>
            <a:r>
              <a:rPr lang="es-ES" sz="16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TEMA 4. TÉCNICA DEL PÁDEL</a:t>
            </a:r>
            <a:endParaRPr lang="es-ES" sz="160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7" name="CuadroTexto 6"/>
          <p:cNvSpPr txBox="1"/>
          <p:nvPr/>
        </p:nvSpPr>
        <p:spPr>
          <a:xfrm>
            <a:off x="3857672" y="6488668"/>
            <a:ext cx="5096267" cy="369332"/>
          </a:xfrm>
          <a:prstGeom prst="rect">
            <a:avLst/>
          </a:prstGeom>
          <a:noFill/>
        </p:spPr>
        <p:txBody>
          <a:bodyPr wrap="none" rtlCol="0">
            <a:spAutoFit/>
          </a:bodyPr>
          <a:lstStyle/>
          <a:p>
            <a:r>
              <a:rPr lang="es-ES" b="1" dirty="0" smtClean="0"/>
              <a:t>Bernardino Javier Sánchez-Alcaraz Martínez</a:t>
            </a:r>
            <a:endParaRPr lang="es-ES" b="1" dirty="0"/>
          </a:p>
        </p:txBody>
      </p:sp>
      <p:pic>
        <p:nvPicPr>
          <p:cNvPr id="5" name="Imagen 4"/>
          <p:cNvPicPr>
            <a:picLocks noChangeAspect="1"/>
          </p:cNvPicPr>
          <p:nvPr/>
        </p:nvPicPr>
        <p:blipFill>
          <a:blip r:embed="rId2"/>
          <a:stretch>
            <a:fillRect/>
          </a:stretch>
        </p:blipFill>
        <p:spPr>
          <a:xfrm>
            <a:off x="2364384" y="1095230"/>
            <a:ext cx="6174760" cy="5375160"/>
          </a:xfrm>
          <a:prstGeom prst="rect">
            <a:avLst/>
          </a:prstGeom>
        </p:spPr>
      </p:pic>
    </p:spTree>
    <p:extLst>
      <p:ext uri="{BB962C8B-B14F-4D97-AF65-F5344CB8AC3E}">
        <p14:creationId xmlns:p14="http://schemas.microsoft.com/office/powerpoint/2010/main" val="295268800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043490" y="448437"/>
            <a:ext cx="7276702" cy="745234"/>
          </a:xfrm>
        </p:spPr>
        <p:txBody>
          <a:bodyPr>
            <a:normAutofit/>
          </a:bodyPr>
          <a:lstStyle/>
          <a:p>
            <a:r>
              <a:rPr lang="es-ES" sz="2400" b="1" dirty="0"/>
              <a:t>5</a:t>
            </a:r>
            <a:r>
              <a:rPr lang="es-ES" sz="2400" b="1" dirty="0" smtClean="0"/>
              <a:t>. ERRORES MÁS COMUNES Y CORRECCIONES</a:t>
            </a:r>
            <a:endParaRPr lang="es-ES" sz="2400" b="1" dirty="0"/>
          </a:p>
        </p:txBody>
      </p:sp>
      <p:sp>
        <p:nvSpPr>
          <p:cNvPr id="3" name="Marcador de contenido 2"/>
          <p:cNvSpPr>
            <a:spLocks noGrp="1"/>
          </p:cNvSpPr>
          <p:nvPr>
            <p:ph idx="1"/>
          </p:nvPr>
        </p:nvSpPr>
        <p:spPr>
          <a:xfrm>
            <a:off x="525486" y="1193671"/>
            <a:ext cx="8013658" cy="3815487"/>
          </a:xfrm>
        </p:spPr>
        <p:txBody>
          <a:bodyPr>
            <a:noAutofit/>
          </a:bodyPr>
          <a:lstStyle/>
          <a:p>
            <a:pPr marL="68580" indent="0" algn="just">
              <a:buNone/>
            </a:pPr>
            <a:endParaRPr lang="es-ES_tradnl" sz="500" b="1" dirty="0" smtClean="0"/>
          </a:p>
          <a:p>
            <a:pPr marL="68580" indent="0" algn="just">
              <a:buNone/>
            </a:pPr>
            <a:r>
              <a:rPr lang="es-ES_tradnl" b="1" dirty="0" smtClean="0"/>
              <a:t>GOLPES DE PARED</a:t>
            </a:r>
          </a:p>
          <a:p>
            <a:endParaRPr lang="es-ES_tradnl" sz="2000" dirty="0"/>
          </a:p>
        </p:txBody>
      </p:sp>
      <p:sp>
        <p:nvSpPr>
          <p:cNvPr id="6" name="CuadroTexto 5"/>
          <p:cNvSpPr txBox="1"/>
          <p:nvPr/>
        </p:nvSpPr>
        <p:spPr>
          <a:xfrm>
            <a:off x="4754623" y="109883"/>
            <a:ext cx="2989220" cy="338554"/>
          </a:xfrm>
          <a:prstGeom prst="rect">
            <a:avLst/>
          </a:prstGeom>
          <a:noFill/>
        </p:spPr>
        <p:txBody>
          <a:bodyPr wrap="none" rtlCol="0">
            <a:spAutoFit/>
          </a:bodyPr>
          <a:lstStyle/>
          <a:p>
            <a:r>
              <a:rPr lang="es-ES" sz="16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TEMA 4. TÉCNICA DEL PÁDEL</a:t>
            </a:r>
            <a:endParaRPr lang="es-ES" sz="160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7" name="CuadroTexto 6"/>
          <p:cNvSpPr txBox="1"/>
          <p:nvPr/>
        </p:nvSpPr>
        <p:spPr>
          <a:xfrm>
            <a:off x="3857672" y="6488668"/>
            <a:ext cx="5096267" cy="369332"/>
          </a:xfrm>
          <a:prstGeom prst="rect">
            <a:avLst/>
          </a:prstGeom>
          <a:noFill/>
        </p:spPr>
        <p:txBody>
          <a:bodyPr wrap="none" rtlCol="0">
            <a:spAutoFit/>
          </a:bodyPr>
          <a:lstStyle/>
          <a:p>
            <a:r>
              <a:rPr lang="es-ES" b="1" dirty="0" smtClean="0"/>
              <a:t>Bernardino Javier Sánchez-Alcaraz Martínez</a:t>
            </a:r>
            <a:endParaRPr lang="es-ES" b="1" dirty="0"/>
          </a:p>
        </p:txBody>
      </p:sp>
      <p:pic>
        <p:nvPicPr>
          <p:cNvPr id="4" name="Imagen 3"/>
          <p:cNvPicPr>
            <a:picLocks noChangeAspect="1"/>
          </p:cNvPicPr>
          <p:nvPr/>
        </p:nvPicPr>
        <p:blipFill>
          <a:blip r:embed="rId2"/>
          <a:stretch>
            <a:fillRect/>
          </a:stretch>
        </p:blipFill>
        <p:spPr>
          <a:xfrm>
            <a:off x="525485" y="1866523"/>
            <a:ext cx="8059793" cy="4154067"/>
          </a:xfrm>
          <a:prstGeom prst="rect">
            <a:avLst/>
          </a:prstGeom>
        </p:spPr>
      </p:pic>
    </p:spTree>
    <p:extLst>
      <p:ext uri="{BB962C8B-B14F-4D97-AF65-F5344CB8AC3E}">
        <p14:creationId xmlns:p14="http://schemas.microsoft.com/office/powerpoint/2010/main" val="236280895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043490" y="448437"/>
            <a:ext cx="7276702" cy="745234"/>
          </a:xfrm>
        </p:spPr>
        <p:txBody>
          <a:bodyPr>
            <a:normAutofit/>
          </a:bodyPr>
          <a:lstStyle/>
          <a:p>
            <a:r>
              <a:rPr lang="es-ES" sz="2400" b="1" dirty="0"/>
              <a:t>5</a:t>
            </a:r>
            <a:r>
              <a:rPr lang="es-ES" sz="2400" b="1" dirty="0" smtClean="0"/>
              <a:t>. ERRORES MÁS COMUNES Y CORRECCIONES</a:t>
            </a:r>
            <a:endParaRPr lang="es-ES" sz="2400" b="1" dirty="0"/>
          </a:p>
        </p:txBody>
      </p:sp>
      <p:sp>
        <p:nvSpPr>
          <p:cNvPr id="3" name="Marcador de contenido 2"/>
          <p:cNvSpPr>
            <a:spLocks noGrp="1"/>
          </p:cNvSpPr>
          <p:nvPr>
            <p:ph idx="1"/>
          </p:nvPr>
        </p:nvSpPr>
        <p:spPr>
          <a:xfrm>
            <a:off x="525486" y="1193671"/>
            <a:ext cx="8013658" cy="3815487"/>
          </a:xfrm>
        </p:spPr>
        <p:txBody>
          <a:bodyPr>
            <a:noAutofit/>
          </a:bodyPr>
          <a:lstStyle/>
          <a:p>
            <a:pPr marL="68580" indent="0" algn="just">
              <a:buNone/>
            </a:pPr>
            <a:endParaRPr lang="es-ES_tradnl" sz="500" b="1" dirty="0" smtClean="0"/>
          </a:p>
          <a:p>
            <a:pPr marL="68580" indent="0" algn="just">
              <a:buNone/>
            </a:pPr>
            <a:r>
              <a:rPr lang="es-ES_tradnl" b="1" dirty="0" smtClean="0"/>
              <a:t>GOLPES DE VOLEA</a:t>
            </a:r>
          </a:p>
          <a:p>
            <a:endParaRPr lang="es-ES_tradnl" sz="2000" dirty="0"/>
          </a:p>
        </p:txBody>
      </p:sp>
      <p:sp>
        <p:nvSpPr>
          <p:cNvPr id="6" name="CuadroTexto 5"/>
          <p:cNvSpPr txBox="1"/>
          <p:nvPr/>
        </p:nvSpPr>
        <p:spPr>
          <a:xfrm>
            <a:off x="4732728" y="109883"/>
            <a:ext cx="2989220" cy="338554"/>
          </a:xfrm>
          <a:prstGeom prst="rect">
            <a:avLst/>
          </a:prstGeom>
          <a:noFill/>
        </p:spPr>
        <p:txBody>
          <a:bodyPr wrap="none" rtlCol="0">
            <a:spAutoFit/>
          </a:bodyPr>
          <a:lstStyle/>
          <a:p>
            <a:r>
              <a:rPr lang="es-ES" sz="16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TEMA 4. TÉCNICA DEL PÁDEL</a:t>
            </a:r>
            <a:endParaRPr lang="es-ES" sz="160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7" name="CuadroTexto 6"/>
          <p:cNvSpPr txBox="1"/>
          <p:nvPr/>
        </p:nvSpPr>
        <p:spPr>
          <a:xfrm>
            <a:off x="3857672" y="6488668"/>
            <a:ext cx="5096267" cy="369332"/>
          </a:xfrm>
          <a:prstGeom prst="rect">
            <a:avLst/>
          </a:prstGeom>
          <a:noFill/>
        </p:spPr>
        <p:txBody>
          <a:bodyPr wrap="none" rtlCol="0">
            <a:spAutoFit/>
          </a:bodyPr>
          <a:lstStyle/>
          <a:p>
            <a:r>
              <a:rPr lang="es-ES" b="1" dirty="0" smtClean="0"/>
              <a:t>Bernardino Javier Sánchez-Alcaraz Martínez</a:t>
            </a:r>
            <a:endParaRPr lang="es-ES" b="1" dirty="0"/>
          </a:p>
        </p:txBody>
      </p:sp>
      <p:pic>
        <p:nvPicPr>
          <p:cNvPr id="5" name="Imagen 4"/>
          <p:cNvPicPr>
            <a:picLocks noChangeAspect="1"/>
          </p:cNvPicPr>
          <p:nvPr/>
        </p:nvPicPr>
        <p:blipFill>
          <a:blip r:embed="rId2"/>
          <a:stretch>
            <a:fillRect/>
          </a:stretch>
        </p:blipFill>
        <p:spPr>
          <a:xfrm>
            <a:off x="1032427" y="1774970"/>
            <a:ext cx="7419130" cy="4675922"/>
          </a:xfrm>
          <a:prstGeom prst="rect">
            <a:avLst/>
          </a:prstGeom>
        </p:spPr>
      </p:pic>
    </p:spTree>
    <p:extLst>
      <p:ext uri="{BB962C8B-B14F-4D97-AF65-F5344CB8AC3E}">
        <p14:creationId xmlns:p14="http://schemas.microsoft.com/office/powerpoint/2010/main" val="373382835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043490" y="448437"/>
            <a:ext cx="7276702" cy="745234"/>
          </a:xfrm>
        </p:spPr>
        <p:txBody>
          <a:bodyPr>
            <a:normAutofit/>
          </a:bodyPr>
          <a:lstStyle/>
          <a:p>
            <a:r>
              <a:rPr lang="es-ES" sz="2400" b="1" dirty="0"/>
              <a:t>5</a:t>
            </a:r>
            <a:r>
              <a:rPr lang="es-ES" sz="2400" b="1" dirty="0" smtClean="0"/>
              <a:t>. ERRORES MÁS COMUNES Y CORRECCIONES</a:t>
            </a:r>
            <a:endParaRPr lang="es-ES" sz="2400" b="1" dirty="0"/>
          </a:p>
        </p:txBody>
      </p:sp>
      <p:sp>
        <p:nvSpPr>
          <p:cNvPr id="3" name="Marcador de contenido 2"/>
          <p:cNvSpPr>
            <a:spLocks noGrp="1"/>
          </p:cNvSpPr>
          <p:nvPr>
            <p:ph idx="1"/>
          </p:nvPr>
        </p:nvSpPr>
        <p:spPr>
          <a:xfrm>
            <a:off x="525486" y="1193671"/>
            <a:ext cx="8013658" cy="3815487"/>
          </a:xfrm>
        </p:spPr>
        <p:txBody>
          <a:bodyPr>
            <a:noAutofit/>
          </a:bodyPr>
          <a:lstStyle/>
          <a:p>
            <a:pPr marL="68580" indent="0" algn="just">
              <a:buNone/>
            </a:pPr>
            <a:endParaRPr lang="es-ES_tradnl" sz="500" b="1" dirty="0" smtClean="0"/>
          </a:p>
          <a:p>
            <a:pPr marL="68580" indent="0" algn="just">
              <a:buNone/>
            </a:pPr>
            <a:r>
              <a:rPr lang="es-ES_tradnl" b="1" dirty="0" smtClean="0"/>
              <a:t>GOLPES DE REMATE</a:t>
            </a:r>
          </a:p>
          <a:p>
            <a:endParaRPr lang="es-ES_tradnl" sz="2000" dirty="0"/>
          </a:p>
        </p:txBody>
      </p:sp>
      <p:sp>
        <p:nvSpPr>
          <p:cNvPr id="6" name="CuadroTexto 5"/>
          <p:cNvSpPr txBox="1"/>
          <p:nvPr/>
        </p:nvSpPr>
        <p:spPr>
          <a:xfrm>
            <a:off x="4732728" y="109883"/>
            <a:ext cx="2989220" cy="338554"/>
          </a:xfrm>
          <a:prstGeom prst="rect">
            <a:avLst/>
          </a:prstGeom>
          <a:noFill/>
        </p:spPr>
        <p:txBody>
          <a:bodyPr wrap="none" rtlCol="0">
            <a:spAutoFit/>
          </a:bodyPr>
          <a:lstStyle/>
          <a:p>
            <a:r>
              <a:rPr lang="es-ES" sz="16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TEMA 4. TÉCNICA DEL PÁDEL</a:t>
            </a:r>
            <a:endParaRPr lang="es-ES" sz="160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7" name="CuadroTexto 6"/>
          <p:cNvSpPr txBox="1"/>
          <p:nvPr/>
        </p:nvSpPr>
        <p:spPr>
          <a:xfrm>
            <a:off x="3857672" y="6488668"/>
            <a:ext cx="5096267" cy="369332"/>
          </a:xfrm>
          <a:prstGeom prst="rect">
            <a:avLst/>
          </a:prstGeom>
          <a:noFill/>
        </p:spPr>
        <p:txBody>
          <a:bodyPr wrap="none" rtlCol="0">
            <a:spAutoFit/>
          </a:bodyPr>
          <a:lstStyle/>
          <a:p>
            <a:r>
              <a:rPr lang="es-ES" b="1" dirty="0" smtClean="0"/>
              <a:t>Bernardino Javier Sánchez-Alcaraz Martínez</a:t>
            </a:r>
            <a:endParaRPr lang="es-ES" b="1" dirty="0"/>
          </a:p>
        </p:txBody>
      </p:sp>
      <p:pic>
        <p:nvPicPr>
          <p:cNvPr id="4" name="Imagen 3"/>
          <p:cNvPicPr>
            <a:picLocks noChangeAspect="1"/>
          </p:cNvPicPr>
          <p:nvPr/>
        </p:nvPicPr>
        <p:blipFill>
          <a:blip r:embed="rId2"/>
          <a:stretch>
            <a:fillRect/>
          </a:stretch>
        </p:blipFill>
        <p:spPr>
          <a:xfrm>
            <a:off x="788225" y="1777999"/>
            <a:ext cx="7575758" cy="4701895"/>
          </a:xfrm>
          <a:prstGeom prst="rect">
            <a:avLst/>
          </a:prstGeom>
        </p:spPr>
      </p:pic>
    </p:spTree>
    <p:extLst>
      <p:ext uri="{BB962C8B-B14F-4D97-AF65-F5344CB8AC3E}">
        <p14:creationId xmlns:p14="http://schemas.microsoft.com/office/powerpoint/2010/main" val="393165621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978906" y="437962"/>
            <a:ext cx="4962810" cy="745234"/>
          </a:xfrm>
        </p:spPr>
        <p:txBody>
          <a:bodyPr>
            <a:noAutofit/>
          </a:bodyPr>
          <a:lstStyle/>
          <a:p>
            <a:r>
              <a:rPr lang="es-ES_tradnl" sz="2400" b="1" dirty="0" smtClean="0"/>
              <a:t>REFERENCIAS BIBLIOGRÁFICAS</a:t>
            </a:r>
            <a:endParaRPr lang="es-ES" sz="2400" b="1" dirty="0"/>
          </a:p>
        </p:txBody>
      </p:sp>
      <p:sp>
        <p:nvSpPr>
          <p:cNvPr id="3" name="Marcador de contenido 2"/>
          <p:cNvSpPr>
            <a:spLocks noGrp="1"/>
          </p:cNvSpPr>
          <p:nvPr>
            <p:ph idx="1"/>
          </p:nvPr>
        </p:nvSpPr>
        <p:spPr>
          <a:xfrm>
            <a:off x="771584" y="825932"/>
            <a:ext cx="7796543" cy="5090516"/>
          </a:xfrm>
        </p:spPr>
        <p:txBody>
          <a:bodyPr>
            <a:noAutofit/>
          </a:bodyPr>
          <a:lstStyle/>
          <a:p>
            <a:pPr marL="68580" indent="0">
              <a:buNone/>
            </a:pPr>
            <a:endParaRPr lang="es-ES_tradnl" sz="1800" dirty="0"/>
          </a:p>
          <a:p>
            <a:r>
              <a:rPr lang="es-ES_tradnl" sz="1800" dirty="0"/>
              <a:t>Arranz, J.A., Andrade, J.C. y Crespo, M. (1993). La técnica en el tenis. En VVAA (</a:t>
            </a:r>
            <a:r>
              <a:rPr lang="es-ES_tradnl" sz="1800" dirty="0" err="1"/>
              <a:t>ed</a:t>
            </a:r>
            <a:r>
              <a:rPr lang="es-ES_tradnl" sz="1800" dirty="0"/>
              <a:t>). </a:t>
            </a:r>
            <a:r>
              <a:rPr lang="es-ES_tradnl" sz="1800" i="1" dirty="0"/>
              <a:t>Tenis (II).</a:t>
            </a:r>
            <a:r>
              <a:rPr lang="es-ES_tradnl" sz="1800" dirty="0"/>
              <a:t> Madrid. Comité Olímpico Español.</a:t>
            </a:r>
          </a:p>
          <a:p>
            <a:r>
              <a:rPr lang="es-ES_tradnl" sz="1800" dirty="0"/>
              <a:t> </a:t>
            </a:r>
            <a:r>
              <a:rPr lang="es-ES_tradnl" sz="1800" dirty="0" smtClean="0"/>
              <a:t>Castaño</a:t>
            </a:r>
            <a:r>
              <a:rPr lang="es-ES_tradnl" sz="1800" dirty="0"/>
              <a:t>, J. (2009). </a:t>
            </a:r>
            <a:r>
              <a:rPr lang="es-ES_tradnl" sz="1800" i="1" dirty="0"/>
              <a:t>Iniciación al pádel. Cuaderno didáctico</a:t>
            </a:r>
            <a:r>
              <a:rPr lang="es-ES_tradnl" sz="1800" dirty="0"/>
              <a:t>. Sevilla: </a:t>
            </a:r>
            <a:r>
              <a:rPr lang="es-ES_tradnl" sz="1800" dirty="0" err="1"/>
              <a:t>Wanceulen</a:t>
            </a:r>
            <a:r>
              <a:rPr lang="es-ES_tradnl" sz="1800" dirty="0"/>
              <a:t>.</a:t>
            </a:r>
          </a:p>
          <a:p>
            <a:r>
              <a:rPr lang="es-ES_tradnl" sz="1800" dirty="0"/>
              <a:t> </a:t>
            </a:r>
            <a:r>
              <a:rPr lang="es-ES_tradnl" sz="1800" dirty="0" err="1" smtClean="0"/>
              <a:t>Benko</a:t>
            </a:r>
            <a:r>
              <a:rPr lang="es-ES_tradnl" sz="1800" dirty="0"/>
              <a:t>, U. y </a:t>
            </a:r>
            <a:r>
              <a:rPr lang="es-ES_tradnl" sz="1800" dirty="0" err="1"/>
              <a:t>Lindinger</a:t>
            </a:r>
            <a:r>
              <a:rPr lang="es-ES_tradnl" sz="1800" dirty="0"/>
              <a:t>, S. (2007). </a:t>
            </a:r>
            <a:r>
              <a:rPr lang="es-ES_tradnl" sz="1800" dirty="0" err="1"/>
              <a:t>Differential</a:t>
            </a:r>
            <a:r>
              <a:rPr lang="es-ES_tradnl" sz="1800" dirty="0"/>
              <a:t> </a:t>
            </a:r>
            <a:r>
              <a:rPr lang="es-ES_tradnl" sz="1800" dirty="0" err="1"/>
              <a:t>coordination</a:t>
            </a:r>
            <a:r>
              <a:rPr lang="es-ES_tradnl" sz="1800" dirty="0"/>
              <a:t> and </a:t>
            </a:r>
            <a:r>
              <a:rPr lang="es-ES_tradnl" sz="1800" dirty="0" err="1"/>
              <a:t>speed</a:t>
            </a:r>
            <a:r>
              <a:rPr lang="es-ES_tradnl" sz="1800" dirty="0"/>
              <a:t> training in </a:t>
            </a:r>
            <a:r>
              <a:rPr lang="es-ES_tradnl" sz="1800" dirty="0" err="1"/>
              <a:t>footwork</a:t>
            </a:r>
            <a:r>
              <a:rPr lang="es-ES_tradnl" sz="1800" dirty="0"/>
              <a:t> in Etcheverry, P. (1996). </a:t>
            </a:r>
            <a:r>
              <a:rPr lang="es-ES_tradnl" sz="1800" dirty="0" err="1"/>
              <a:t>Move</a:t>
            </a:r>
            <a:r>
              <a:rPr lang="es-ES_tradnl" sz="1800" dirty="0"/>
              <a:t> more </a:t>
            </a:r>
            <a:r>
              <a:rPr lang="es-ES_tradnl" sz="1800" dirty="0" err="1"/>
              <a:t>effectively</a:t>
            </a:r>
            <a:r>
              <a:rPr lang="es-ES_tradnl" sz="1800" dirty="0"/>
              <a:t> </a:t>
            </a:r>
            <a:r>
              <a:rPr lang="es-ES_tradnl" sz="1800" dirty="0" err="1"/>
              <a:t>on</a:t>
            </a:r>
            <a:r>
              <a:rPr lang="es-ES_tradnl" sz="1800" dirty="0"/>
              <a:t> </a:t>
            </a:r>
            <a:r>
              <a:rPr lang="es-ES_tradnl" sz="1800" dirty="0" err="1"/>
              <a:t>court</a:t>
            </a:r>
            <a:r>
              <a:rPr lang="es-ES_tradnl" sz="1800" dirty="0"/>
              <a:t>. </a:t>
            </a:r>
            <a:r>
              <a:rPr lang="es-ES_tradnl" sz="1800" i="1" dirty="0"/>
              <a:t>ITF </a:t>
            </a:r>
            <a:r>
              <a:rPr lang="es-ES_tradnl" sz="1800" i="1" dirty="0" err="1"/>
              <a:t>Coaches</a:t>
            </a:r>
            <a:r>
              <a:rPr lang="es-ES_tradnl" sz="1800" i="1" dirty="0"/>
              <a:t> </a:t>
            </a:r>
            <a:r>
              <a:rPr lang="es-ES_tradnl" sz="1800" i="1" dirty="0" err="1"/>
              <a:t>Review</a:t>
            </a:r>
            <a:r>
              <a:rPr lang="es-ES_tradnl" sz="1800" i="1" dirty="0"/>
              <a:t>, 8</a:t>
            </a:r>
            <a:r>
              <a:rPr lang="es-ES_tradnl" sz="1800" dirty="0"/>
              <a:t>, 2.</a:t>
            </a:r>
          </a:p>
          <a:p>
            <a:r>
              <a:rPr lang="es-ES_tradnl" sz="1800" dirty="0"/>
              <a:t> </a:t>
            </a:r>
            <a:r>
              <a:rPr lang="es-ES_tradnl" sz="1800" dirty="0" smtClean="0"/>
              <a:t>Etcheverry</a:t>
            </a:r>
            <a:r>
              <a:rPr lang="es-ES_tradnl" sz="1800" dirty="0"/>
              <a:t>, P. (1997). </a:t>
            </a:r>
            <a:r>
              <a:rPr lang="es-ES_tradnl" sz="1800" dirty="0" err="1"/>
              <a:t>Move</a:t>
            </a:r>
            <a:r>
              <a:rPr lang="es-ES_tradnl" sz="1800" dirty="0"/>
              <a:t> more </a:t>
            </a:r>
            <a:r>
              <a:rPr lang="es-ES_tradnl" sz="1800" dirty="0" err="1"/>
              <a:t>effectively</a:t>
            </a:r>
            <a:r>
              <a:rPr lang="es-ES_tradnl" sz="1800" dirty="0"/>
              <a:t> </a:t>
            </a:r>
            <a:r>
              <a:rPr lang="es-ES_tradnl" sz="1800" dirty="0" err="1"/>
              <a:t>on</a:t>
            </a:r>
            <a:r>
              <a:rPr lang="es-ES_tradnl" sz="1800" dirty="0"/>
              <a:t> </a:t>
            </a:r>
            <a:r>
              <a:rPr lang="es-ES_tradnl" sz="1800" dirty="0" err="1"/>
              <a:t>court</a:t>
            </a:r>
            <a:r>
              <a:rPr lang="es-ES_tradnl" sz="1800" dirty="0"/>
              <a:t>. </a:t>
            </a:r>
            <a:r>
              <a:rPr lang="es-ES_tradnl" sz="1800" i="1" dirty="0"/>
              <a:t>ITF </a:t>
            </a:r>
            <a:r>
              <a:rPr lang="es-ES_tradnl" sz="1800" i="1" dirty="0" err="1"/>
              <a:t>Coaches</a:t>
            </a:r>
            <a:r>
              <a:rPr lang="es-ES_tradnl" sz="1800" i="1" dirty="0"/>
              <a:t> </a:t>
            </a:r>
            <a:r>
              <a:rPr lang="es-ES_tradnl" sz="1800" i="1" dirty="0" err="1"/>
              <a:t>Review</a:t>
            </a:r>
            <a:r>
              <a:rPr lang="es-ES_tradnl" sz="1800" i="1" dirty="0"/>
              <a:t>, 8</a:t>
            </a:r>
            <a:r>
              <a:rPr lang="es-ES_tradnl" sz="1800" dirty="0"/>
              <a:t>, 2.</a:t>
            </a:r>
          </a:p>
          <a:p>
            <a:r>
              <a:rPr lang="es-ES_tradnl" sz="1800" dirty="0"/>
              <a:t> </a:t>
            </a:r>
            <a:r>
              <a:rPr lang="es-ES_tradnl" sz="1800" dirty="0" smtClean="0"/>
              <a:t>Federación </a:t>
            </a:r>
            <a:r>
              <a:rPr lang="es-ES_tradnl" sz="1800" dirty="0"/>
              <a:t>Española de Pádel. (2004). </a:t>
            </a:r>
            <a:r>
              <a:rPr lang="es-ES_tradnl" sz="1800" i="1" dirty="0"/>
              <a:t>Apuntes Curso Monitor Nacional de Pádel.</a:t>
            </a:r>
            <a:endParaRPr lang="es-ES_tradnl" sz="1800" dirty="0"/>
          </a:p>
          <a:p>
            <a:r>
              <a:rPr lang="es-ES_tradnl" sz="1800" dirty="0"/>
              <a:t> </a:t>
            </a:r>
            <a:r>
              <a:rPr lang="es-ES_tradnl" sz="1800" dirty="0" smtClean="0"/>
              <a:t>Federación </a:t>
            </a:r>
            <a:r>
              <a:rPr lang="es-ES_tradnl" sz="1800" dirty="0"/>
              <a:t>de Pádel de la Región de Murcia. (2011). </a:t>
            </a:r>
            <a:r>
              <a:rPr lang="es-ES_tradnl" sz="1800" i="1" dirty="0"/>
              <a:t>Apuntes Curso de Instructor de Pádel.</a:t>
            </a:r>
            <a:endParaRPr lang="es-ES_tradnl" sz="1800" dirty="0"/>
          </a:p>
          <a:p>
            <a:r>
              <a:rPr lang="es-ES_tradnl" sz="1800" dirty="0" smtClean="0"/>
              <a:t>Fernández</a:t>
            </a:r>
            <a:r>
              <a:rPr lang="es-ES_tradnl" sz="1800" dirty="0"/>
              <a:t>, J., Sanz, D. y Méndez, A. (2012). La velocidad y la agilidad. En J. Fernández, A. Méndez, &amp; D. Sanz, (</a:t>
            </a:r>
            <a:r>
              <a:rPr lang="es-ES_tradnl" sz="1800" dirty="0" err="1"/>
              <a:t>Eds</a:t>
            </a:r>
            <a:r>
              <a:rPr lang="es-ES_tradnl" sz="1800" dirty="0"/>
              <a:t>). </a:t>
            </a:r>
            <a:r>
              <a:rPr lang="es-ES_tradnl" sz="1800" i="1" dirty="0"/>
              <a:t>Fundamentos del entrenamiento de la condición física para jugadores de tenis en formación.</a:t>
            </a:r>
            <a:r>
              <a:rPr lang="es-ES_tradnl" sz="1800" dirty="0"/>
              <a:t> Barcelona. Real Federación Española de Tenis.</a:t>
            </a:r>
          </a:p>
          <a:p>
            <a:r>
              <a:rPr lang="es-ES_tradnl" sz="1800" dirty="0"/>
              <a:t> </a:t>
            </a:r>
          </a:p>
        </p:txBody>
      </p:sp>
      <p:sp>
        <p:nvSpPr>
          <p:cNvPr id="6" name="CuadroTexto 5"/>
          <p:cNvSpPr txBox="1"/>
          <p:nvPr/>
        </p:nvSpPr>
        <p:spPr>
          <a:xfrm>
            <a:off x="4732728" y="66097"/>
            <a:ext cx="3322657" cy="369332"/>
          </a:xfrm>
          <a:prstGeom prst="rect">
            <a:avLst/>
          </a:prstGeom>
          <a:noFill/>
        </p:spPr>
        <p:txBody>
          <a:bodyPr wrap="none" rtlCol="0">
            <a:spAutoFit/>
          </a:bodyPr>
          <a:lstStyle/>
          <a:p>
            <a:r>
              <a:rPr lang="es-ES"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TEMA 4. TÉCNICA DEL PADEL</a:t>
            </a:r>
            <a:endParaRPr lang="es-ES"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7" name="CuadroTexto 6"/>
          <p:cNvSpPr txBox="1"/>
          <p:nvPr/>
        </p:nvSpPr>
        <p:spPr>
          <a:xfrm>
            <a:off x="3857672" y="6488668"/>
            <a:ext cx="5096267" cy="369332"/>
          </a:xfrm>
          <a:prstGeom prst="rect">
            <a:avLst/>
          </a:prstGeom>
          <a:noFill/>
        </p:spPr>
        <p:txBody>
          <a:bodyPr wrap="none" rtlCol="0">
            <a:spAutoFit/>
          </a:bodyPr>
          <a:lstStyle/>
          <a:p>
            <a:r>
              <a:rPr lang="es-ES" b="1" dirty="0" smtClean="0"/>
              <a:t>Bernardino Javier Sánchez-Alcaraz Martínez</a:t>
            </a:r>
            <a:endParaRPr lang="es-ES" b="1" dirty="0"/>
          </a:p>
        </p:txBody>
      </p:sp>
    </p:spTree>
    <p:extLst>
      <p:ext uri="{BB962C8B-B14F-4D97-AF65-F5344CB8AC3E}">
        <p14:creationId xmlns:p14="http://schemas.microsoft.com/office/powerpoint/2010/main" val="3745975010"/>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978906" y="437962"/>
            <a:ext cx="4962810" cy="745234"/>
          </a:xfrm>
        </p:spPr>
        <p:txBody>
          <a:bodyPr>
            <a:noAutofit/>
          </a:bodyPr>
          <a:lstStyle/>
          <a:p>
            <a:r>
              <a:rPr lang="es-ES_tradnl" sz="2400" b="1" dirty="0" smtClean="0"/>
              <a:t>REFERENCIAS BIBLIOGRÁFICAS</a:t>
            </a:r>
            <a:endParaRPr lang="es-ES" sz="2400" b="1" dirty="0"/>
          </a:p>
        </p:txBody>
      </p:sp>
      <p:sp>
        <p:nvSpPr>
          <p:cNvPr id="3" name="Marcador de contenido 2"/>
          <p:cNvSpPr>
            <a:spLocks noGrp="1"/>
          </p:cNvSpPr>
          <p:nvPr>
            <p:ph idx="1"/>
          </p:nvPr>
        </p:nvSpPr>
        <p:spPr>
          <a:xfrm>
            <a:off x="771584" y="957290"/>
            <a:ext cx="7796543" cy="5090516"/>
          </a:xfrm>
        </p:spPr>
        <p:txBody>
          <a:bodyPr>
            <a:noAutofit/>
          </a:bodyPr>
          <a:lstStyle/>
          <a:p>
            <a:pPr marL="68580" indent="0">
              <a:buNone/>
            </a:pPr>
            <a:endParaRPr lang="es-ES_tradnl" sz="1800" dirty="0"/>
          </a:p>
          <a:p>
            <a:r>
              <a:rPr lang="es-ES_tradnl" sz="1800" dirty="0"/>
              <a:t>González-Carvajal, C. (2009). </a:t>
            </a:r>
            <a:r>
              <a:rPr lang="es-ES_tradnl" sz="1800" i="1" dirty="0"/>
              <a:t>Escuela de Pádel: del aprendizaje a la competición amateur. </a:t>
            </a:r>
            <a:r>
              <a:rPr lang="es-ES_tradnl" sz="1800" dirty="0"/>
              <a:t>Madrid: Tutor.</a:t>
            </a:r>
          </a:p>
          <a:p>
            <a:r>
              <a:rPr lang="es-ES_tradnl" sz="1800" dirty="0"/>
              <a:t> </a:t>
            </a:r>
            <a:r>
              <a:rPr lang="es-ES_tradnl" sz="1800" dirty="0" err="1" smtClean="0"/>
              <a:t>Groppel</a:t>
            </a:r>
            <a:r>
              <a:rPr lang="es-ES_tradnl" sz="1800" dirty="0"/>
              <a:t>, J.L. (1993). </a:t>
            </a:r>
            <a:r>
              <a:rPr lang="es-ES_tradnl" sz="1800" i="1" dirty="0"/>
              <a:t>Tenis para jugadores avanzados</a:t>
            </a:r>
            <a:r>
              <a:rPr lang="es-ES_tradnl" sz="1800" dirty="0"/>
              <a:t>. Madrid: </a:t>
            </a:r>
            <a:r>
              <a:rPr lang="es-ES_tradnl" sz="1800" dirty="0" err="1"/>
              <a:t>Gymnos</a:t>
            </a:r>
            <a:r>
              <a:rPr lang="es-ES_tradnl" sz="1800" dirty="0"/>
              <a:t>.</a:t>
            </a:r>
          </a:p>
          <a:p>
            <a:r>
              <a:rPr lang="es-ES_tradnl" sz="1800" dirty="0"/>
              <a:t> </a:t>
            </a:r>
            <a:r>
              <a:rPr lang="es-ES_tradnl" sz="1800" dirty="0" err="1" smtClean="0"/>
              <a:t>Kovacs</a:t>
            </a:r>
            <a:r>
              <a:rPr lang="es-ES_tradnl" sz="1800" dirty="0"/>
              <a:t>, M.S. (2009). </a:t>
            </a:r>
            <a:r>
              <a:rPr lang="es-ES_tradnl" sz="1800" dirty="0" err="1"/>
              <a:t>Movement</a:t>
            </a:r>
            <a:r>
              <a:rPr lang="es-ES_tradnl" sz="1800" dirty="0"/>
              <a:t> </a:t>
            </a:r>
            <a:r>
              <a:rPr lang="es-ES_tradnl" sz="1800" dirty="0" err="1"/>
              <a:t>for</a:t>
            </a:r>
            <a:r>
              <a:rPr lang="es-ES_tradnl" sz="1800" dirty="0"/>
              <a:t> </a:t>
            </a:r>
            <a:r>
              <a:rPr lang="es-ES_tradnl" sz="1800" dirty="0" err="1"/>
              <a:t>tennis</a:t>
            </a:r>
            <a:r>
              <a:rPr lang="es-ES_tradnl" sz="1800" dirty="0"/>
              <a:t>: </a:t>
            </a:r>
            <a:r>
              <a:rPr lang="es-ES_tradnl" sz="1800" dirty="0" err="1"/>
              <a:t>The</a:t>
            </a:r>
            <a:r>
              <a:rPr lang="es-ES_tradnl" sz="1800" dirty="0"/>
              <a:t> </a:t>
            </a:r>
            <a:r>
              <a:rPr lang="es-ES_tradnl" sz="1800" dirty="0" err="1"/>
              <a:t>importance</a:t>
            </a:r>
            <a:r>
              <a:rPr lang="es-ES_tradnl" sz="1800" dirty="0"/>
              <a:t> of lateral training. </a:t>
            </a:r>
            <a:r>
              <a:rPr lang="es-ES_tradnl" sz="1800" i="1" dirty="0" err="1"/>
              <a:t>Strength</a:t>
            </a:r>
            <a:r>
              <a:rPr lang="es-ES_tradnl" sz="1800" i="1" dirty="0"/>
              <a:t> and </a:t>
            </a:r>
            <a:r>
              <a:rPr lang="es-ES_tradnl" sz="1800" i="1" dirty="0" err="1"/>
              <a:t>Conditioning</a:t>
            </a:r>
            <a:r>
              <a:rPr lang="es-ES_tradnl" sz="1800" i="1" dirty="0"/>
              <a:t> </a:t>
            </a:r>
            <a:r>
              <a:rPr lang="es-ES_tradnl" sz="1800" i="1" dirty="0" err="1"/>
              <a:t>Journal</a:t>
            </a:r>
            <a:r>
              <a:rPr lang="es-ES_tradnl" sz="1800" i="1" dirty="0"/>
              <a:t>, 31</a:t>
            </a:r>
            <a:r>
              <a:rPr lang="es-ES_tradnl" sz="1800" dirty="0"/>
              <a:t> (4), 77.</a:t>
            </a:r>
          </a:p>
          <a:p>
            <a:r>
              <a:rPr lang="es-ES_tradnl" sz="1800" dirty="0"/>
              <a:t> </a:t>
            </a:r>
            <a:r>
              <a:rPr lang="es-ES_tradnl" sz="1800" dirty="0" smtClean="0"/>
              <a:t>Mediero</a:t>
            </a:r>
            <a:r>
              <a:rPr lang="es-ES_tradnl" sz="1800" dirty="0"/>
              <a:t>, L. (2004). </a:t>
            </a:r>
            <a:r>
              <a:rPr lang="es-ES_tradnl" sz="1800" i="1" dirty="0"/>
              <a:t>Tenis Avanzado</a:t>
            </a:r>
            <a:r>
              <a:rPr lang="es-ES_tradnl" sz="1800" dirty="0"/>
              <a:t>. Madrid. Ediciones Tutor.</a:t>
            </a:r>
          </a:p>
          <a:p>
            <a:r>
              <a:rPr lang="es-ES_tradnl" sz="1800" dirty="0"/>
              <a:t> </a:t>
            </a:r>
            <a:r>
              <a:rPr lang="es-ES_tradnl" sz="1800" dirty="0" err="1" smtClean="0"/>
              <a:t>Menayo</a:t>
            </a:r>
            <a:r>
              <a:rPr lang="es-ES_tradnl" sz="1800" dirty="0"/>
              <a:t>, R., Fuentes, J.P., Luis, V. y Moreno, F.J. (2004). Aplicación de un protocolo automatizado para el análisis de los parámetros temporales de la respuesta de reacción en jugadores de tenis durante la ejecución del </a:t>
            </a:r>
            <a:r>
              <a:rPr lang="es-ES_tradnl" sz="1800" dirty="0" err="1"/>
              <a:t>split-step</a:t>
            </a:r>
            <a:r>
              <a:rPr lang="es-ES_tradnl" sz="1800" dirty="0"/>
              <a:t> y volea. </a:t>
            </a:r>
            <a:r>
              <a:rPr lang="es-ES_tradnl" sz="1800" i="1" dirty="0"/>
              <a:t>Motricidad. </a:t>
            </a:r>
            <a:r>
              <a:rPr lang="es-ES_tradnl" sz="1800" i="1" dirty="0" err="1"/>
              <a:t>European</a:t>
            </a:r>
            <a:r>
              <a:rPr lang="es-ES_tradnl" sz="1800" i="1" dirty="0"/>
              <a:t> </a:t>
            </a:r>
            <a:r>
              <a:rPr lang="es-ES_tradnl" sz="1800" i="1" dirty="0" err="1"/>
              <a:t>Journal</a:t>
            </a:r>
            <a:r>
              <a:rPr lang="es-ES_tradnl" sz="1800" i="1" dirty="0"/>
              <a:t> of Human </a:t>
            </a:r>
            <a:r>
              <a:rPr lang="es-ES_tradnl" sz="1800" i="1" dirty="0" err="1"/>
              <a:t>Movement</a:t>
            </a:r>
            <a:r>
              <a:rPr lang="es-ES_tradnl" sz="1800" i="1" dirty="0"/>
              <a:t>, 12</a:t>
            </a:r>
            <a:r>
              <a:rPr lang="es-ES_tradnl" sz="1800" dirty="0"/>
              <a:t>, 95-113.</a:t>
            </a:r>
          </a:p>
          <a:p>
            <a:r>
              <a:rPr lang="es-ES_tradnl" sz="1800" dirty="0"/>
              <a:t> </a:t>
            </a:r>
            <a:r>
              <a:rPr lang="es-ES_tradnl" sz="1800" dirty="0" err="1" smtClean="0"/>
              <a:t>Roetert</a:t>
            </a:r>
            <a:r>
              <a:rPr lang="es-ES_tradnl" sz="1800" dirty="0"/>
              <a:t>, E.P. y </a:t>
            </a:r>
            <a:r>
              <a:rPr lang="es-ES_tradnl" sz="1800" dirty="0" err="1"/>
              <a:t>Ellenbecker</a:t>
            </a:r>
            <a:r>
              <a:rPr lang="es-ES_tradnl" sz="1800" dirty="0"/>
              <a:t>, T.S. (2007). </a:t>
            </a:r>
            <a:r>
              <a:rPr lang="es-ES_tradnl" sz="1800" i="1" dirty="0"/>
              <a:t>Complete </a:t>
            </a:r>
            <a:r>
              <a:rPr lang="es-ES_tradnl" sz="1800" i="1" dirty="0" err="1"/>
              <a:t>Conditioning</a:t>
            </a:r>
            <a:r>
              <a:rPr lang="es-ES_tradnl" sz="1800" i="1" dirty="0"/>
              <a:t> </a:t>
            </a:r>
            <a:r>
              <a:rPr lang="es-ES_tradnl" sz="1800" i="1" dirty="0" err="1"/>
              <a:t>for</a:t>
            </a:r>
            <a:r>
              <a:rPr lang="es-ES_tradnl" sz="1800" i="1" dirty="0"/>
              <a:t> </a:t>
            </a:r>
            <a:r>
              <a:rPr lang="es-ES_tradnl" sz="1800" i="1" dirty="0" err="1"/>
              <a:t>Tennis</a:t>
            </a:r>
            <a:r>
              <a:rPr lang="es-ES_tradnl" sz="1800" i="1" dirty="0"/>
              <a:t> (2 ed.)</a:t>
            </a:r>
            <a:r>
              <a:rPr lang="es-ES_tradnl" sz="1800" dirty="0"/>
              <a:t> Champaign, IL: Human </a:t>
            </a:r>
            <a:r>
              <a:rPr lang="es-ES_tradnl" sz="1800" dirty="0" err="1"/>
              <a:t>Kinetics</a:t>
            </a:r>
            <a:r>
              <a:rPr lang="es-ES_tradnl" sz="1800" dirty="0"/>
              <a:t>. </a:t>
            </a:r>
          </a:p>
          <a:p>
            <a:r>
              <a:rPr lang="es-ES_tradnl" sz="1800" dirty="0"/>
              <a:t> </a:t>
            </a:r>
            <a:r>
              <a:rPr lang="es-ES_tradnl" sz="1800" dirty="0" err="1" smtClean="0"/>
              <a:t>Zierof</a:t>
            </a:r>
            <a:r>
              <a:rPr lang="es-ES_tradnl" sz="1800" dirty="0"/>
              <a:t>, P. (2009). El juego de pies en tenis, una propuesta integrada. </a:t>
            </a:r>
            <a:r>
              <a:rPr lang="es-ES_tradnl" sz="1800" i="1" dirty="0"/>
              <a:t>Revista e-coach, 6</a:t>
            </a:r>
            <a:r>
              <a:rPr lang="es-ES_tradnl" sz="1800" dirty="0"/>
              <a:t>, 6-14.</a:t>
            </a:r>
          </a:p>
          <a:p>
            <a:pPr marL="68580" indent="0">
              <a:buNone/>
            </a:pPr>
            <a:endParaRPr lang="es-ES_tradnl" sz="1800" dirty="0"/>
          </a:p>
        </p:txBody>
      </p:sp>
      <p:sp>
        <p:nvSpPr>
          <p:cNvPr id="7" name="CuadroTexto 6"/>
          <p:cNvSpPr txBox="1"/>
          <p:nvPr/>
        </p:nvSpPr>
        <p:spPr>
          <a:xfrm>
            <a:off x="3857672" y="6488668"/>
            <a:ext cx="5096267" cy="369332"/>
          </a:xfrm>
          <a:prstGeom prst="rect">
            <a:avLst/>
          </a:prstGeom>
          <a:noFill/>
        </p:spPr>
        <p:txBody>
          <a:bodyPr wrap="none" rtlCol="0">
            <a:spAutoFit/>
          </a:bodyPr>
          <a:lstStyle/>
          <a:p>
            <a:r>
              <a:rPr lang="es-ES" b="1" dirty="0" smtClean="0"/>
              <a:t>Bernardino Javier Sánchez-Alcaraz Martínez</a:t>
            </a:r>
            <a:endParaRPr lang="es-ES" b="1" dirty="0"/>
          </a:p>
        </p:txBody>
      </p:sp>
      <p:sp>
        <p:nvSpPr>
          <p:cNvPr id="8" name="CuadroTexto 7"/>
          <p:cNvSpPr txBox="1"/>
          <p:nvPr/>
        </p:nvSpPr>
        <p:spPr>
          <a:xfrm>
            <a:off x="4732728" y="66097"/>
            <a:ext cx="3322657" cy="369332"/>
          </a:xfrm>
          <a:prstGeom prst="rect">
            <a:avLst/>
          </a:prstGeom>
          <a:noFill/>
        </p:spPr>
        <p:txBody>
          <a:bodyPr wrap="none" rtlCol="0">
            <a:spAutoFit/>
          </a:bodyPr>
          <a:lstStyle/>
          <a:p>
            <a:r>
              <a:rPr lang="es-ES"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TEMA 4. TÉCNICA DEL PADEL</a:t>
            </a:r>
            <a:endParaRPr lang="es-ES"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Tree>
    <p:extLst>
      <p:ext uri="{BB962C8B-B14F-4D97-AF65-F5344CB8AC3E}">
        <p14:creationId xmlns:p14="http://schemas.microsoft.com/office/powerpoint/2010/main" val="3996005866"/>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ustin">
  <a:themeElements>
    <a:clrScheme name="Austin">
      <a:dk1>
        <a:sysClr val="windowText" lastClr="000000"/>
      </a:dk1>
      <a:lt1>
        <a:sysClr val="window" lastClr="FFFFFF"/>
      </a:lt1>
      <a:dk2>
        <a:srgbClr val="3E3D2D"/>
      </a:dk2>
      <a:lt2>
        <a:srgbClr val="CAF278"/>
      </a:lt2>
      <a:accent1>
        <a:srgbClr val="94C600"/>
      </a:accent1>
      <a:accent2>
        <a:srgbClr val="71685A"/>
      </a:accent2>
      <a:accent3>
        <a:srgbClr val="FF6700"/>
      </a:accent3>
      <a:accent4>
        <a:srgbClr val="909465"/>
      </a:accent4>
      <a:accent5>
        <a:srgbClr val="956B43"/>
      </a:accent5>
      <a:accent6>
        <a:srgbClr val="FEA022"/>
      </a:accent6>
      <a:hlink>
        <a:srgbClr val="E68200"/>
      </a:hlink>
      <a:folHlink>
        <a:srgbClr val="FFA94A"/>
      </a:folHlink>
    </a:clrScheme>
    <a:fontScheme name="Austin">
      <a:maj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Austin">
      <a:fillStyleLst>
        <a:solidFill>
          <a:schemeClr val="phClr"/>
        </a:solidFill>
        <a:gradFill rotWithShape="1">
          <a:gsLst>
            <a:gs pos="0">
              <a:schemeClr val="phClr">
                <a:tint val="20000"/>
                <a:satMod val="180000"/>
                <a:lumMod val="98000"/>
              </a:schemeClr>
            </a:gs>
            <a:gs pos="40000">
              <a:schemeClr val="phClr">
                <a:tint val="30000"/>
                <a:satMod val="260000"/>
                <a:lumMod val="84000"/>
              </a:schemeClr>
            </a:gs>
            <a:gs pos="100000">
              <a:schemeClr val="phClr">
                <a:tint val="100000"/>
                <a:satMod val="110000"/>
                <a:lumMod val="100000"/>
              </a:schemeClr>
            </a:gs>
          </a:gsLst>
          <a:lin ang="5040000" scaled="1"/>
        </a:gradFill>
        <a:gradFill rotWithShape="1">
          <a:gsLst>
            <a:gs pos="0">
              <a:schemeClr val="phClr"/>
            </a:gs>
            <a:gs pos="100000">
              <a:schemeClr val="phClr">
                <a:shade val="75000"/>
                <a:satMod val="120000"/>
                <a:lumMod val="90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scene3d>
            <a:camera prst="orthographicFront">
              <a:rot lat="0" lon="0" rev="0"/>
            </a:camera>
            <a:lightRig rig="threePt" dir="tl">
              <a:rot lat="0" lon="0" rev="20400000"/>
            </a:lightRig>
          </a:scene3d>
          <a:sp3d>
            <a:bevelT w="50800" h="12700" prst="softRound"/>
          </a:sp3d>
        </a:effectStyle>
        <a:effectStyle>
          <a:effectLst>
            <a:outerShdw blurRad="44450" dist="50800" dir="5400000" sx="96000" rotWithShape="0">
              <a:srgbClr val="000000">
                <a:alpha val="34000"/>
              </a:srgbClr>
            </a:outerShdw>
          </a:effectLst>
          <a:scene3d>
            <a:camera prst="orthographicFront">
              <a:rot lat="0" lon="0" rev="0"/>
            </a:camera>
            <a:lightRig rig="threePt" dir="tl">
              <a:rot lat="0" lon="0" rev="20400000"/>
            </a:lightRig>
          </a:scene3d>
          <a:sp3d contourW="15875" prstMaterial="metal">
            <a:bevelT w="101600" h="25400" prst="softRound"/>
            <a:contourClr>
              <a:schemeClr val="phClr">
                <a:shade val="30000"/>
              </a:schemeClr>
            </a:contourClr>
          </a:sp3d>
        </a:effectStyle>
      </a:effectStyleLst>
      <a:bgFillStyleLst>
        <a:solidFill>
          <a:schemeClr val="phClr"/>
        </a:solidFill>
        <a:gradFill rotWithShape="1">
          <a:gsLst>
            <a:gs pos="0">
              <a:schemeClr val="phClr">
                <a:shade val="94000"/>
                <a:satMod val="114000"/>
                <a:lumMod val="96000"/>
              </a:schemeClr>
            </a:gs>
            <a:gs pos="62000">
              <a:schemeClr val="phClr">
                <a:tint val="92000"/>
                <a:shade val="66000"/>
                <a:satMod val="110000"/>
                <a:lumMod val="80000"/>
              </a:schemeClr>
            </a:gs>
            <a:gs pos="100000">
              <a:schemeClr val="phClr">
                <a:tint val="89000"/>
                <a:shade val="62000"/>
                <a:satMod val="110000"/>
                <a:lumMod val="72000"/>
              </a:schemeClr>
            </a:gs>
          </a:gsLst>
          <a:lin ang="5400000" scaled="0"/>
        </a:gradFill>
        <a:blipFill rotWithShape="1">
          <a:blip xmlns:r="http://schemas.openxmlformats.org/officeDocument/2006/relationships" r:embed="rId1">
            <a:duotone>
              <a:schemeClr val="phClr">
                <a:tint val="80000"/>
                <a:shade val="58000"/>
              </a:schemeClr>
              <a:schemeClr val="phClr">
                <a:tint val="73000"/>
                <a:shade val="68000"/>
                <a:satMod val="150000"/>
              </a:schemeClr>
            </a:duotone>
          </a:blip>
          <a:tile tx="0" ty="0" sx="100000" sy="10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Austin.thmx</Template>
  <TotalTime>1145</TotalTime>
  <Words>5933</Words>
  <Application>Microsoft Macintosh PowerPoint</Application>
  <PresentationFormat>Presentación en pantalla (4:3)</PresentationFormat>
  <Paragraphs>287</Paragraphs>
  <Slides>44</Slides>
  <Notes>0</Notes>
  <HiddenSlides>0</HiddenSlides>
  <MMClips>0</MMClips>
  <ScaleCrop>false</ScaleCrop>
  <HeadingPairs>
    <vt:vector size="4" baseType="variant">
      <vt:variant>
        <vt:lpstr>Tema</vt:lpstr>
      </vt:variant>
      <vt:variant>
        <vt:i4>1</vt:i4>
      </vt:variant>
      <vt:variant>
        <vt:lpstr>Títulos de diapositiva</vt:lpstr>
      </vt:variant>
      <vt:variant>
        <vt:i4>44</vt:i4>
      </vt:variant>
    </vt:vector>
  </HeadingPairs>
  <TitlesOfParts>
    <vt:vector size="45" baseType="lpstr">
      <vt:lpstr>Austin</vt:lpstr>
      <vt:lpstr>TEMA 4 FUNDAMENTOS TÉCNICOS DEL PÁDEL</vt:lpstr>
      <vt:lpstr>1. LA EMPUÑADURA DE PÁDEL</vt:lpstr>
      <vt:lpstr>1. LA EMPUÑADURA DE PÁDEL</vt:lpstr>
      <vt:lpstr>2. EL JUEGO DE PIES EN PÁDEL</vt:lpstr>
      <vt:lpstr>2. EL JUEGO DE PIES EN PÁDEL</vt:lpstr>
      <vt:lpstr>2. EL JUEGO DE PIES EN PÁDEL</vt:lpstr>
      <vt:lpstr>2. EL JUEGO DE PIES EN PÁDEL</vt:lpstr>
      <vt:lpstr>2. EL JUEGO DE PIES EN PÁDEL</vt:lpstr>
      <vt:lpstr>2. EL JUEGO DE PIES EN PÁDEL</vt:lpstr>
      <vt:lpstr>2. EL JUEGO DE PIES EN PÁDEL</vt:lpstr>
      <vt:lpstr>2. EL JUEGO DE PIES EN PÁDEL</vt:lpstr>
      <vt:lpstr>2. EL JUEGO DE PIES EN PÁDEL</vt:lpstr>
      <vt:lpstr>2. EL JUEGO DE PIES EN PÁDEL</vt:lpstr>
      <vt:lpstr>2. EL JUEGO DE PIES EN PÁDEL</vt:lpstr>
      <vt:lpstr>2. EL JUEGO DE PIES EN PÁDEL</vt:lpstr>
      <vt:lpstr>3. LAS FASES DE LOS GOLPES</vt:lpstr>
      <vt:lpstr>4. ANÁLISIS TÉCNICO DE LOS GOLPES DE PÁDEL</vt:lpstr>
      <vt:lpstr>4. ANÁLISIS TÉCNICO DE LOS GOLPES DE PÁDEL</vt:lpstr>
      <vt:lpstr>4. ANÁLISIS TÉCNICO DE LOS GOLPES DE PÁDEL</vt:lpstr>
      <vt:lpstr>4. ANÁLISIS TÉCNICO DE LOS GOLPES DE PÁDEL</vt:lpstr>
      <vt:lpstr>4. ANÁLISIS TÉCNICO DE LOS GOLPES DE PÁDEL</vt:lpstr>
      <vt:lpstr>4. ANÁLISIS TÉCNICO DE LOS GOLPES DE PÁDEL</vt:lpstr>
      <vt:lpstr>4. ANÁLISIS TÉCNICO DE LOS GOLPES DE PÁDEL</vt:lpstr>
      <vt:lpstr>4. ANÁLISIS TÉCNICO DE LOS GOLPES DE PÁDEL</vt:lpstr>
      <vt:lpstr>4. ANÁLISIS TÉCNICO DE LOS GOLPES DE PÁDEL</vt:lpstr>
      <vt:lpstr>4. ANÁLISIS TÉCNICO DE LOS GOLPES DE PÁDEL</vt:lpstr>
      <vt:lpstr>4. ANÁLISIS TÉCNICO DE LOS GOLPES DE PÁDEL</vt:lpstr>
      <vt:lpstr>4. ANÁLISIS TÉCNICO DE LOS GOLPES DE PÁDEL</vt:lpstr>
      <vt:lpstr>4. ANÁLISIS TÉCNICO DE LOS GOLPES DE PÁDEL</vt:lpstr>
      <vt:lpstr>4. ANÁLISIS TÉCNICO DE LOS GOLPES DE PÁDEL</vt:lpstr>
      <vt:lpstr>4. ANÁLISIS TÉCNICO DE LOS GOLPES DE PÁDEL</vt:lpstr>
      <vt:lpstr>4. ANÁLISIS TÉCNICO DE LOS GOLPES DE PÁDEL</vt:lpstr>
      <vt:lpstr>4. ANÁLISIS TÉCNICO DE LOS GOLPES DE PÁDEL</vt:lpstr>
      <vt:lpstr>4. ANÁLISIS TÉCNICO DE LOS GOLPES DE PÁDEL</vt:lpstr>
      <vt:lpstr>4. ANÁLISIS TÉCNICO DE LOS GOLPES DE PÁDEL</vt:lpstr>
      <vt:lpstr>4. ANÁLISIS TÉCNICO DE LOS GOLPES DE PÁDEL</vt:lpstr>
      <vt:lpstr>4. ANÁLISIS TÉCNICO DE LOS GOLPES DE PÁDEL</vt:lpstr>
      <vt:lpstr>4. ANÁLISIS TÉCNICO DE LOS GOLPES DE PÁDEL</vt:lpstr>
      <vt:lpstr>5. ERRORES MÁS COMUNES Y CORRECCIONES</vt:lpstr>
      <vt:lpstr>5. ERRORES MÁS COMUNES Y CORRECCIONES</vt:lpstr>
      <vt:lpstr>5. ERRORES MÁS COMUNES Y CORRECCIONES</vt:lpstr>
      <vt:lpstr>5. ERRORES MÁS COMUNES Y CORRECCIONES</vt:lpstr>
      <vt:lpstr>REFERENCIAS BIBLIOGRÁFICAS</vt:lpstr>
      <vt:lpstr>REFERENCIAS BIBLIOGRÁFICAS</vt:lpstr>
    </vt:vector>
  </TitlesOfParts>
  <Company>Universidad de Murcia</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TEMA 1 HISTORIA DEL PÁDEL</dc:title>
  <dc:creator>Bernardino Javier Sánchez-Alcaraz Martinez</dc:creator>
  <cp:lastModifiedBy>Bernardino Javier Sánchez-Alcaraz Martinez</cp:lastModifiedBy>
  <cp:revision>36</cp:revision>
  <dcterms:created xsi:type="dcterms:W3CDTF">2014-03-21T10:51:12Z</dcterms:created>
  <dcterms:modified xsi:type="dcterms:W3CDTF">2014-03-23T11:59:26Z</dcterms:modified>
</cp:coreProperties>
</file>