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0" r:id="rId3"/>
    <p:sldId id="290" r:id="rId4"/>
    <p:sldId id="260" r:id="rId5"/>
    <p:sldId id="292" r:id="rId6"/>
    <p:sldId id="291" r:id="rId7"/>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8" d="100"/>
          <a:sy n="68" d="100"/>
        </p:scale>
        <p:origin x="-424"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printerSettings" Target="printerSettings/printerSettings1.bin"/><Relationship Id="rId9" Type="http://schemas.openxmlformats.org/officeDocument/2006/relationships/presProps" Target="presProps.xml"/><Relationship Id="rId1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02A563DD-2D2C-6540-A9F5-6FA247F5D172}" type="datetimeFigureOut">
              <a:rPr lang="es-ES" smtClean="0"/>
              <a:t>01/04/14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3623762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02A563DD-2D2C-6540-A9F5-6FA247F5D172}" type="datetimeFigureOut">
              <a:rPr lang="es-ES" smtClean="0"/>
              <a:t>01/04/14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3789460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02A563DD-2D2C-6540-A9F5-6FA247F5D172}" type="datetimeFigureOut">
              <a:rPr lang="es-ES" smtClean="0"/>
              <a:t>01/04/14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1273752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02A563DD-2D2C-6540-A9F5-6FA247F5D172}" type="datetimeFigureOut">
              <a:rPr lang="es-ES" smtClean="0"/>
              <a:t>01/04/14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35805626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02A563DD-2D2C-6540-A9F5-6FA247F5D172}" type="datetimeFigureOut">
              <a:rPr lang="es-ES" smtClean="0"/>
              <a:t>01/04/14</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1939774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02A563DD-2D2C-6540-A9F5-6FA247F5D172}" type="datetimeFigureOut">
              <a:rPr lang="es-ES" smtClean="0"/>
              <a:t>01/04/14</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1484826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2A563DD-2D2C-6540-A9F5-6FA247F5D172}" type="datetimeFigureOut">
              <a:rPr lang="es-ES" smtClean="0"/>
              <a:t>01/04/14</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14970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02A563DD-2D2C-6540-A9F5-6FA247F5D172}" type="datetimeFigureOut">
              <a:rPr lang="es-ES" smtClean="0"/>
              <a:t>01/04/14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3779411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02A563DD-2D2C-6540-A9F5-6FA247F5D172}" type="datetimeFigureOut">
              <a:rPr lang="es-ES" smtClean="0"/>
              <a:t>01/04/14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19039194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02A563DD-2D2C-6540-A9F5-6FA247F5D172}" type="datetimeFigureOut">
              <a:rPr lang="es-ES" smtClean="0"/>
              <a:t>01/04/14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2060241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02A563DD-2D2C-6540-A9F5-6FA247F5D172}" type="datetimeFigureOut">
              <a:rPr lang="es-ES" smtClean="0"/>
              <a:t>01/04/14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B07E9185-8C97-EE4E-89DF-0BA035D58743}" type="slidenum">
              <a:rPr lang="es-ES" smtClean="0"/>
              <a:t>‹Nr.›</a:t>
            </a:fld>
            <a:endParaRPr lang="es-ES"/>
          </a:p>
        </p:txBody>
      </p:sp>
    </p:spTree>
    <p:extLst>
      <p:ext uri="{BB962C8B-B14F-4D97-AF65-F5344CB8AC3E}">
        <p14:creationId xmlns:p14="http://schemas.microsoft.com/office/powerpoint/2010/main" val="137904917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563DD-2D2C-6540-A9F5-6FA247F5D172}" type="datetimeFigureOut">
              <a:rPr lang="es-ES" smtClean="0"/>
              <a:t>01/04/14</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7E9185-8C97-EE4E-89DF-0BA035D58743}" type="slidenum">
              <a:rPr lang="es-ES" smtClean="0"/>
              <a:t>‹Nr.›</a:t>
            </a:fld>
            <a:endParaRPr lang="es-ES"/>
          </a:p>
        </p:txBody>
      </p:sp>
    </p:spTree>
    <p:extLst>
      <p:ext uri="{BB962C8B-B14F-4D97-AF65-F5344CB8AC3E}">
        <p14:creationId xmlns:p14="http://schemas.microsoft.com/office/powerpoint/2010/main" val="10472254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8.jp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53265" y="0"/>
            <a:ext cx="5451915" cy="6858000"/>
          </a:xfrm>
          <a:prstGeom prst="rect">
            <a:avLst/>
          </a:prstGeom>
        </p:spPr>
      </p:pic>
      <p:sp>
        <p:nvSpPr>
          <p:cNvPr id="5" name="CuadroTexto 4"/>
          <p:cNvSpPr txBox="1"/>
          <p:nvPr/>
        </p:nvSpPr>
        <p:spPr>
          <a:xfrm>
            <a:off x="5851617" y="2506565"/>
            <a:ext cx="2648882" cy="1815882"/>
          </a:xfrm>
          <a:prstGeom prst="rect">
            <a:avLst/>
          </a:prstGeom>
          <a:noFill/>
        </p:spPr>
        <p:txBody>
          <a:bodyPr wrap="none" rtlCol="0">
            <a:spAutoFit/>
          </a:bodyPr>
          <a:lstStyle/>
          <a:p>
            <a:pPr algn="just"/>
            <a:r>
              <a:rPr lang="es-ES" sz="4000" dirty="0" smtClean="0">
                <a:latin typeface="+mj-lt"/>
                <a:cs typeface="Impact"/>
              </a:rPr>
              <a:t>TEMA </a:t>
            </a:r>
            <a:r>
              <a:rPr lang="es-ES" sz="4000" dirty="0" smtClean="0">
                <a:latin typeface="+mj-lt"/>
                <a:cs typeface="Impact"/>
              </a:rPr>
              <a:t>4.</a:t>
            </a:r>
            <a:endParaRPr lang="es-ES" sz="4000" dirty="0" smtClean="0">
              <a:latin typeface="+mj-lt"/>
              <a:cs typeface="Impact"/>
            </a:endParaRPr>
          </a:p>
          <a:p>
            <a:pPr algn="just"/>
            <a:endParaRPr lang="es-ES" sz="800" dirty="0" smtClean="0">
              <a:latin typeface="Impact"/>
              <a:cs typeface="Impact"/>
            </a:endParaRPr>
          </a:p>
          <a:p>
            <a:pPr algn="just"/>
            <a:r>
              <a:rPr lang="es-ES" sz="3200" dirty="0" smtClean="0">
                <a:latin typeface="Impact"/>
                <a:cs typeface="Impact"/>
              </a:rPr>
              <a:t>EJERCICIOS DE </a:t>
            </a:r>
            <a:endParaRPr lang="es-ES" sz="3200" dirty="0">
              <a:latin typeface="Impact"/>
              <a:cs typeface="Impact"/>
            </a:endParaRPr>
          </a:p>
          <a:p>
            <a:pPr algn="just"/>
            <a:r>
              <a:rPr lang="es-ES" sz="3200" dirty="0" smtClean="0">
                <a:latin typeface="Impact"/>
                <a:cs typeface="Impact"/>
              </a:rPr>
              <a:t>COORDINACI</a:t>
            </a:r>
            <a:r>
              <a:rPr lang="es-ES" sz="3200" dirty="0" smtClean="0">
                <a:latin typeface="Impact"/>
                <a:cs typeface="Impact"/>
              </a:rPr>
              <a:t>ÓN</a:t>
            </a:r>
            <a:endParaRPr lang="es-ES" sz="3200" dirty="0">
              <a:latin typeface="Impact"/>
              <a:cs typeface="Impact"/>
            </a:endParaRPr>
          </a:p>
        </p:txBody>
      </p:sp>
      <p:sp>
        <p:nvSpPr>
          <p:cNvPr id="6" name="CuadroTexto 5"/>
          <p:cNvSpPr txBox="1"/>
          <p:nvPr/>
        </p:nvSpPr>
        <p:spPr>
          <a:xfrm>
            <a:off x="5291663" y="4610880"/>
            <a:ext cx="3852337" cy="1292662"/>
          </a:xfrm>
          <a:prstGeom prst="rect">
            <a:avLst/>
          </a:prstGeom>
          <a:noFill/>
        </p:spPr>
        <p:txBody>
          <a:bodyPr wrap="none" rtlCol="0">
            <a:spAutoFit/>
          </a:bodyPr>
          <a:lstStyle/>
          <a:p>
            <a:pPr algn="r"/>
            <a:r>
              <a:rPr lang="es-ES" sz="2000" b="1" dirty="0" smtClean="0"/>
              <a:t>Bernardino J. Sánchez-Alcaraz</a:t>
            </a:r>
          </a:p>
          <a:p>
            <a:pPr algn="r"/>
            <a:r>
              <a:rPr lang="es-ES" sz="2000" b="1" dirty="0" smtClean="0"/>
              <a:t>Manuel Pérez Llamazares</a:t>
            </a:r>
          </a:p>
          <a:p>
            <a:pPr algn="r"/>
            <a:r>
              <a:rPr lang="es-ES" sz="2000" b="1" dirty="0" smtClean="0"/>
              <a:t>Adri</a:t>
            </a:r>
            <a:r>
              <a:rPr lang="es-ES" sz="2000" b="1" dirty="0" smtClean="0"/>
              <a:t>á</a:t>
            </a:r>
            <a:r>
              <a:rPr lang="es-ES" sz="2000" b="1" dirty="0" smtClean="0"/>
              <a:t>n </a:t>
            </a:r>
            <a:r>
              <a:rPr lang="es-ES" sz="2000" b="1" dirty="0" err="1" smtClean="0"/>
              <a:t>Ribes</a:t>
            </a:r>
            <a:r>
              <a:rPr lang="es-ES" sz="2000" b="1" dirty="0" smtClean="0"/>
              <a:t> Marín</a:t>
            </a:r>
          </a:p>
          <a:p>
            <a:pPr algn="r"/>
            <a:endParaRPr lang="es-ES" dirty="0"/>
          </a:p>
        </p:txBody>
      </p:sp>
    </p:spTree>
    <p:extLst>
      <p:ext uri="{BB962C8B-B14F-4D97-AF65-F5344CB8AC3E}">
        <p14:creationId xmlns:p14="http://schemas.microsoft.com/office/powerpoint/2010/main" val="4291165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stretch>
            <a:fillRect/>
          </a:stretch>
        </p:blipFill>
        <p:spPr>
          <a:xfrm>
            <a:off x="1861101" y="6116549"/>
            <a:ext cx="1893944" cy="559351"/>
          </a:xfrm>
          <a:prstGeom prst="rect">
            <a:avLst/>
          </a:prstGeom>
        </p:spPr>
      </p:pic>
      <p:pic>
        <p:nvPicPr>
          <p:cNvPr id="7" name="Imagen 6"/>
          <p:cNvPicPr>
            <a:picLocks noChangeAspect="1"/>
          </p:cNvPicPr>
          <p:nvPr/>
        </p:nvPicPr>
        <p:blipFill>
          <a:blip r:embed="rId3"/>
          <a:stretch>
            <a:fillRect/>
          </a:stretch>
        </p:blipFill>
        <p:spPr>
          <a:xfrm>
            <a:off x="119576" y="5973894"/>
            <a:ext cx="1709849" cy="779373"/>
          </a:xfrm>
          <a:prstGeom prst="rect">
            <a:avLst/>
          </a:prstGeom>
        </p:spPr>
      </p:pic>
      <p:pic>
        <p:nvPicPr>
          <p:cNvPr id="8" name="Imagen 7"/>
          <p:cNvPicPr>
            <a:picLocks noChangeAspect="1"/>
          </p:cNvPicPr>
          <p:nvPr/>
        </p:nvPicPr>
        <p:blipFill>
          <a:blip r:embed="rId4"/>
          <a:stretch>
            <a:fillRect/>
          </a:stretch>
        </p:blipFill>
        <p:spPr>
          <a:xfrm>
            <a:off x="7115952" y="181380"/>
            <a:ext cx="1817233" cy="1028764"/>
          </a:xfrm>
          <a:prstGeom prst="rect">
            <a:avLst/>
          </a:prstGeom>
        </p:spPr>
      </p:pic>
      <p:sp>
        <p:nvSpPr>
          <p:cNvPr id="2" name="CuadroTexto 1"/>
          <p:cNvSpPr txBox="1"/>
          <p:nvPr/>
        </p:nvSpPr>
        <p:spPr>
          <a:xfrm>
            <a:off x="424406" y="353138"/>
            <a:ext cx="6094645" cy="584776"/>
          </a:xfrm>
          <a:prstGeom prst="rect">
            <a:avLst/>
          </a:prstGeom>
          <a:noFill/>
        </p:spPr>
        <p:txBody>
          <a:bodyPr wrap="square" rtlCol="0">
            <a:spAutoFit/>
          </a:bodyPr>
          <a:lstStyle/>
          <a:p>
            <a:r>
              <a:rPr lang="es-ES" sz="3200" b="1" dirty="0" smtClean="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rPr>
              <a:t>ÍNDICE</a:t>
            </a:r>
            <a:endParaRPr lang="es-ES" sz="3200" b="1" dirty="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endParaRPr>
          </a:p>
        </p:txBody>
      </p:sp>
      <p:sp>
        <p:nvSpPr>
          <p:cNvPr id="4" name="CuadroTexto 3"/>
          <p:cNvSpPr txBox="1"/>
          <p:nvPr/>
        </p:nvSpPr>
        <p:spPr>
          <a:xfrm>
            <a:off x="909970" y="2028475"/>
            <a:ext cx="3740234" cy="2954655"/>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marL="342900" indent="-342900">
              <a:lnSpc>
                <a:spcPct val="130000"/>
              </a:lnSpc>
              <a:buAutoNum type="arabicPeriod"/>
            </a:pPr>
            <a:r>
              <a:rPr lang="es-ES" sz="2400" b="1" dirty="0"/>
              <a:t>L</a:t>
            </a:r>
            <a:r>
              <a:rPr lang="es-ES" sz="2400" b="1" dirty="0" smtClean="0"/>
              <a:t>AS CUALIDADES COORDINATIVAS</a:t>
            </a:r>
            <a:endParaRPr lang="es-ES" sz="2400" b="1" dirty="0" smtClean="0"/>
          </a:p>
          <a:p>
            <a:pPr marL="342900" indent="-342900">
              <a:lnSpc>
                <a:spcPct val="130000"/>
              </a:lnSpc>
              <a:buAutoNum type="arabicPeriod"/>
            </a:pPr>
            <a:r>
              <a:rPr lang="es-ES" sz="2400" b="1" dirty="0" smtClean="0"/>
              <a:t>IMPORTANCIA DE LAS CUALIDADES COORDINATIVAS</a:t>
            </a:r>
            <a:endParaRPr lang="es-ES" sz="2400" b="1" dirty="0" smtClean="0"/>
          </a:p>
          <a:p>
            <a:pPr marL="342900" indent="-342900">
              <a:lnSpc>
                <a:spcPct val="130000"/>
              </a:lnSpc>
              <a:buAutoNum type="arabicPeriod"/>
            </a:pPr>
            <a:r>
              <a:rPr lang="es-ES" sz="2400" b="1" dirty="0" smtClean="0"/>
              <a:t>PAUTAS DE TRABAJO</a:t>
            </a:r>
            <a:endParaRPr lang="es-ES" sz="2400" b="1" dirty="0" smtClean="0"/>
          </a:p>
        </p:txBody>
      </p:sp>
      <p:cxnSp>
        <p:nvCxnSpPr>
          <p:cNvPr id="14" name="Conector recto 13"/>
          <p:cNvCxnSpPr/>
          <p:nvPr/>
        </p:nvCxnSpPr>
        <p:spPr>
          <a:xfrm>
            <a:off x="424406" y="984787"/>
            <a:ext cx="6094645"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pic>
        <p:nvPicPr>
          <p:cNvPr id="3" name="Imagen 2" descr="Captura de pantalla 2014-04-01 a la(s) 10.48.09.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11432" y="1886066"/>
            <a:ext cx="3721753" cy="3389289"/>
          </a:xfrm>
          <a:prstGeom prst="rect">
            <a:avLst/>
          </a:prstGeom>
        </p:spPr>
      </p:pic>
    </p:spTree>
    <p:extLst>
      <p:ext uri="{BB962C8B-B14F-4D97-AF65-F5344CB8AC3E}">
        <p14:creationId xmlns:p14="http://schemas.microsoft.com/office/powerpoint/2010/main" val="7524256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stretch>
            <a:fillRect/>
          </a:stretch>
        </p:blipFill>
        <p:spPr>
          <a:xfrm>
            <a:off x="1861101" y="6116549"/>
            <a:ext cx="1893944" cy="559351"/>
          </a:xfrm>
          <a:prstGeom prst="rect">
            <a:avLst/>
          </a:prstGeom>
        </p:spPr>
      </p:pic>
      <p:pic>
        <p:nvPicPr>
          <p:cNvPr id="7" name="Imagen 6"/>
          <p:cNvPicPr>
            <a:picLocks noChangeAspect="1"/>
          </p:cNvPicPr>
          <p:nvPr/>
        </p:nvPicPr>
        <p:blipFill>
          <a:blip r:embed="rId3"/>
          <a:stretch>
            <a:fillRect/>
          </a:stretch>
        </p:blipFill>
        <p:spPr>
          <a:xfrm>
            <a:off x="119576" y="5973894"/>
            <a:ext cx="1709849" cy="779373"/>
          </a:xfrm>
          <a:prstGeom prst="rect">
            <a:avLst/>
          </a:prstGeom>
        </p:spPr>
      </p:pic>
      <p:pic>
        <p:nvPicPr>
          <p:cNvPr id="8" name="Imagen 7"/>
          <p:cNvPicPr>
            <a:picLocks noChangeAspect="1"/>
          </p:cNvPicPr>
          <p:nvPr/>
        </p:nvPicPr>
        <p:blipFill>
          <a:blip r:embed="rId4"/>
          <a:stretch>
            <a:fillRect/>
          </a:stretch>
        </p:blipFill>
        <p:spPr>
          <a:xfrm>
            <a:off x="7115952" y="181380"/>
            <a:ext cx="1817233" cy="1028764"/>
          </a:xfrm>
          <a:prstGeom prst="rect">
            <a:avLst/>
          </a:prstGeom>
        </p:spPr>
      </p:pic>
      <p:sp>
        <p:nvSpPr>
          <p:cNvPr id="2" name="CuadroTexto 1"/>
          <p:cNvSpPr txBox="1"/>
          <p:nvPr/>
        </p:nvSpPr>
        <p:spPr>
          <a:xfrm>
            <a:off x="424406" y="353138"/>
            <a:ext cx="6094645" cy="523220"/>
          </a:xfrm>
          <a:prstGeom prst="rect">
            <a:avLst/>
          </a:prstGeom>
          <a:noFill/>
        </p:spPr>
        <p:txBody>
          <a:bodyPr wrap="square" rtlCol="0">
            <a:spAutoFit/>
          </a:bodyPr>
          <a:lstStyle/>
          <a:p>
            <a:r>
              <a:rPr lang="es-ES" sz="2800" b="1" dirty="0" smtClean="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rPr>
              <a:t>1. </a:t>
            </a:r>
            <a:r>
              <a:rPr lang="es-ES" sz="2800" b="1" dirty="0" smtClean="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rPr>
              <a:t>LAS CUALIDADES COODINATIVAS</a:t>
            </a:r>
            <a:endParaRPr lang="es-ES" sz="2800" b="1" dirty="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endParaRPr>
          </a:p>
        </p:txBody>
      </p:sp>
      <p:cxnSp>
        <p:nvCxnSpPr>
          <p:cNvPr id="14" name="Conector recto 13"/>
          <p:cNvCxnSpPr/>
          <p:nvPr/>
        </p:nvCxnSpPr>
        <p:spPr>
          <a:xfrm>
            <a:off x="424406" y="984787"/>
            <a:ext cx="6094645"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3" name="CuadroTexto 2"/>
          <p:cNvSpPr txBox="1"/>
          <p:nvPr/>
        </p:nvSpPr>
        <p:spPr>
          <a:xfrm>
            <a:off x="424406" y="1306283"/>
            <a:ext cx="8374880" cy="4524316"/>
          </a:xfrm>
          <a:prstGeom prst="rect">
            <a:avLst/>
          </a:prstGeom>
          <a:noFill/>
        </p:spPr>
        <p:txBody>
          <a:bodyPr wrap="square" rtlCol="0">
            <a:spAutoFit/>
          </a:bodyPr>
          <a:lstStyle/>
          <a:p>
            <a:pPr algn="just"/>
            <a:r>
              <a:rPr lang="es-ES_tradnl" dirty="0"/>
              <a:t>Las </a:t>
            </a:r>
            <a:r>
              <a:rPr lang="es-ES_tradnl" b="1" dirty="0"/>
              <a:t>cualidades coordinativas </a:t>
            </a:r>
            <a:r>
              <a:rPr lang="es-ES_tradnl" dirty="0" smtClean="0"/>
              <a:t>representan </a:t>
            </a:r>
            <a:r>
              <a:rPr lang="es-ES_tradnl" dirty="0"/>
              <a:t>una capacidad indispensable en el rendimiento del </a:t>
            </a:r>
            <a:r>
              <a:rPr lang="es-ES_tradnl" dirty="0" smtClean="0"/>
              <a:t>deportista, </a:t>
            </a:r>
            <a:r>
              <a:rPr lang="es-ES_tradnl" dirty="0"/>
              <a:t>debido a la importancia que la </a:t>
            </a:r>
            <a:r>
              <a:rPr lang="es-ES_tradnl" dirty="0" err="1"/>
              <a:t>técnica</a:t>
            </a:r>
            <a:r>
              <a:rPr lang="es-ES_tradnl" dirty="0"/>
              <a:t> adquiere en la fase competitiva, siendo fundamental para su </a:t>
            </a:r>
            <a:r>
              <a:rPr lang="es-ES_tradnl" dirty="0" err="1"/>
              <a:t>ejecución</a:t>
            </a:r>
            <a:r>
              <a:rPr lang="es-ES_tradnl" dirty="0"/>
              <a:t> el ajuste de diferentes segmentos </a:t>
            </a:r>
            <a:r>
              <a:rPr lang="es-ES_tradnl" dirty="0" smtClean="0"/>
              <a:t>corporales </a:t>
            </a:r>
            <a:r>
              <a:rPr lang="es-ES_tradnl" dirty="0"/>
              <a:t>en el espacio y el </a:t>
            </a:r>
            <a:r>
              <a:rPr lang="es-ES_tradnl" dirty="0" smtClean="0"/>
              <a:t>tiempo. Destacan las siguientes:</a:t>
            </a:r>
          </a:p>
          <a:p>
            <a:pPr marL="271463" algn="just"/>
            <a:r>
              <a:rPr lang="es-ES_tradnl" b="1" dirty="0" smtClean="0"/>
              <a:t>a) </a:t>
            </a:r>
            <a:r>
              <a:rPr lang="es-ES_tradnl" b="1" dirty="0" err="1"/>
              <a:t>Coordinación</a:t>
            </a:r>
            <a:r>
              <a:rPr lang="es-ES_tradnl" b="1" dirty="0"/>
              <a:t>: </a:t>
            </a:r>
            <a:r>
              <a:rPr lang="es-ES_tradnl" dirty="0"/>
              <a:t>Es la cualidad </a:t>
            </a:r>
            <a:r>
              <a:rPr lang="es-ES_tradnl" dirty="0" err="1"/>
              <a:t>física</a:t>
            </a:r>
            <a:r>
              <a:rPr lang="es-ES_tradnl" dirty="0"/>
              <a:t> que permite ejecutar con </a:t>
            </a:r>
            <a:r>
              <a:rPr lang="es-ES_tradnl" dirty="0" err="1"/>
              <a:t>precisión</a:t>
            </a:r>
            <a:r>
              <a:rPr lang="es-ES_tradnl" dirty="0"/>
              <a:t> y el </a:t>
            </a:r>
            <a:r>
              <a:rPr lang="es-ES_tradnl" dirty="0" err="1"/>
              <a:t>máximo</a:t>
            </a:r>
            <a:r>
              <a:rPr lang="es-ES_tradnl" dirty="0"/>
              <a:t> ahorro </a:t>
            </a:r>
            <a:r>
              <a:rPr lang="es-ES_tradnl" dirty="0" err="1"/>
              <a:t>energético</a:t>
            </a:r>
            <a:r>
              <a:rPr lang="es-ES_tradnl" dirty="0"/>
              <a:t>. De esta forma, </a:t>
            </a:r>
            <a:r>
              <a:rPr lang="es-ES_tradnl" dirty="0" err="1"/>
              <a:t>podría</a:t>
            </a:r>
            <a:r>
              <a:rPr lang="es-ES_tradnl" dirty="0"/>
              <a:t> diferenciarse </a:t>
            </a:r>
            <a:r>
              <a:rPr lang="es-ES_tradnl" dirty="0" smtClean="0"/>
              <a:t>entre:</a:t>
            </a:r>
          </a:p>
          <a:p>
            <a:pPr marL="544513" algn="just"/>
            <a:r>
              <a:rPr lang="es-ES_tradnl" b="1" dirty="0" smtClean="0"/>
              <a:t>­ </a:t>
            </a:r>
            <a:r>
              <a:rPr lang="es-ES_tradnl" b="1" dirty="0" err="1"/>
              <a:t>Coordinación</a:t>
            </a:r>
            <a:r>
              <a:rPr lang="es-ES_tradnl" b="1" dirty="0"/>
              <a:t> </a:t>
            </a:r>
            <a:r>
              <a:rPr lang="es-ES_tradnl" b="1" dirty="0" err="1"/>
              <a:t>dinámica</a:t>
            </a:r>
            <a:r>
              <a:rPr lang="es-ES_tradnl" b="1" dirty="0"/>
              <a:t> general: </a:t>
            </a:r>
            <a:r>
              <a:rPr lang="es-ES_tradnl" dirty="0"/>
              <a:t>Se manifiesta en aquellas acciones motrices que suponen la </a:t>
            </a:r>
            <a:r>
              <a:rPr lang="es-ES_tradnl" dirty="0" err="1"/>
              <a:t>implicación</a:t>
            </a:r>
            <a:r>
              <a:rPr lang="es-ES_tradnl" dirty="0"/>
              <a:t> de todo el cuerpo o de un gran </a:t>
            </a:r>
            <a:r>
              <a:rPr lang="es-ES_tradnl" dirty="0" err="1"/>
              <a:t>número</a:t>
            </a:r>
            <a:r>
              <a:rPr lang="es-ES_tradnl" dirty="0"/>
              <a:t> de segmentos del mismo, y está ligada a acciones que implican desplazamientos o variaciones de posiciones en el espacio. </a:t>
            </a:r>
            <a:endParaRPr lang="es-ES_tradnl" dirty="0" smtClean="0"/>
          </a:p>
          <a:p>
            <a:pPr marL="544513" algn="just"/>
            <a:r>
              <a:rPr lang="es-ES_tradnl" b="1" dirty="0" smtClean="0"/>
              <a:t>­ </a:t>
            </a:r>
            <a:r>
              <a:rPr lang="es-ES_tradnl" b="1" dirty="0" err="1"/>
              <a:t>Coordinación</a:t>
            </a:r>
            <a:r>
              <a:rPr lang="es-ES_tradnl" b="1" dirty="0"/>
              <a:t> segmentaria: </a:t>
            </a:r>
            <a:r>
              <a:rPr lang="es-ES_tradnl" dirty="0"/>
              <a:t>Acciones motoras realizadas con </a:t>
            </a:r>
            <a:r>
              <a:rPr lang="es-ES_tradnl" dirty="0" err="1"/>
              <a:t>algún</a:t>
            </a:r>
            <a:r>
              <a:rPr lang="es-ES_tradnl" dirty="0"/>
              <a:t> segmento del cuerpo, y que integra la </a:t>
            </a:r>
            <a:r>
              <a:rPr lang="es-ES_tradnl" dirty="0" err="1"/>
              <a:t>percepción</a:t>
            </a:r>
            <a:r>
              <a:rPr lang="es-ES_tradnl" dirty="0"/>
              <a:t> sensorial con la </a:t>
            </a:r>
            <a:r>
              <a:rPr lang="es-ES_tradnl" dirty="0" err="1"/>
              <a:t>acción</a:t>
            </a:r>
            <a:r>
              <a:rPr lang="es-ES_tradnl" dirty="0"/>
              <a:t> muscular consecuente, </a:t>
            </a:r>
            <a:r>
              <a:rPr lang="es-ES_tradnl" dirty="0" smtClean="0"/>
              <a:t>como puede ser la </a:t>
            </a:r>
            <a:r>
              <a:rPr lang="es-ES_tradnl" dirty="0" err="1"/>
              <a:t>coordinación</a:t>
            </a:r>
            <a:r>
              <a:rPr lang="es-ES_tradnl" dirty="0"/>
              <a:t> </a:t>
            </a:r>
            <a:r>
              <a:rPr lang="es-ES_tradnl" dirty="0" err="1" smtClean="0"/>
              <a:t>óculo‐manual</a:t>
            </a:r>
            <a:r>
              <a:rPr lang="es-ES_tradnl" dirty="0"/>
              <a:t> </a:t>
            </a:r>
            <a:r>
              <a:rPr lang="es-ES_tradnl" dirty="0" smtClean="0"/>
              <a:t>o la coordinaci</a:t>
            </a:r>
            <a:r>
              <a:rPr lang="es-ES_tradnl" dirty="0" smtClean="0"/>
              <a:t>ón óculo-pélvica.</a:t>
            </a:r>
            <a:endParaRPr lang="es-ES_tradnl" dirty="0"/>
          </a:p>
          <a:p>
            <a:pPr marL="544513" algn="just"/>
            <a:endParaRPr lang="es-ES_tradnl" dirty="0"/>
          </a:p>
          <a:p>
            <a:pPr algn="just"/>
            <a:endParaRPr lang="es-ES_tradnl" dirty="0"/>
          </a:p>
          <a:p>
            <a:pPr algn="just"/>
            <a:endParaRPr lang="es-ES_tradnl" dirty="0"/>
          </a:p>
        </p:txBody>
      </p:sp>
      <p:pic>
        <p:nvPicPr>
          <p:cNvPr id="4" name="Imagen 3" descr="Imagen21.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95995" y="4985939"/>
            <a:ext cx="3103457" cy="1633939"/>
          </a:xfrm>
          <a:prstGeom prst="rect">
            <a:avLst/>
          </a:prstGeom>
        </p:spPr>
      </p:pic>
    </p:spTree>
    <p:extLst>
      <p:ext uri="{BB962C8B-B14F-4D97-AF65-F5344CB8AC3E}">
        <p14:creationId xmlns:p14="http://schemas.microsoft.com/office/powerpoint/2010/main" val="1657378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stretch>
            <a:fillRect/>
          </a:stretch>
        </p:blipFill>
        <p:spPr>
          <a:xfrm>
            <a:off x="1861101" y="6116549"/>
            <a:ext cx="1893944" cy="559351"/>
          </a:xfrm>
          <a:prstGeom prst="rect">
            <a:avLst/>
          </a:prstGeom>
        </p:spPr>
      </p:pic>
      <p:pic>
        <p:nvPicPr>
          <p:cNvPr id="7" name="Imagen 6"/>
          <p:cNvPicPr>
            <a:picLocks noChangeAspect="1"/>
          </p:cNvPicPr>
          <p:nvPr/>
        </p:nvPicPr>
        <p:blipFill>
          <a:blip r:embed="rId3"/>
          <a:stretch>
            <a:fillRect/>
          </a:stretch>
        </p:blipFill>
        <p:spPr>
          <a:xfrm>
            <a:off x="119576" y="5973894"/>
            <a:ext cx="1709849" cy="779373"/>
          </a:xfrm>
          <a:prstGeom prst="rect">
            <a:avLst/>
          </a:prstGeom>
        </p:spPr>
      </p:pic>
      <p:pic>
        <p:nvPicPr>
          <p:cNvPr id="8" name="Imagen 7"/>
          <p:cNvPicPr>
            <a:picLocks noChangeAspect="1"/>
          </p:cNvPicPr>
          <p:nvPr/>
        </p:nvPicPr>
        <p:blipFill>
          <a:blip r:embed="rId4"/>
          <a:stretch>
            <a:fillRect/>
          </a:stretch>
        </p:blipFill>
        <p:spPr>
          <a:xfrm>
            <a:off x="7115952" y="181380"/>
            <a:ext cx="1817233" cy="1028764"/>
          </a:xfrm>
          <a:prstGeom prst="rect">
            <a:avLst/>
          </a:prstGeom>
        </p:spPr>
      </p:pic>
      <p:sp>
        <p:nvSpPr>
          <p:cNvPr id="2" name="CuadroTexto 1"/>
          <p:cNvSpPr txBox="1"/>
          <p:nvPr/>
        </p:nvSpPr>
        <p:spPr>
          <a:xfrm>
            <a:off x="424406" y="353138"/>
            <a:ext cx="6094645" cy="523220"/>
          </a:xfrm>
          <a:prstGeom prst="rect">
            <a:avLst/>
          </a:prstGeom>
          <a:noFill/>
        </p:spPr>
        <p:txBody>
          <a:bodyPr wrap="square" rtlCol="0">
            <a:spAutoFit/>
          </a:bodyPr>
          <a:lstStyle/>
          <a:p>
            <a:r>
              <a:rPr lang="es-ES" sz="2800" b="1" dirty="0" smtClean="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rPr>
              <a:t>1. </a:t>
            </a:r>
            <a:r>
              <a:rPr lang="es-ES" sz="2800" b="1" dirty="0" smtClean="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rPr>
              <a:t>LAS CUALIDADES COODINATIVAS</a:t>
            </a:r>
            <a:endParaRPr lang="es-ES" sz="2800" b="1" dirty="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endParaRPr>
          </a:p>
        </p:txBody>
      </p:sp>
      <p:cxnSp>
        <p:nvCxnSpPr>
          <p:cNvPr id="14" name="Conector recto 13"/>
          <p:cNvCxnSpPr/>
          <p:nvPr/>
        </p:nvCxnSpPr>
        <p:spPr>
          <a:xfrm>
            <a:off x="424406" y="984787"/>
            <a:ext cx="6094645"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3" name="CuadroTexto 2"/>
          <p:cNvSpPr txBox="1"/>
          <p:nvPr/>
        </p:nvSpPr>
        <p:spPr>
          <a:xfrm>
            <a:off x="293674" y="1119543"/>
            <a:ext cx="6522890" cy="5078314"/>
          </a:xfrm>
          <a:prstGeom prst="rect">
            <a:avLst/>
          </a:prstGeom>
          <a:noFill/>
        </p:spPr>
        <p:txBody>
          <a:bodyPr wrap="square" rtlCol="0">
            <a:spAutoFit/>
          </a:bodyPr>
          <a:lstStyle/>
          <a:p>
            <a:pPr algn="just"/>
            <a:r>
              <a:rPr lang="es-ES_tradnl" b="1" dirty="0" smtClean="0"/>
              <a:t>b) Agilidad</a:t>
            </a:r>
            <a:r>
              <a:rPr lang="es-ES_tradnl" b="1" dirty="0"/>
              <a:t>: </a:t>
            </a:r>
            <a:r>
              <a:rPr lang="es-ES_tradnl" dirty="0"/>
              <a:t>Cualidad resultante, entendida como la destreza para ganar la </a:t>
            </a:r>
            <a:r>
              <a:rPr lang="es-ES_tradnl" dirty="0" err="1"/>
              <a:t>posición</a:t>
            </a:r>
            <a:r>
              <a:rPr lang="es-ES_tradnl" dirty="0"/>
              <a:t>, cambiarla o ajustarla, </a:t>
            </a:r>
            <a:r>
              <a:rPr lang="es-ES_tradnl" dirty="0" smtClean="0"/>
              <a:t>as</a:t>
            </a:r>
            <a:r>
              <a:rPr lang="es-ES_tradnl" dirty="0" smtClean="0"/>
              <a:t>í</a:t>
            </a:r>
            <a:r>
              <a:rPr lang="es-ES_tradnl" dirty="0" smtClean="0"/>
              <a:t> </a:t>
            </a:r>
            <a:r>
              <a:rPr lang="es-ES_tradnl" dirty="0"/>
              <a:t>como para cambiar la </a:t>
            </a:r>
            <a:r>
              <a:rPr lang="es-ES_tradnl" dirty="0" err="1"/>
              <a:t>dirección</a:t>
            </a:r>
            <a:r>
              <a:rPr lang="es-ES_tradnl" dirty="0"/>
              <a:t> en los desplazamientos, con una adecuada velocidad y </a:t>
            </a:r>
            <a:r>
              <a:rPr lang="es-ES_tradnl" dirty="0" err="1"/>
              <a:t>precisión</a:t>
            </a:r>
            <a:r>
              <a:rPr lang="es-ES_tradnl" dirty="0"/>
              <a:t>. </a:t>
            </a:r>
            <a:endParaRPr lang="es-ES_tradnl" dirty="0" smtClean="0"/>
          </a:p>
          <a:p>
            <a:pPr algn="just"/>
            <a:r>
              <a:rPr lang="es-ES_tradnl" b="1" dirty="0" smtClean="0"/>
              <a:t>c) Equilibrio</a:t>
            </a:r>
            <a:r>
              <a:rPr lang="es-ES_tradnl" b="1" dirty="0"/>
              <a:t>: </a:t>
            </a:r>
            <a:r>
              <a:rPr lang="es-ES_tradnl" dirty="0"/>
              <a:t>Se define como la habilidad del cuerpo para mantener una postura </a:t>
            </a:r>
            <a:r>
              <a:rPr lang="es-ES_tradnl" dirty="0" err="1"/>
              <a:t>oponiéndose</a:t>
            </a:r>
            <a:r>
              <a:rPr lang="es-ES_tradnl" dirty="0"/>
              <a:t> a las fuerzas que puedan afectarle, especialmente la gravedad, y puede ser </a:t>
            </a:r>
            <a:r>
              <a:rPr lang="es-ES_tradnl" dirty="0" err="1"/>
              <a:t>estático</a:t>
            </a:r>
            <a:r>
              <a:rPr lang="es-ES_tradnl" dirty="0"/>
              <a:t> (sin movimiento del cuerpo) o </a:t>
            </a:r>
            <a:r>
              <a:rPr lang="es-ES_tradnl" dirty="0" err="1"/>
              <a:t>dinámico</a:t>
            </a:r>
            <a:r>
              <a:rPr lang="es-ES_tradnl" dirty="0"/>
              <a:t> (en movimiento). El equilibrio está condicionado por factores como la altura del centro de gravedad, la base de </a:t>
            </a:r>
            <a:r>
              <a:rPr lang="es-ES_tradnl" dirty="0" err="1"/>
              <a:t>sustentación</a:t>
            </a:r>
            <a:r>
              <a:rPr lang="es-ES_tradnl" dirty="0"/>
              <a:t>, la </a:t>
            </a:r>
            <a:r>
              <a:rPr lang="es-ES_tradnl" dirty="0" err="1"/>
              <a:t>proyección</a:t>
            </a:r>
            <a:r>
              <a:rPr lang="es-ES_tradnl" dirty="0"/>
              <a:t> del centro de gravedad, el peso corporal, la fuerza, la </a:t>
            </a:r>
            <a:r>
              <a:rPr lang="es-ES_tradnl" dirty="0" err="1"/>
              <a:t>coordinación</a:t>
            </a:r>
            <a:r>
              <a:rPr lang="es-ES_tradnl" dirty="0"/>
              <a:t>, la altura del apoyo, etc. </a:t>
            </a:r>
            <a:endParaRPr lang="es-ES_tradnl" dirty="0"/>
          </a:p>
          <a:p>
            <a:pPr algn="just"/>
            <a:r>
              <a:rPr lang="es-ES_tradnl" dirty="0" smtClean="0"/>
              <a:t>d) </a:t>
            </a:r>
            <a:r>
              <a:rPr lang="es-ES_tradnl" b="1" dirty="0" smtClean="0"/>
              <a:t>Juego </a:t>
            </a:r>
            <a:r>
              <a:rPr lang="es-ES_tradnl" b="1" dirty="0"/>
              <a:t>de pies: </a:t>
            </a:r>
            <a:r>
              <a:rPr lang="es-ES_tradnl" dirty="0" smtClean="0"/>
              <a:t>Desplazamientos, </a:t>
            </a:r>
            <a:r>
              <a:rPr lang="es-ES_tradnl" dirty="0"/>
              <a:t>colocaciones y recuperaciones del </a:t>
            </a:r>
            <a:r>
              <a:rPr lang="es-ES_tradnl" dirty="0" smtClean="0"/>
              <a:t>deportista, que </a:t>
            </a:r>
            <a:r>
              <a:rPr lang="es-ES_tradnl" dirty="0" err="1" smtClean="0"/>
              <a:t>debera</a:t>
            </a:r>
            <a:r>
              <a:rPr lang="es-ES_tradnl" dirty="0" smtClean="0"/>
              <a:t>́ </a:t>
            </a:r>
            <a:r>
              <a:rPr lang="es-ES_tradnl" dirty="0"/>
              <a:t>dominar diferentes </a:t>
            </a:r>
            <a:r>
              <a:rPr lang="es-ES_tradnl" dirty="0" err="1"/>
              <a:t>características</a:t>
            </a:r>
            <a:r>
              <a:rPr lang="es-ES_tradnl" dirty="0"/>
              <a:t>, como la </a:t>
            </a:r>
            <a:r>
              <a:rPr lang="es-ES_tradnl" dirty="0" err="1"/>
              <a:t>ejecución</a:t>
            </a:r>
            <a:r>
              <a:rPr lang="es-ES_tradnl" dirty="0"/>
              <a:t> de pasos cortos y </a:t>
            </a:r>
            <a:r>
              <a:rPr lang="es-ES_tradnl" dirty="0" err="1"/>
              <a:t>rápidos</a:t>
            </a:r>
            <a:r>
              <a:rPr lang="es-ES_tradnl" dirty="0"/>
              <a:t>, en todas direcciones y realizar </a:t>
            </a:r>
            <a:r>
              <a:rPr lang="es-ES_tradnl" dirty="0" err="1"/>
              <a:t>rápidos</a:t>
            </a:r>
            <a:r>
              <a:rPr lang="es-ES_tradnl" dirty="0"/>
              <a:t> cambios de </a:t>
            </a:r>
            <a:r>
              <a:rPr lang="es-ES_tradnl" dirty="0" err="1"/>
              <a:t>dirección</a:t>
            </a:r>
            <a:r>
              <a:rPr lang="es-ES_tradnl" dirty="0"/>
              <a:t> desde distintas posiciones en diferentes superficies, </a:t>
            </a:r>
            <a:r>
              <a:rPr lang="es-ES_tradnl" dirty="0" err="1"/>
              <a:t>además</a:t>
            </a:r>
            <a:r>
              <a:rPr lang="es-ES_tradnl" dirty="0"/>
              <a:t> de un uso apropiado en la </a:t>
            </a:r>
            <a:r>
              <a:rPr lang="es-ES_tradnl" dirty="0" err="1"/>
              <a:t>combinación</a:t>
            </a:r>
            <a:r>
              <a:rPr lang="es-ES_tradnl" dirty="0"/>
              <a:t> de la longitud del paso y la frecuencia </a:t>
            </a:r>
            <a:r>
              <a:rPr lang="es-ES_tradnl" dirty="0" smtClean="0"/>
              <a:t>variable.</a:t>
            </a:r>
            <a:endParaRPr lang="es-ES_tradnl" dirty="0"/>
          </a:p>
          <a:p>
            <a:pPr algn="just"/>
            <a:endParaRPr lang="es-ES_tradnl" dirty="0"/>
          </a:p>
        </p:txBody>
      </p:sp>
      <p:pic>
        <p:nvPicPr>
          <p:cNvPr id="9" name="Imagen 8" descr="Captura de pantalla 2014-04-01 a la(s) 10.30.0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15952" y="2115635"/>
            <a:ext cx="1752600" cy="3149600"/>
          </a:xfrm>
          <a:prstGeom prst="rect">
            <a:avLst/>
          </a:prstGeom>
        </p:spPr>
      </p:pic>
    </p:spTree>
    <p:extLst>
      <p:ext uri="{BB962C8B-B14F-4D97-AF65-F5344CB8AC3E}">
        <p14:creationId xmlns:p14="http://schemas.microsoft.com/office/powerpoint/2010/main" val="3724687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stretch>
            <a:fillRect/>
          </a:stretch>
        </p:blipFill>
        <p:spPr>
          <a:xfrm>
            <a:off x="1861101" y="6116549"/>
            <a:ext cx="1893944" cy="559351"/>
          </a:xfrm>
          <a:prstGeom prst="rect">
            <a:avLst/>
          </a:prstGeom>
        </p:spPr>
      </p:pic>
      <p:pic>
        <p:nvPicPr>
          <p:cNvPr id="7" name="Imagen 6"/>
          <p:cNvPicPr>
            <a:picLocks noChangeAspect="1"/>
          </p:cNvPicPr>
          <p:nvPr/>
        </p:nvPicPr>
        <p:blipFill>
          <a:blip r:embed="rId3"/>
          <a:stretch>
            <a:fillRect/>
          </a:stretch>
        </p:blipFill>
        <p:spPr>
          <a:xfrm>
            <a:off x="119576" y="5973894"/>
            <a:ext cx="1709849" cy="779373"/>
          </a:xfrm>
          <a:prstGeom prst="rect">
            <a:avLst/>
          </a:prstGeom>
        </p:spPr>
      </p:pic>
      <p:pic>
        <p:nvPicPr>
          <p:cNvPr id="8" name="Imagen 7"/>
          <p:cNvPicPr>
            <a:picLocks noChangeAspect="1"/>
          </p:cNvPicPr>
          <p:nvPr/>
        </p:nvPicPr>
        <p:blipFill>
          <a:blip r:embed="rId4"/>
          <a:stretch>
            <a:fillRect/>
          </a:stretch>
        </p:blipFill>
        <p:spPr>
          <a:xfrm>
            <a:off x="7115952" y="181380"/>
            <a:ext cx="1817233" cy="1028764"/>
          </a:xfrm>
          <a:prstGeom prst="rect">
            <a:avLst/>
          </a:prstGeom>
        </p:spPr>
      </p:pic>
      <p:sp>
        <p:nvSpPr>
          <p:cNvPr id="2" name="CuadroTexto 1"/>
          <p:cNvSpPr txBox="1"/>
          <p:nvPr/>
        </p:nvSpPr>
        <p:spPr>
          <a:xfrm>
            <a:off x="424406" y="427834"/>
            <a:ext cx="6354807" cy="461665"/>
          </a:xfrm>
          <a:prstGeom prst="rect">
            <a:avLst/>
          </a:prstGeom>
          <a:noFill/>
        </p:spPr>
        <p:txBody>
          <a:bodyPr wrap="square" rtlCol="0">
            <a:spAutoFit/>
          </a:bodyPr>
          <a:lstStyle/>
          <a:p>
            <a:r>
              <a:rPr lang="es-ES" sz="2400" b="1" dirty="0" smtClean="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rPr>
              <a:t>2. </a:t>
            </a:r>
            <a:r>
              <a:rPr lang="es-ES" sz="2400" b="1" dirty="0" smtClean="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rPr>
              <a:t>IMPORTANCIA CUALIDADES COORDINATIVAS</a:t>
            </a:r>
            <a:endParaRPr lang="es-ES" sz="2400" b="1" dirty="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endParaRPr>
          </a:p>
        </p:txBody>
      </p:sp>
      <p:cxnSp>
        <p:nvCxnSpPr>
          <p:cNvPr id="14" name="Conector recto 13"/>
          <p:cNvCxnSpPr/>
          <p:nvPr/>
        </p:nvCxnSpPr>
        <p:spPr>
          <a:xfrm>
            <a:off x="424406" y="984787"/>
            <a:ext cx="6094645"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3" name="CuadroTexto 2"/>
          <p:cNvSpPr txBox="1"/>
          <p:nvPr/>
        </p:nvSpPr>
        <p:spPr>
          <a:xfrm>
            <a:off x="424406" y="1451086"/>
            <a:ext cx="8315736" cy="2385268"/>
          </a:xfrm>
          <a:prstGeom prst="rect">
            <a:avLst/>
          </a:prstGeom>
          <a:noFill/>
        </p:spPr>
        <p:txBody>
          <a:bodyPr wrap="square" rtlCol="0">
            <a:spAutoFit/>
          </a:bodyPr>
          <a:lstStyle/>
          <a:p>
            <a:pPr algn="just">
              <a:spcBef>
                <a:spcPts val="300"/>
              </a:spcBef>
              <a:spcAft>
                <a:spcPts val="300"/>
              </a:spcAft>
            </a:pPr>
            <a:r>
              <a:rPr lang="es-ES_tradnl" sz="2400" baseline="30000" dirty="0"/>
              <a:t>El trabajo de las cualidades coordinativas debe empezar en edades tempranas, ya que es en los primeros años de vida cuando el sistema nervioso es más fácilmente moldeable. De hecho, la coordinación evoluciona de forma paralela al desarrollo del sujeto y está condicionada, además de por aspectos biológicos (estructura del sistema nervioso) por el aprendizaje y el nivel de experiencias </a:t>
            </a:r>
            <a:r>
              <a:rPr lang="es-ES_tradnl" sz="2400" baseline="30000" dirty="0"/>
              <a:t>motrices a los que se vea sometido el sujeto. De este modo, existen trabajos que nos indican que el entrenamiento de las habilidades coordinativas en la infancia suponen mejoras en el desarrollo de las técnicas y optimizan el rendimiento </a:t>
            </a:r>
            <a:r>
              <a:rPr lang="es-ES_tradnl" sz="2400" baseline="30000" dirty="0"/>
              <a:t>en el deporte </a:t>
            </a:r>
            <a:r>
              <a:rPr lang="es-ES_tradnl" sz="2400" baseline="30000" dirty="0"/>
              <a:t>(</a:t>
            </a:r>
            <a:r>
              <a:rPr lang="es-ES_tradnl" sz="2400" baseline="30000" dirty="0" err="1"/>
              <a:t>Abernethy</a:t>
            </a:r>
            <a:r>
              <a:rPr lang="es-ES_tradnl" sz="2400" baseline="30000" dirty="0"/>
              <a:t>, 1988)</a:t>
            </a:r>
            <a:r>
              <a:rPr lang="es-ES_tradnl" sz="2400" baseline="30000" dirty="0"/>
              <a:t>.</a:t>
            </a:r>
          </a:p>
          <a:p>
            <a:pPr algn="just">
              <a:spcBef>
                <a:spcPts val="300"/>
              </a:spcBef>
              <a:spcAft>
                <a:spcPts val="300"/>
              </a:spcAft>
            </a:pPr>
            <a:r>
              <a:rPr lang="es-ES_tradnl" sz="2400" baseline="30000" dirty="0"/>
              <a:t>En </a:t>
            </a:r>
            <a:r>
              <a:rPr lang="es-ES_tradnl" sz="2400" baseline="30000" dirty="0" err="1"/>
              <a:t>CrossFit</a:t>
            </a:r>
            <a:r>
              <a:rPr lang="es-ES_tradnl" sz="2400" baseline="30000" dirty="0"/>
              <a:t>, es muy utilizado de este tipo de ejercicios durante el calentamiento, pero </a:t>
            </a:r>
            <a:r>
              <a:rPr lang="es-ES_tradnl" sz="2400" baseline="30000" dirty="0" err="1"/>
              <a:t>tambiçen</a:t>
            </a:r>
            <a:r>
              <a:rPr lang="es-ES_tradnl" sz="2400" baseline="30000" dirty="0"/>
              <a:t> pueden trabajarse durante la parte principal de la sesión (WOD).</a:t>
            </a:r>
            <a:endParaRPr lang="es-ES_tradnl" sz="2400" baseline="30000" dirty="0"/>
          </a:p>
        </p:txBody>
      </p:sp>
      <p:pic>
        <p:nvPicPr>
          <p:cNvPr id="5" name="Imagen 4" descr="20110814_valley_crossfit_0075.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02394" y="3836354"/>
            <a:ext cx="4079606" cy="2719737"/>
          </a:xfrm>
          <a:prstGeom prst="rect">
            <a:avLst/>
          </a:prstGeom>
        </p:spPr>
      </p:pic>
    </p:spTree>
    <p:extLst>
      <p:ext uri="{BB962C8B-B14F-4D97-AF65-F5344CB8AC3E}">
        <p14:creationId xmlns:p14="http://schemas.microsoft.com/office/powerpoint/2010/main" val="198645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stretch>
            <a:fillRect/>
          </a:stretch>
        </p:blipFill>
        <p:spPr>
          <a:xfrm>
            <a:off x="1861101" y="6116549"/>
            <a:ext cx="1893944" cy="559351"/>
          </a:xfrm>
          <a:prstGeom prst="rect">
            <a:avLst/>
          </a:prstGeom>
        </p:spPr>
      </p:pic>
      <p:pic>
        <p:nvPicPr>
          <p:cNvPr id="7" name="Imagen 6"/>
          <p:cNvPicPr>
            <a:picLocks noChangeAspect="1"/>
          </p:cNvPicPr>
          <p:nvPr/>
        </p:nvPicPr>
        <p:blipFill>
          <a:blip r:embed="rId3"/>
          <a:stretch>
            <a:fillRect/>
          </a:stretch>
        </p:blipFill>
        <p:spPr>
          <a:xfrm>
            <a:off x="119576" y="5973894"/>
            <a:ext cx="1709849" cy="779373"/>
          </a:xfrm>
          <a:prstGeom prst="rect">
            <a:avLst/>
          </a:prstGeom>
        </p:spPr>
      </p:pic>
      <p:pic>
        <p:nvPicPr>
          <p:cNvPr id="8" name="Imagen 7"/>
          <p:cNvPicPr>
            <a:picLocks noChangeAspect="1"/>
          </p:cNvPicPr>
          <p:nvPr/>
        </p:nvPicPr>
        <p:blipFill>
          <a:blip r:embed="rId4"/>
          <a:stretch>
            <a:fillRect/>
          </a:stretch>
        </p:blipFill>
        <p:spPr>
          <a:xfrm>
            <a:off x="7115952" y="181380"/>
            <a:ext cx="1817233" cy="1028764"/>
          </a:xfrm>
          <a:prstGeom prst="rect">
            <a:avLst/>
          </a:prstGeom>
        </p:spPr>
      </p:pic>
      <p:sp>
        <p:nvSpPr>
          <p:cNvPr id="2" name="CuadroTexto 1"/>
          <p:cNvSpPr txBox="1"/>
          <p:nvPr/>
        </p:nvSpPr>
        <p:spPr>
          <a:xfrm>
            <a:off x="424406" y="353138"/>
            <a:ext cx="6094645" cy="523220"/>
          </a:xfrm>
          <a:prstGeom prst="rect">
            <a:avLst/>
          </a:prstGeom>
          <a:noFill/>
        </p:spPr>
        <p:txBody>
          <a:bodyPr wrap="square" rtlCol="0">
            <a:spAutoFit/>
          </a:bodyPr>
          <a:lstStyle/>
          <a:p>
            <a:r>
              <a:rPr lang="es-ES" sz="2800" b="1" dirty="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rPr>
              <a:t>3</a:t>
            </a:r>
            <a:r>
              <a:rPr lang="es-ES" sz="2800" b="1" dirty="0" smtClean="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rPr>
              <a:t>. PAUTAS DE TRABAJO</a:t>
            </a:r>
            <a:endParaRPr lang="es-ES" sz="2800" b="1" dirty="0">
              <a:ln w="10541" cmpd="sng">
                <a:solidFill>
                  <a:srgbClr val="0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Impact"/>
            </a:endParaRPr>
          </a:p>
        </p:txBody>
      </p:sp>
      <p:cxnSp>
        <p:nvCxnSpPr>
          <p:cNvPr id="14" name="Conector recto 13"/>
          <p:cNvCxnSpPr/>
          <p:nvPr/>
        </p:nvCxnSpPr>
        <p:spPr>
          <a:xfrm>
            <a:off x="424406" y="984787"/>
            <a:ext cx="6094645"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3" name="CuadroTexto 2"/>
          <p:cNvSpPr txBox="1"/>
          <p:nvPr/>
        </p:nvSpPr>
        <p:spPr>
          <a:xfrm>
            <a:off x="293674" y="1372634"/>
            <a:ext cx="8446468" cy="4601260"/>
          </a:xfrm>
          <a:prstGeom prst="rect">
            <a:avLst/>
          </a:prstGeom>
          <a:noFill/>
        </p:spPr>
        <p:txBody>
          <a:bodyPr wrap="square" rtlCol="0">
            <a:spAutoFit/>
          </a:bodyPr>
          <a:lstStyle/>
          <a:p>
            <a:pPr algn="just">
              <a:spcBef>
                <a:spcPts val="300"/>
              </a:spcBef>
              <a:spcAft>
                <a:spcPts val="300"/>
              </a:spcAft>
            </a:pPr>
            <a:r>
              <a:rPr lang="es-ES_tradnl" sz="1600" dirty="0"/>
              <a:t>En el desarrollo de los ejercicios para el trabajo de las cualidades coordinativas, es necesario seguir diferentes </a:t>
            </a:r>
            <a:r>
              <a:rPr lang="es-ES_tradnl" sz="1600" dirty="0" smtClean="0"/>
              <a:t>pautas: </a:t>
            </a:r>
            <a:endParaRPr lang="es-ES_tradnl" sz="1600" dirty="0"/>
          </a:p>
          <a:p>
            <a:pPr marL="285750" indent="-285750" algn="just">
              <a:spcBef>
                <a:spcPts val="300"/>
              </a:spcBef>
              <a:spcAft>
                <a:spcPts val="300"/>
              </a:spcAft>
              <a:buFont typeface="Courier New"/>
              <a:buChar char="o"/>
            </a:pPr>
            <a:r>
              <a:rPr lang="es-ES_tradnl" sz="1600" dirty="0" smtClean="0"/>
              <a:t>Plantear ejercicios en las condiciones de </a:t>
            </a:r>
            <a:r>
              <a:rPr lang="es-ES_tradnl" sz="1600" dirty="0" err="1" smtClean="0"/>
              <a:t>práctica</a:t>
            </a:r>
            <a:r>
              <a:rPr lang="es-ES_tradnl" sz="1600" dirty="0" smtClean="0"/>
              <a:t> del deporte practicado (cualidad m</a:t>
            </a:r>
            <a:r>
              <a:rPr lang="es-ES_tradnl" sz="1600" dirty="0" smtClean="0"/>
              <a:t>ás desarrollada, </a:t>
            </a:r>
            <a:r>
              <a:rPr lang="es-ES_tradnl" sz="1600" dirty="0" smtClean="0"/>
              <a:t>distancias, tiempos, etc.)</a:t>
            </a:r>
          </a:p>
          <a:p>
            <a:pPr marL="285750" indent="-285750" algn="just">
              <a:spcBef>
                <a:spcPts val="300"/>
              </a:spcBef>
              <a:spcAft>
                <a:spcPts val="300"/>
              </a:spcAft>
              <a:buFont typeface="Courier New"/>
              <a:buChar char="o"/>
            </a:pPr>
            <a:r>
              <a:rPr lang="es-ES_tradnl" sz="1600" dirty="0" smtClean="0"/>
              <a:t>Empleo de materiales que generen inestabilidad en las ejecuciones (</a:t>
            </a:r>
            <a:r>
              <a:rPr lang="es-ES_tradnl" sz="1600" dirty="0" err="1" smtClean="0"/>
              <a:t>elásticos</a:t>
            </a:r>
            <a:r>
              <a:rPr lang="es-ES_tradnl" sz="1600" dirty="0" smtClean="0"/>
              <a:t>, </a:t>
            </a:r>
            <a:r>
              <a:rPr lang="es-ES_tradnl" sz="1600" dirty="0" err="1" smtClean="0"/>
              <a:t>bosu</a:t>
            </a:r>
            <a:r>
              <a:rPr lang="es-ES_tradnl" sz="1600" dirty="0" smtClean="0"/>
              <a:t>, etc.). </a:t>
            </a:r>
          </a:p>
          <a:p>
            <a:pPr marL="285750" indent="-285750" algn="just">
              <a:spcBef>
                <a:spcPts val="300"/>
              </a:spcBef>
              <a:spcAft>
                <a:spcPts val="300"/>
              </a:spcAft>
              <a:buFont typeface="Courier New"/>
              <a:buChar char="o"/>
            </a:pPr>
            <a:r>
              <a:rPr lang="es-ES_tradnl" sz="1600" dirty="0" smtClean="0"/>
              <a:t>Empleo de material que genere perturbaciones en la </a:t>
            </a:r>
            <a:r>
              <a:rPr lang="es-ES_tradnl" sz="1600" dirty="0" err="1" smtClean="0"/>
              <a:t>ejecución</a:t>
            </a:r>
            <a:r>
              <a:rPr lang="es-ES_tradnl" sz="1600" dirty="0" smtClean="0"/>
              <a:t> (pelotas de diferentes peso y </a:t>
            </a:r>
            <a:r>
              <a:rPr lang="es-ES_tradnl" sz="1600" dirty="0" err="1" smtClean="0"/>
              <a:t>tamaño</a:t>
            </a:r>
            <a:r>
              <a:rPr lang="es-ES_tradnl" sz="1600" dirty="0" smtClean="0"/>
              <a:t>, diferentes escaleras, etc.). </a:t>
            </a:r>
          </a:p>
          <a:p>
            <a:pPr marL="285750" indent="-285750" algn="just">
              <a:spcBef>
                <a:spcPts val="300"/>
              </a:spcBef>
              <a:spcAft>
                <a:spcPts val="300"/>
              </a:spcAft>
              <a:buFont typeface="Courier New"/>
              <a:buChar char="o"/>
            </a:pPr>
            <a:r>
              <a:rPr lang="es-ES_tradnl" sz="1600" dirty="0" smtClean="0"/>
              <a:t>Los ejercicios o materiales aplicados deben retirarse para observar el efecto que han provocado y volver a introducirse en caso de que el movimiento del jugador tienda a volver a su estado anterior. </a:t>
            </a:r>
          </a:p>
          <a:p>
            <a:pPr marL="285750" indent="-285750" algn="just">
              <a:spcBef>
                <a:spcPts val="300"/>
              </a:spcBef>
              <a:spcAft>
                <a:spcPts val="300"/>
              </a:spcAft>
              <a:buFont typeface="Courier New"/>
              <a:buChar char="o"/>
            </a:pPr>
            <a:r>
              <a:rPr lang="es-ES_tradnl" sz="1600" dirty="0" smtClean="0"/>
              <a:t>Evitar proponer ejercicios de las capacidades coordinativas que supongan una carga importante para el sujeto en calentamiento, o que se realicen en momentos en los que el deportista está sometido a elevadas cargas de trabajo.</a:t>
            </a:r>
          </a:p>
          <a:p>
            <a:pPr marL="285750" indent="-285750" algn="just">
              <a:spcBef>
                <a:spcPts val="300"/>
              </a:spcBef>
              <a:spcAft>
                <a:spcPts val="300"/>
              </a:spcAft>
              <a:buFont typeface="Courier New"/>
              <a:buChar char="o"/>
            </a:pPr>
            <a:r>
              <a:rPr lang="es-ES_tradnl" sz="1600" dirty="0" smtClean="0"/>
              <a:t>La clave no está en repetir una y otra vez la misma </a:t>
            </a:r>
            <a:r>
              <a:rPr lang="es-ES_tradnl" sz="1600" dirty="0" err="1" smtClean="0"/>
              <a:t>solución</a:t>
            </a:r>
            <a:r>
              <a:rPr lang="es-ES_tradnl" sz="1600" dirty="0" smtClean="0"/>
              <a:t>, sino en desarrollar en los jugadores y jugadoras la capacidad de solucionar. </a:t>
            </a:r>
          </a:p>
          <a:p>
            <a:pPr algn="just"/>
            <a:endParaRPr lang="es-ES_tradnl" dirty="0"/>
          </a:p>
        </p:txBody>
      </p:sp>
    </p:spTree>
    <p:extLst>
      <p:ext uri="{BB962C8B-B14F-4D97-AF65-F5344CB8AC3E}">
        <p14:creationId xmlns:p14="http://schemas.microsoft.com/office/powerpoint/2010/main" val="209472598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1492</TotalTime>
  <Words>725</Words>
  <Application>Microsoft Macintosh PowerPoint</Application>
  <PresentationFormat>Presentación en pantalla (4:3)</PresentationFormat>
  <Paragraphs>32</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Universidad de Murcia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Bernardino Javier Sánchez-Alcaraz Martinez</dc:creator>
  <cp:lastModifiedBy>Bernardino Javier Sánchez-Alcaraz Martinez</cp:lastModifiedBy>
  <cp:revision>49</cp:revision>
  <dcterms:created xsi:type="dcterms:W3CDTF">2014-03-31T07:08:25Z</dcterms:created>
  <dcterms:modified xsi:type="dcterms:W3CDTF">2014-04-01T08:49:25Z</dcterms:modified>
</cp:coreProperties>
</file>