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95"/>
  </p:notesMasterIdLst>
  <p:sldIdLst>
    <p:sldId id="257" r:id="rId5"/>
    <p:sldId id="439" r:id="rId6"/>
    <p:sldId id="440" r:id="rId7"/>
    <p:sldId id="372" r:id="rId8"/>
    <p:sldId id="373" r:id="rId9"/>
    <p:sldId id="374" r:id="rId10"/>
    <p:sldId id="441" r:id="rId11"/>
    <p:sldId id="375" r:id="rId12"/>
    <p:sldId id="376" r:id="rId13"/>
    <p:sldId id="377" r:id="rId14"/>
    <p:sldId id="378" r:id="rId15"/>
    <p:sldId id="379" r:id="rId16"/>
    <p:sldId id="446" r:id="rId17"/>
    <p:sldId id="380" r:id="rId18"/>
    <p:sldId id="381" r:id="rId19"/>
    <p:sldId id="382" r:id="rId20"/>
    <p:sldId id="383" r:id="rId21"/>
    <p:sldId id="384" r:id="rId22"/>
    <p:sldId id="386" r:id="rId23"/>
    <p:sldId id="387" r:id="rId24"/>
    <p:sldId id="388" r:id="rId25"/>
    <p:sldId id="389" r:id="rId26"/>
    <p:sldId id="390" r:id="rId27"/>
    <p:sldId id="391" r:id="rId28"/>
    <p:sldId id="444" r:id="rId29"/>
    <p:sldId id="392" r:id="rId30"/>
    <p:sldId id="393" r:id="rId31"/>
    <p:sldId id="394" r:id="rId32"/>
    <p:sldId id="395" r:id="rId33"/>
    <p:sldId id="396" r:id="rId34"/>
    <p:sldId id="445" r:id="rId35"/>
    <p:sldId id="397" r:id="rId36"/>
    <p:sldId id="442" r:id="rId37"/>
    <p:sldId id="398" r:id="rId38"/>
    <p:sldId id="438" r:id="rId39"/>
    <p:sldId id="408" r:id="rId40"/>
    <p:sldId id="447" r:id="rId41"/>
    <p:sldId id="448" r:id="rId42"/>
    <p:sldId id="449" r:id="rId43"/>
    <p:sldId id="405" r:id="rId44"/>
    <p:sldId id="450" r:id="rId45"/>
    <p:sldId id="407" r:id="rId46"/>
    <p:sldId id="409" r:id="rId47"/>
    <p:sldId id="410" r:id="rId48"/>
    <p:sldId id="451" r:id="rId49"/>
    <p:sldId id="452" r:id="rId50"/>
    <p:sldId id="411" r:id="rId51"/>
    <p:sldId id="453" r:id="rId52"/>
    <p:sldId id="412" r:id="rId53"/>
    <p:sldId id="456" r:id="rId54"/>
    <p:sldId id="413" r:id="rId55"/>
    <p:sldId id="454" r:id="rId56"/>
    <p:sldId id="455" r:id="rId57"/>
    <p:sldId id="418" r:id="rId58"/>
    <p:sldId id="420" r:id="rId59"/>
    <p:sldId id="419" r:id="rId60"/>
    <p:sldId id="421" r:id="rId61"/>
    <p:sldId id="422" r:id="rId62"/>
    <p:sldId id="423" r:id="rId63"/>
    <p:sldId id="443" r:id="rId64"/>
    <p:sldId id="426" r:id="rId65"/>
    <p:sldId id="434" r:id="rId66"/>
    <p:sldId id="466" r:id="rId67"/>
    <p:sldId id="467" r:id="rId68"/>
    <p:sldId id="468" r:id="rId69"/>
    <p:sldId id="469" r:id="rId70"/>
    <p:sldId id="465" r:id="rId71"/>
    <p:sldId id="435" r:id="rId72"/>
    <p:sldId id="458" r:id="rId73"/>
    <p:sldId id="459" r:id="rId74"/>
    <p:sldId id="460" r:id="rId75"/>
    <p:sldId id="461" r:id="rId76"/>
    <p:sldId id="462" r:id="rId77"/>
    <p:sldId id="463" r:id="rId78"/>
    <p:sldId id="464" r:id="rId79"/>
    <p:sldId id="436" r:id="rId80"/>
    <p:sldId id="399" r:id="rId81"/>
    <p:sldId id="400" r:id="rId82"/>
    <p:sldId id="401" r:id="rId83"/>
    <p:sldId id="403" r:id="rId84"/>
    <p:sldId id="437" r:id="rId85"/>
    <p:sldId id="402" r:id="rId86"/>
    <p:sldId id="404" r:id="rId87"/>
    <p:sldId id="406" r:id="rId88"/>
    <p:sldId id="414" r:id="rId89"/>
    <p:sldId id="415" r:id="rId90"/>
    <p:sldId id="416" r:id="rId91"/>
    <p:sldId id="417" r:id="rId92"/>
    <p:sldId id="424" r:id="rId93"/>
    <p:sldId id="425" r:id="rId94"/>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019372-ABF9-BE41-4528-A3349CD3CE4B}" name="ANGEL LUIS PERALES GOMEZ" initials="ÁP" userId="S::angelluis.perales@um.es::d6ca1f20-ce35-4f5d-ad96-31134857670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A8347B-292B-624F-8D58-40BEA4C5639F}" v="9" dt="2024-02-23T14:03:51.437"/>
    <p1510:client id="{CED0F864-366C-46C6-9500-4937A397E91C}" v="2" dt="2024-02-23T14:50:21.6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7" autoAdjust="0"/>
    <p:restoredTop sz="96327"/>
  </p:normalViewPr>
  <p:slideViewPr>
    <p:cSldViewPr snapToGrid="0">
      <p:cViewPr varScale="1">
        <p:scale>
          <a:sx n="59" d="100"/>
          <a:sy n="59" d="100"/>
        </p:scale>
        <p:origin x="964"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notesMaster" Target="notesMasters/notesMaster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tableStyles" Target="tableStyles.xml"/><Relationship Id="rId10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theme" Target="theme/theme1.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7167EC-F600-4DAB-973B-2B6822EDB9C2}" type="doc">
      <dgm:prSet loTypeId="urn:microsoft.com/office/officeart/2005/8/layout/cycle6" loCatId="relationship" qsTypeId="urn:microsoft.com/office/officeart/2005/8/quickstyle/simple1" qsCatId="simple" csTypeId="urn:microsoft.com/office/officeart/2005/8/colors/accent2_4" csCatId="accent2" phldr="1"/>
      <dgm:spPr/>
      <dgm:t>
        <a:bodyPr/>
        <a:lstStyle/>
        <a:p>
          <a:endParaRPr lang="es-ES"/>
        </a:p>
      </dgm:t>
    </dgm:pt>
    <dgm:pt modelId="{68D544F6-11E7-4116-84C8-598B093C2763}">
      <dgm:prSet/>
      <dgm:spPr/>
      <dgm:t>
        <a:bodyPr/>
        <a:lstStyle/>
        <a:p>
          <a:r>
            <a:rPr lang="en-US" b="1" dirty="0" err="1"/>
            <a:t>Riesgos</a:t>
          </a:r>
          <a:r>
            <a:rPr lang="en-US" b="1" dirty="0"/>
            <a:t> de Proyecto</a:t>
          </a:r>
          <a:endParaRPr lang="es-ES" dirty="0"/>
        </a:p>
      </dgm:t>
    </dgm:pt>
    <dgm:pt modelId="{B11F067F-2969-4686-AF3A-AE61DE50B102}" type="parTrans" cxnId="{F34A46E2-2B96-4332-AD00-E74223FDDCEB}">
      <dgm:prSet/>
      <dgm:spPr/>
      <dgm:t>
        <a:bodyPr/>
        <a:lstStyle/>
        <a:p>
          <a:endParaRPr lang="es-ES"/>
        </a:p>
      </dgm:t>
    </dgm:pt>
    <dgm:pt modelId="{5D80CB88-4FB1-4DFB-98D5-B2B1BA2DBC86}" type="sibTrans" cxnId="{F34A46E2-2B96-4332-AD00-E74223FDDCEB}">
      <dgm:prSet/>
      <dgm:spPr/>
      <dgm:t>
        <a:bodyPr/>
        <a:lstStyle/>
        <a:p>
          <a:endParaRPr lang="es-ES"/>
        </a:p>
      </dgm:t>
    </dgm:pt>
    <dgm:pt modelId="{469DB53D-C919-4D39-AF78-50F5F8B73E0C}">
      <dgm:prSet/>
      <dgm:spPr/>
      <dgm:t>
        <a:bodyPr/>
        <a:lstStyle/>
        <a:p>
          <a:r>
            <a:rPr lang="en-US" b="1" dirty="0" err="1"/>
            <a:t>Riesgos</a:t>
          </a:r>
          <a:r>
            <a:rPr lang="en-US" b="1" dirty="0"/>
            <a:t> de </a:t>
          </a:r>
          <a:r>
            <a:rPr lang="en-US" b="1" dirty="0" err="1"/>
            <a:t>Producto</a:t>
          </a:r>
          <a:endParaRPr lang="es-ES" dirty="0"/>
        </a:p>
      </dgm:t>
    </dgm:pt>
    <dgm:pt modelId="{07684127-11D7-463E-BEEB-A641DD79BE7E}" type="parTrans" cxnId="{1AFFDC13-336D-4023-A75F-40242DEA41B7}">
      <dgm:prSet/>
      <dgm:spPr/>
      <dgm:t>
        <a:bodyPr/>
        <a:lstStyle/>
        <a:p>
          <a:endParaRPr lang="es-ES"/>
        </a:p>
      </dgm:t>
    </dgm:pt>
    <dgm:pt modelId="{3C4A4B88-9CA3-4D49-B0AB-8BD8791D2B60}" type="sibTrans" cxnId="{1AFFDC13-336D-4023-A75F-40242DEA41B7}">
      <dgm:prSet/>
      <dgm:spPr/>
      <dgm:t>
        <a:bodyPr/>
        <a:lstStyle/>
        <a:p>
          <a:endParaRPr lang="es-ES"/>
        </a:p>
      </dgm:t>
    </dgm:pt>
    <dgm:pt modelId="{B074B1E5-AA30-4384-9ED5-0A0028F64159}">
      <dgm:prSet/>
      <dgm:spPr/>
      <dgm:t>
        <a:bodyPr/>
        <a:lstStyle/>
        <a:p>
          <a:r>
            <a:rPr lang="en-US" b="1" dirty="0" err="1"/>
            <a:t>Riesgos</a:t>
          </a:r>
          <a:r>
            <a:rPr lang="en-US" b="1" dirty="0"/>
            <a:t> </a:t>
          </a:r>
          <a:r>
            <a:rPr lang="en-US" b="1" dirty="0" err="1"/>
            <a:t>Técnicos</a:t>
          </a:r>
          <a:endParaRPr lang="es-ES" dirty="0"/>
        </a:p>
      </dgm:t>
    </dgm:pt>
    <dgm:pt modelId="{26DAB0CB-E38C-498D-8449-36639C50CFDF}" type="parTrans" cxnId="{FC5666D5-1204-4A65-9D4D-B5A990C2F915}">
      <dgm:prSet/>
      <dgm:spPr/>
      <dgm:t>
        <a:bodyPr/>
        <a:lstStyle/>
        <a:p>
          <a:endParaRPr lang="es-ES"/>
        </a:p>
      </dgm:t>
    </dgm:pt>
    <dgm:pt modelId="{6876FACB-120C-444E-9EE0-140A89434141}" type="sibTrans" cxnId="{FC5666D5-1204-4A65-9D4D-B5A990C2F915}">
      <dgm:prSet/>
      <dgm:spPr/>
      <dgm:t>
        <a:bodyPr/>
        <a:lstStyle/>
        <a:p>
          <a:endParaRPr lang="es-ES"/>
        </a:p>
      </dgm:t>
    </dgm:pt>
    <dgm:pt modelId="{52E4640C-C81E-4422-B056-DED01C971052}">
      <dgm:prSet/>
      <dgm:spPr/>
      <dgm:t>
        <a:bodyPr/>
        <a:lstStyle/>
        <a:p>
          <a:r>
            <a:rPr lang="en-US" b="1"/>
            <a:t>Riesgos de Empresa</a:t>
          </a:r>
          <a:endParaRPr lang="es-ES" dirty="0"/>
        </a:p>
      </dgm:t>
    </dgm:pt>
    <dgm:pt modelId="{E5848990-800E-42F9-A71F-85D23A57305F}" type="parTrans" cxnId="{F4002E21-D57C-4504-938A-46AED3EA7F1D}">
      <dgm:prSet/>
      <dgm:spPr/>
      <dgm:t>
        <a:bodyPr/>
        <a:lstStyle/>
        <a:p>
          <a:endParaRPr lang="es-ES"/>
        </a:p>
      </dgm:t>
    </dgm:pt>
    <dgm:pt modelId="{DB1D7CE2-65F9-40D1-B2B3-3F0E077D66E1}" type="sibTrans" cxnId="{F4002E21-D57C-4504-938A-46AED3EA7F1D}">
      <dgm:prSet/>
      <dgm:spPr/>
      <dgm:t>
        <a:bodyPr/>
        <a:lstStyle/>
        <a:p>
          <a:endParaRPr lang="es-ES"/>
        </a:p>
      </dgm:t>
    </dgm:pt>
    <dgm:pt modelId="{1E628DB4-FCAB-4FFF-BF78-595CE19C4BB9}">
      <dgm:prSet/>
      <dgm:spPr/>
      <dgm:t>
        <a:bodyPr/>
        <a:lstStyle/>
        <a:p>
          <a:r>
            <a:rPr lang="en-US" b="1" dirty="0" err="1"/>
            <a:t>Riesgos</a:t>
          </a:r>
          <a:r>
            <a:rPr lang="en-US" b="1" dirty="0"/>
            <a:t> </a:t>
          </a:r>
          <a:r>
            <a:rPr lang="en-US" b="1" dirty="0" err="1"/>
            <a:t>Conocidos</a:t>
          </a:r>
          <a:endParaRPr lang="es-ES" dirty="0"/>
        </a:p>
      </dgm:t>
    </dgm:pt>
    <dgm:pt modelId="{9E0688A9-BAD8-4627-A3A4-9BF2A35A1A0B}" type="parTrans" cxnId="{C77A2412-2C90-47E3-BB8C-424A16B9E4E8}">
      <dgm:prSet/>
      <dgm:spPr/>
      <dgm:t>
        <a:bodyPr/>
        <a:lstStyle/>
        <a:p>
          <a:endParaRPr lang="es-ES"/>
        </a:p>
      </dgm:t>
    </dgm:pt>
    <dgm:pt modelId="{D041FD77-D14C-404B-9114-671DAECF9E62}" type="sibTrans" cxnId="{C77A2412-2C90-47E3-BB8C-424A16B9E4E8}">
      <dgm:prSet/>
      <dgm:spPr/>
      <dgm:t>
        <a:bodyPr/>
        <a:lstStyle/>
        <a:p>
          <a:endParaRPr lang="es-ES"/>
        </a:p>
      </dgm:t>
    </dgm:pt>
    <dgm:pt modelId="{2969D316-AAE4-47C0-AA10-5B27CB01A62B}">
      <dgm:prSet/>
      <dgm:spPr/>
      <dgm:t>
        <a:bodyPr/>
        <a:lstStyle/>
        <a:p>
          <a:r>
            <a:rPr lang="en-US" b="1" dirty="0" err="1"/>
            <a:t>Riesgos</a:t>
          </a:r>
          <a:r>
            <a:rPr lang="en-US" b="1" dirty="0"/>
            <a:t> </a:t>
          </a:r>
          <a:r>
            <a:rPr lang="en-US" b="1" dirty="0" err="1"/>
            <a:t>predecibles</a:t>
          </a:r>
          <a:r>
            <a:rPr lang="en-US" b="1" dirty="0"/>
            <a:t> e </a:t>
          </a:r>
          <a:r>
            <a:rPr lang="en-US" b="1" dirty="0" err="1"/>
            <a:t>impredecibles</a:t>
          </a:r>
          <a:endParaRPr lang="es-ES" dirty="0"/>
        </a:p>
      </dgm:t>
    </dgm:pt>
    <dgm:pt modelId="{6951F673-65E2-4EF7-86A4-8A18BEAA6F95}" type="parTrans" cxnId="{71078C80-C6E2-4781-AE17-B2BD60E61311}">
      <dgm:prSet/>
      <dgm:spPr/>
      <dgm:t>
        <a:bodyPr/>
        <a:lstStyle/>
        <a:p>
          <a:endParaRPr lang="es-ES"/>
        </a:p>
      </dgm:t>
    </dgm:pt>
    <dgm:pt modelId="{4AA13268-168B-40A4-AB52-26B88005D226}" type="sibTrans" cxnId="{71078C80-C6E2-4781-AE17-B2BD60E61311}">
      <dgm:prSet/>
      <dgm:spPr/>
      <dgm:t>
        <a:bodyPr/>
        <a:lstStyle/>
        <a:p>
          <a:endParaRPr lang="es-ES"/>
        </a:p>
      </dgm:t>
    </dgm:pt>
    <dgm:pt modelId="{C5DE8955-0591-4FAC-A146-B940014977BE}" type="pres">
      <dgm:prSet presAssocID="{DB7167EC-F600-4DAB-973B-2B6822EDB9C2}" presName="cycle" presStyleCnt="0">
        <dgm:presLayoutVars>
          <dgm:dir/>
          <dgm:resizeHandles val="exact"/>
        </dgm:presLayoutVars>
      </dgm:prSet>
      <dgm:spPr/>
    </dgm:pt>
    <dgm:pt modelId="{F1E744B6-6F14-4B9A-BA43-9889077E1321}" type="pres">
      <dgm:prSet presAssocID="{68D544F6-11E7-4116-84C8-598B093C2763}" presName="node" presStyleLbl="node1" presStyleIdx="0" presStyleCnt="6" custScaleX="136457" custScaleY="123111">
        <dgm:presLayoutVars>
          <dgm:bulletEnabled val="1"/>
        </dgm:presLayoutVars>
      </dgm:prSet>
      <dgm:spPr/>
    </dgm:pt>
    <dgm:pt modelId="{9824AE98-BB30-4864-A0BD-704A9C287D68}" type="pres">
      <dgm:prSet presAssocID="{68D544F6-11E7-4116-84C8-598B093C2763}" presName="spNode" presStyleCnt="0"/>
      <dgm:spPr/>
    </dgm:pt>
    <dgm:pt modelId="{A38D77B6-026F-4B86-BA4C-0702A2751C9B}" type="pres">
      <dgm:prSet presAssocID="{5D80CB88-4FB1-4DFB-98D5-B2B1BA2DBC86}" presName="sibTrans" presStyleLbl="sibTrans1D1" presStyleIdx="0" presStyleCnt="6"/>
      <dgm:spPr/>
    </dgm:pt>
    <dgm:pt modelId="{2BF4C438-1A6D-4E16-B08F-FC5D25C5A108}" type="pres">
      <dgm:prSet presAssocID="{469DB53D-C919-4D39-AF78-50F5F8B73E0C}" presName="node" presStyleLbl="node1" presStyleIdx="1" presStyleCnt="6" custScaleX="136457" custScaleY="123111">
        <dgm:presLayoutVars>
          <dgm:bulletEnabled val="1"/>
        </dgm:presLayoutVars>
      </dgm:prSet>
      <dgm:spPr/>
    </dgm:pt>
    <dgm:pt modelId="{BEC4FCAA-077F-446C-B0A3-918131E1649E}" type="pres">
      <dgm:prSet presAssocID="{469DB53D-C919-4D39-AF78-50F5F8B73E0C}" presName="spNode" presStyleCnt="0"/>
      <dgm:spPr/>
    </dgm:pt>
    <dgm:pt modelId="{2D3C771F-049E-499E-B8A4-D1A97BC2E5B0}" type="pres">
      <dgm:prSet presAssocID="{3C4A4B88-9CA3-4D49-B0AB-8BD8791D2B60}" presName="sibTrans" presStyleLbl="sibTrans1D1" presStyleIdx="1" presStyleCnt="6"/>
      <dgm:spPr/>
    </dgm:pt>
    <dgm:pt modelId="{5CB50B46-C91A-4AC4-84DD-DCAD2A308D3A}" type="pres">
      <dgm:prSet presAssocID="{B074B1E5-AA30-4384-9ED5-0A0028F64159}" presName="node" presStyleLbl="node1" presStyleIdx="2" presStyleCnt="6" custScaleX="136457" custScaleY="123111">
        <dgm:presLayoutVars>
          <dgm:bulletEnabled val="1"/>
        </dgm:presLayoutVars>
      </dgm:prSet>
      <dgm:spPr/>
    </dgm:pt>
    <dgm:pt modelId="{DD8DB3BB-45E7-444D-8F7D-A0EE7B22CAAD}" type="pres">
      <dgm:prSet presAssocID="{B074B1E5-AA30-4384-9ED5-0A0028F64159}" presName="spNode" presStyleCnt="0"/>
      <dgm:spPr/>
    </dgm:pt>
    <dgm:pt modelId="{6F4D5A03-995A-4BAF-84A2-A490436169CC}" type="pres">
      <dgm:prSet presAssocID="{6876FACB-120C-444E-9EE0-140A89434141}" presName="sibTrans" presStyleLbl="sibTrans1D1" presStyleIdx="2" presStyleCnt="6"/>
      <dgm:spPr/>
    </dgm:pt>
    <dgm:pt modelId="{4B1C10AE-A7A6-40C9-B348-09C311E2BD6B}" type="pres">
      <dgm:prSet presAssocID="{52E4640C-C81E-4422-B056-DED01C971052}" presName="node" presStyleLbl="node1" presStyleIdx="3" presStyleCnt="6" custScaleX="136457" custScaleY="123111">
        <dgm:presLayoutVars>
          <dgm:bulletEnabled val="1"/>
        </dgm:presLayoutVars>
      </dgm:prSet>
      <dgm:spPr/>
    </dgm:pt>
    <dgm:pt modelId="{74AA2F6D-408A-445E-B3D8-4160715A2D8E}" type="pres">
      <dgm:prSet presAssocID="{52E4640C-C81E-4422-B056-DED01C971052}" presName="spNode" presStyleCnt="0"/>
      <dgm:spPr/>
    </dgm:pt>
    <dgm:pt modelId="{A4E21CD7-FE39-42BB-87B8-CF40E1B9B007}" type="pres">
      <dgm:prSet presAssocID="{DB1D7CE2-65F9-40D1-B2B3-3F0E077D66E1}" presName="sibTrans" presStyleLbl="sibTrans1D1" presStyleIdx="3" presStyleCnt="6"/>
      <dgm:spPr/>
    </dgm:pt>
    <dgm:pt modelId="{78E449CE-4923-4914-9F8C-6EFA0E66CC2C}" type="pres">
      <dgm:prSet presAssocID="{1E628DB4-FCAB-4FFF-BF78-595CE19C4BB9}" presName="node" presStyleLbl="node1" presStyleIdx="4" presStyleCnt="6" custScaleX="136457" custScaleY="123111">
        <dgm:presLayoutVars>
          <dgm:bulletEnabled val="1"/>
        </dgm:presLayoutVars>
      </dgm:prSet>
      <dgm:spPr/>
    </dgm:pt>
    <dgm:pt modelId="{476281C2-2B29-497E-9BDF-635CDCAC1797}" type="pres">
      <dgm:prSet presAssocID="{1E628DB4-FCAB-4FFF-BF78-595CE19C4BB9}" presName="spNode" presStyleCnt="0"/>
      <dgm:spPr/>
    </dgm:pt>
    <dgm:pt modelId="{77EE3A72-4D9F-4DAD-B07B-5A760089E080}" type="pres">
      <dgm:prSet presAssocID="{D041FD77-D14C-404B-9114-671DAECF9E62}" presName="sibTrans" presStyleLbl="sibTrans1D1" presStyleIdx="4" presStyleCnt="6"/>
      <dgm:spPr/>
    </dgm:pt>
    <dgm:pt modelId="{924704F0-2A12-4A6E-B0B7-69827214FC53}" type="pres">
      <dgm:prSet presAssocID="{2969D316-AAE4-47C0-AA10-5B27CB01A62B}" presName="node" presStyleLbl="node1" presStyleIdx="5" presStyleCnt="6" custScaleX="136457" custScaleY="123111">
        <dgm:presLayoutVars>
          <dgm:bulletEnabled val="1"/>
        </dgm:presLayoutVars>
      </dgm:prSet>
      <dgm:spPr/>
    </dgm:pt>
    <dgm:pt modelId="{FCCF98C9-1EA6-421D-B05B-565DE6E9CC9F}" type="pres">
      <dgm:prSet presAssocID="{2969D316-AAE4-47C0-AA10-5B27CB01A62B}" presName="spNode" presStyleCnt="0"/>
      <dgm:spPr/>
    </dgm:pt>
    <dgm:pt modelId="{EC538024-B768-42AD-AE53-F155C84F2F56}" type="pres">
      <dgm:prSet presAssocID="{4AA13268-168B-40A4-AB52-26B88005D226}" presName="sibTrans" presStyleLbl="sibTrans1D1" presStyleIdx="5" presStyleCnt="6"/>
      <dgm:spPr/>
    </dgm:pt>
  </dgm:ptLst>
  <dgm:cxnLst>
    <dgm:cxn modelId="{C3DB8A11-0517-475B-9977-E3313BFEB307}" type="presOf" srcId="{D041FD77-D14C-404B-9114-671DAECF9E62}" destId="{77EE3A72-4D9F-4DAD-B07B-5A760089E080}" srcOrd="0" destOrd="0" presId="urn:microsoft.com/office/officeart/2005/8/layout/cycle6"/>
    <dgm:cxn modelId="{C77A2412-2C90-47E3-BB8C-424A16B9E4E8}" srcId="{DB7167EC-F600-4DAB-973B-2B6822EDB9C2}" destId="{1E628DB4-FCAB-4FFF-BF78-595CE19C4BB9}" srcOrd="4" destOrd="0" parTransId="{9E0688A9-BAD8-4627-A3A4-9BF2A35A1A0B}" sibTransId="{D041FD77-D14C-404B-9114-671DAECF9E62}"/>
    <dgm:cxn modelId="{1AFFDC13-336D-4023-A75F-40242DEA41B7}" srcId="{DB7167EC-F600-4DAB-973B-2B6822EDB9C2}" destId="{469DB53D-C919-4D39-AF78-50F5F8B73E0C}" srcOrd="1" destOrd="0" parTransId="{07684127-11D7-463E-BEEB-A641DD79BE7E}" sibTransId="{3C4A4B88-9CA3-4D49-B0AB-8BD8791D2B60}"/>
    <dgm:cxn modelId="{4861A114-0473-4991-9ABC-E717C3FE3FA9}" type="presOf" srcId="{B074B1E5-AA30-4384-9ED5-0A0028F64159}" destId="{5CB50B46-C91A-4AC4-84DD-DCAD2A308D3A}" srcOrd="0" destOrd="0" presId="urn:microsoft.com/office/officeart/2005/8/layout/cycle6"/>
    <dgm:cxn modelId="{F4002E21-D57C-4504-938A-46AED3EA7F1D}" srcId="{DB7167EC-F600-4DAB-973B-2B6822EDB9C2}" destId="{52E4640C-C81E-4422-B056-DED01C971052}" srcOrd="3" destOrd="0" parTransId="{E5848990-800E-42F9-A71F-85D23A57305F}" sibTransId="{DB1D7CE2-65F9-40D1-B2B3-3F0E077D66E1}"/>
    <dgm:cxn modelId="{A59B5221-BEBB-40F1-BE0A-A158B22748D7}" type="presOf" srcId="{3C4A4B88-9CA3-4D49-B0AB-8BD8791D2B60}" destId="{2D3C771F-049E-499E-B8A4-D1A97BC2E5B0}" srcOrd="0" destOrd="0" presId="urn:microsoft.com/office/officeart/2005/8/layout/cycle6"/>
    <dgm:cxn modelId="{2F08243E-B71F-44DA-AC45-14F98E217DE7}" type="presOf" srcId="{2969D316-AAE4-47C0-AA10-5B27CB01A62B}" destId="{924704F0-2A12-4A6E-B0B7-69827214FC53}" srcOrd="0" destOrd="0" presId="urn:microsoft.com/office/officeart/2005/8/layout/cycle6"/>
    <dgm:cxn modelId="{C206375E-EC6B-4B33-9516-D600D251E22D}" type="presOf" srcId="{4AA13268-168B-40A4-AB52-26B88005D226}" destId="{EC538024-B768-42AD-AE53-F155C84F2F56}" srcOrd="0" destOrd="0" presId="urn:microsoft.com/office/officeart/2005/8/layout/cycle6"/>
    <dgm:cxn modelId="{048D4A75-7705-43E0-A33A-50A79DC1537D}" type="presOf" srcId="{6876FACB-120C-444E-9EE0-140A89434141}" destId="{6F4D5A03-995A-4BAF-84A2-A490436169CC}" srcOrd="0" destOrd="0" presId="urn:microsoft.com/office/officeart/2005/8/layout/cycle6"/>
    <dgm:cxn modelId="{DACDC759-2928-479B-9CB0-D8CF519C00CF}" type="presOf" srcId="{5D80CB88-4FB1-4DFB-98D5-B2B1BA2DBC86}" destId="{A38D77B6-026F-4B86-BA4C-0702A2751C9B}" srcOrd="0" destOrd="0" presId="urn:microsoft.com/office/officeart/2005/8/layout/cycle6"/>
    <dgm:cxn modelId="{C031E67C-4768-4533-B373-55F2F735D4E4}" type="presOf" srcId="{1E628DB4-FCAB-4FFF-BF78-595CE19C4BB9}" destId="{78E449CE-4923-4914-9F8C-6EFA0E66CC2C}" srcOrd="0" destOrd="0" presId="urn:microsoft.com/office/officeart/2005/8/layout/cycle6"/>
    <dgm:cxn modelId="{71078C80-C6E2-4781-AE17-B2BD60E61311}" srcId="{DB7167EC-F600-4DAB-973B-2B6822EDB9C2}" destId="{2969D316-AAE4-47C0-AA10-5B27CB01A62B}" srcOrd="5" destOrd="0" parTransId="{6951F673-65E2-4EF7-86A4-8A18BEAA6F95}" sibTransId="{4AA13268-168B-40A4-AB52-26B88005D226}"/>
    <dgm:cxn modelId="{2D4BC19C-A3FB-4D0B-A238-D0282BBECDC7}" type="presOf" srcId="{469DB53D-C919-4D39-AF78-50F5F8B73E0C}" destId="{2BF4C438-1A6D-4E16-B08F-FC5D25C5A108}" srcOrd="0" destOrd="0" presId="urn:microsoft.com/office/officeart/2005/8/layout/cycle6"/>
    <dgm:cxn modelId="{DE6E629D-27C1-4521-BA6C-BD0FE3E0C604}" type="presOf" srcId="{52E4640C-C81E-4422-B056-DED01C971052}" destId="{4B1C10AE-A7A6-40C9-B348-09C311E2BD6B}" srcOrd="0" destOrd="0" presId="urn:microsoft.com/office/officeart/2005/8/layout/cycle6"/>
    <dgm:cxn modelId="{4BD40CA2-1F02-4A31-A9AA-D170320BFC44}" type="presOf" srcId="{DB7167EC-F600-4DAB-973B-2B6822EDB9C2}" destId="{C5DE8955-0591-4FAC-A146-B940014977BE}" srcOrd="0" destOrd="0" presId="urn:microsoft.com/office/officeart/2005/8/layout/cycle6"/>
    <dgm:cxn modelId="{FC5666D5-1204-4A65-9D4D-B5A990C2F915}" srcId="{DB7167EC-F600-4DAB-973B-2B6822EDB9C2}" destId="{B074B1E5-AA30-4384-9ED5-0A0028F64159}" srcOrd="2" destOrd="0" parTransId="{26DAB0CB-E38C-498D-8449-36639C50CFDF}" sibTransId="{6876FACB-120C-444E-9EE0-140A89434141}"/>
    <dgm:cxn modelId="{F34A46E2-2B96-4332-AD00-E74223FDDCEB}" srcId="{DB7167EC-F600-4DAB-973B-2B6822EDB9C2}" destId="{68D544F6-11E7-4116-84C8-598B093C2763}" srcOrd="0" destOrd="0" parTransId="{B11F067F-2969-4686-AF3A-AE61DE50B102}" sibTransId="{5D80CB88-4FB1-4DFB-98D5-B2B1BA2DBC86}"/>
    <dgm:cxn modelId="{2B2E75EF-CF27-4CB3-8A18-682C9488837E}" type="presOf" srcId="{68D544F6-11E7-4116-84C8-598B093C2763}" destId="{F1E744B6-6F14-4B9A-BA43-9889077E1321}" srcOrd="0" destOrd="0" presId="urn:microsoft.com/office/officeart/2005/8/layout/cycle6"/>
    <dgm:cxn modelId="{55242AF8-BD39-494C-9F4D-B1DA5E73141B}" type="presOf" srcId="{DB1D7CE2-65F9-40D1-B2B3-3F0E077D66E1}" destId="{A4E21CD7-FE39-42BB-87B8-CF40E1B9B007}" srcOrd="0" destOrd="0" presId="urn:microsoft.com/office/officeart/2005/8/layout/cycle6"/>
    <dgm:cxn modelId="{39F32305-8BEF-4EB9-84F3-BFCDEE8C2F47}" type="presParOf" srcId="{C5DE8955-0591-4FAC-A146-B940014977BE}" destId="{F1E744B6-6F14-4B9A-BA43-9889077E1321}" srcOrd="0" destOrd="0" presId="urn:microsoft.com/office/officeart/2005/8/layout/cycle6"/>
    <dgm:cxn modelId="{A7205A1A-6C08-4538-A788-A8DA7B594EE9}" type="presParOf" srcId="{C5DE8955-0591-4FAC-A146-B940014977BE}" destId="{9824AE98-BB30-4864-A0BD-704A9C287D68}" srcOrd="1" destOrd="0" presId="urn:microsoft.com/office/officeart/2005/8/layout/cycle6"/>
    <dgm:cxn modelId="{103C496F-716D-4D41-8CAA-B9DFE6F39860}" type="presParOf" srcId="{C5DE8955-0591-4FAC-A146-B940014977BE}" destId="{A38D77B6-026F-4B86-BA4C-0702A2751C9B}" srcOrd="2" destOrd="0" presId="urn:microsoft.com/office/officeart/2005/8/layout/cycle6"/>
    <dgm:cxn modelId="{0B436901-F1DC-4FA7-B351-123CA6FDDCA0}" type="presParOf" srcId="{C5DE8955-0591-4FAC-A146-B940014977BE}" destId="{2BF4C438-1A6D-4E16-B08F-FC5D25C5A108}" srcOrd="3" destOrd="0" presId="urn:microsoft.com/office/officeart/2005/8/layout/cycle6"/>
    <dgm:cxn modelId="{B85FDC0D-1692-4660-91FD-6266BAA65DF0}" type="presParOf" srcId="{C5DE8955-0591-4FAC-A146-B940014977BE}" destId="{BEC4FCAA-077F-446C-B0A3-918131E1649E}" srcOrd="4" destOrd="0" presId="urn:microsoft.com/office/officeart/2005/8/layout/cycle6"/>
    <dgm:cxn modelId="{28B7F891-2E68-4A1D-98B6-72BD66C15165}" type="presParOf" srcId="{C5DE8955-0591-4FAC-A146-B940014977BE}" destId="{2D3C771F-049E-499E-B8A4-D1A97BC2E5B0}" srcOrd="5" destOrd="0" presId="urn:microsoft.com/office/officeart/2005/8/layout/cycle6"/>
    <dgm:cxn modelId="{9ACFE4BE-93EE-4684-9273-D4C07EAE32D8}" type="presParOf" srcId="{C5DE8955-0591-4FAC-A146-B940014977BE}" destId="{5CB50B46-C91A-4AC4-84DD-DCAD2A308D3A}" srcOrd="6" destOrd="0" presId="urn:microsoft.com/office/officeart/2005/8/layout/cycle6"/>
    <dgm:cxn modelId="{1EF71EDA-D8B5-4548-BC77-2AF68C2ED8B7}" type="presParOf" srcId="{C5DE8955-0591-4FAC-A146-B940014977BE}" destId="{DD8DB3BB-45E7-444D-8F7D-A0EE7B22CAAD}" srcOrd="7" destOrd="0" presId="urn:microsoft.com/office/officeart/2005/8/layout/cycle6"/>
    <dgm:cxn modelId="{577EEBCF-C293-4821-8D84-07EEA0FC1514}" type="presParOf" srcId="{C5DE8955-0591-4FAC-A146-B940014977BE}" destId="{6F4D5A03-995A-4BAF-84A2-A490436169CC}" srcOrd="8" destOrd="0" presId="urn:microsoft.com/office/officeart/2005/8/layout/cycle6"/>
    <dgm:cxn modelId="{88524FDB-A21D-4CB2-9E26-1091A4D4CEBF}" type="presParOf" srcId="{C5DE8955-0591-4FAC-A146-B940014977BE}" destId="{4B1C10AE-A7A6-40C9-B348-09C311E2BD6B}" srcOrd="9" destOrd="0" presId="urn:microsoft.com/office/officeart/2005/8/layout/cycle6"/>
    <dgm:cxn modelId="{4FEF4919-2BE9-4115-A3DE-9E7F26B43BF4}" type="presParOf" srcId="{C5DE8955-0591-4FAC-A146-B940014977BE}" destId="{74AA2F6D-408A-445E-B3D8-4160715A2D8E}" srcOrd="10" destOrd="0" presId="urn:microsoft.com/office/officeart/2005/8/layout/cycle6"/>
    <dgm:cxn modelId="{4E3DE874-42CD-4787-A04D-C5959A0D0E50}" type="presParOf" srcId="{C5DE8955-0591-4FAC-A146-B940014977BE}" destId="{A4E21CD7-FE39-42BB-87B8-CF40E1B9B007}" srcOrd="11" destOrd="0" presId="urn:microsoft.com/office/officeart/2005/8/layout/cycle6"/>
    <dgm:cxn modelId="{126354A0-4323-40AD-AF26-A41FD3589716}" type="presParOf" srcId="{C5DE8955-0591-4FAC-A146-B940014977BE}" destId="{78E449CE-4923-4914-9F8C-6EFA0E66CC2C}" srcOrd="12" destOrd="0" presId="urn:microsoft.com/office/officeart/2005/8/layout/cycle6"/>
    <dgm:cxn modelId="{F3C445F9-09F6-452D-AD00-385081DC48AE}" type="presParOf" srcId="{C5DE8955-0591-4FAC-A146-B940014977BE}" destId="{476281C2-2B29-497E-9BDF-635CDCAC1797}" srcOrd="13" destOrd="0" presId="urn:microsoft.com/office/officeart/2005/8/layout/cycle6"/>
    <dgm:cxn modelId="{338EA217-1265-4E48-9B6F-4303F53D272D}" type="presParOf" srcId="{C5DE8955-0591-4FAC-A146-B940014977BE}" destId="{77EE3A72-4D9F-4DAD-B07B-5A760089E080}" srcOrd="14" destOrd="0" presId="urn:microsoft.com/office/officeart/2005/8/layout/cycle6"/>
    <dgm:cxn modelId="{50E4B003-EF55-4DE7-A060-CB78FD561577}" type="presParOf" srcId="{C5DE8955-0591-4FAC-A146-B940014977BE}" destId="{924704F0-2A12-4A6E-B0B7-69827214FC53}" srcOrd="15" destOrd="0" presId="urn:microsoft.com/office/officeart/2005/8/layout/cycle6"/>
    <dgm:cxn modelId="{DEF15DA1-0346-4435-A577-CA3698C00C3E}" type="presParOf" srcId="{C5DE8955-0591-4FAC-A146-B940014977BE}" destId="{FCCF98C9-1EA6-421D-B05B-565DE6E9CC9F}" srcOrd="16" destOrd="0" presId="urn:microsoft.com/office/officeart/2005/8/layout/cycle6"/>
    <dgm:cxn modelId="{4E7D7442-7244-41DF-A292-ECCB0AED1B23}" type="presParOf" srcId="{C5DE8955-0591-4FAC-A146-B940014977BE}" destId="{EC538024-B768-42AD-AE53-F155C84F2F56}"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E744B6-6F14-4B9A-BA43-9889077E1321}">
      <dsp:nvSpPr>
        <dsp:cNvPr id="0" name=""/>
        <dsp:cNvSpPr/>
      </dsp:nvSpPr>
      <dsp:spPr>
        <a:xfrm>
          <a:off x="3304318" y="-79987"/>
          <a:ext cx="1475960" cy="865544"/>
        </a:xfrm>
        <a:prstGeom prst="roundRect">
          <a:avLst/>
        </a:prstGeom>
        <a:solidFill>
          <a:schemeClr val="accent2">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err="1"/>
            <a:t>Riesgos</a:t>
          </a:r>
          <a:r>
            <a:rPr lang="en-US" sz="1500" b="1" kern="1200" dirty="0"/>
            <a:t> de Proyecto</a:t>
          </a:r>
          <a:endParaRPr lang="es-ES" sz="1500" kern="1200" dirty="0"/>
        </a:p>
      </dsp:txBody>
      <dsp:txXfrm>
        <a:off x="3346570" y="-37735"/>
        <a:ext cx="1391456" cy="781040"/>
      </dsp:txXfrm>
    </dsp:sp>
    <dsp:sp modelId="{A38D77B6-026F-4B86-BA4C-0702A2751C9B}">
      <dsp:nvSpPr>
        <dsp:cNvPr id="0" name=""/>
        <dsp:cNvSpPr/>
      </dsp:nvSpPr>
      <dsp:spPr>
        <a:xfrm>
          <a:off x="2384595" y="352784"/>
          <a:ext cx="3315405" cy="3315405"/>
        </a:xfrm>
        <a:custGeom>
          <a:avLst/>
          <a:gdLst/>
          <a:ahLst/>
          <a:cxnLst/>
          <a:rect l="0" t="0" r="0" b="0"/>
          <a:pathLst>
            <a:path>
              <a:moveTo>
                <a:pt x="2399300" y="175133"/>
              </a:moveTo>
              <a:arcTo wR="1657702" hR="1657702" stAng="17794484" swAng="823630"/>
            </a:path>
          </a:pathLst>
        </a:custGeom>
        <a:noFill/>
        <a:ln w="6350" cap="flat" cmpd="sng" algn="ctr">
          <a:solidFill>
            <a:schemeClr val="accent2">
              <a:shade val="9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BF4C438-1A6D-4E16-B08F-FC5D25C5A108}">
      <dsp:nvSpPr>
        <dsp:cNvPr id="0" name=""/>
        <dsp:cNvSpPr/>
      </dsp:nvSpPr>
      <dsp:spPr>
        <a:xfrm>
          <a:off x="4739930" y="748864"/>
          <a:ext cx="1475960" cy="865544"/>
        </a:xfrm>
        <a:prstGeom prst="roundRect">
          <a:avLst/>
        </a:prstGeom>
        <a:solidFill>
          <a:schemeClr val="accent2">
            <a:shade val="50000"/>
            <a:hueOff val="-197058"/>
            <a:satOff val="2594"/>
            <a:lumOff val="1553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err="1"/>
            <a:t>Riesgos</a:t>
          </a:r>
          <a:r>
            <a:rPr lang="en-US" sz="1500" b="1" kern="1200" dirty="0"/>
            <a:t> de </a:t>
          </a:r>
          <a:r>
            <a:rPr lang="en-US" sz="1500" b="1" kern="1200" dirty="0" err="1"/>
            <a:t>Producto</a:t>
          </a:r>
          <a:endParaRPr lang="es-ES" sz="1500" kern="1200" dirty="0"/>
        </a:p>
      </dsp:txBody>
      <dsp:txXfrm>
        <a:off x="4782182" y="791116"/>
        <a:ext cx="1391456" cy="781040"/>
      </dsp:txXfrm>
    </dsp:sp>
    <dsp:sp modelId="{2D3C771F-049E-499E-B8A4-D1A97BC2E5B0}">
      <dsp:nvSpPr>
        <dsp:cNvPr id="0" name=""/>
        <dsp:cNvSpPr/>
      </dsp:nvSpPr>
      <dsp:spPr>
        <a:xfrm>
          <a:off x="2384595" y="352784"/>
          <a:ext cx="3315405" cy="3315405"/>
        </a:xfrm>
        <a:custGeom>
          <a:avLst/>
          <a:gdLst/>
          <a:ahLst/>
          <a:cxnLst/>
          <a:rect l="0" t="0" r="0" b="0"/>
          <a:pathLst>
            <a:path>
              <a:moveTo>
                <a:pt x="3269266" y="1269320"/>
              </a:moveTo>
              <a:arcTo wR="1657702" hR="1657702" stAng="20787015" swAng="1625971"/>
            </a:path>
          </a:pathLst>
        </a:custGeom>
        <a:noFill/>
        <a:ln w="6350" cap="flat" cmpd="sng" algn="ctr">
          <a:solidFill>
            <a:schemeClr val="accent2">
              <a:shade val="90000"/>
              <a:hueOff val="-191560"/>
              <a:satOff val="136"/>
              <a:lumOff val="10705"/>
              <a:alphaOff val="0"/>
            </a:schemeClr>
          </a:solidFill>
          <a:prstDash val="solid"/>
          <a:miter lim="800000"/>
        </a:ln>
        <a:effectLst/>
      </dsp:spPr>
      <dsp:style>
        <a:lnRef idx="1">
          <a:scrgbClr r="0" g="0" b="0"/>
        </a:lnRef>
        <a:fillRef idx="0">
          <a:scrgbClr r="0" g="0" b="0"/>
        </a:fillRef>
        <a:effectRef idx="0">
          <a:scrgbClr r="0" g="0" b="0"/>
        </a:effectRef>
        <a:fontRef idx="minor"/>
      </dsp:style>
    </dsp:sp>
    <dsp:sp modelId="{5CB50B46-C91A-4AC4-84DD-DCAD2A308D3A}">
      <dsp:nvSpPr>
        <dsp:cNvPr id="0" name=""/>
        <dsp:cNvSpPr/>
      </dsp:nvSpPr>
      <dsp:spPr>
        <a:xfrm>
          <a:off x="4739930" y="2406566"/>
          <a:ext cx="1475960" cy="865544"/>
        </a:xfrm>
        <a:prstGeom prst="roundRect">
          <a:avLst/>
        </a:prstGeom>
        <a:solidFill>
          <a:schemeClr val="accent2">
            <a:shade val="50000"/>
            <a:hueOff val="-394115"/>
            <a:satOff val="5189"/>
            <a:lumOff val="3107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err="1"/>
            <a:t>Riesgos</a:t>
          </a:r>
          <a:r>
            <a:rPr lang="en-US" sz="1500" b="1" kern="1200" dirty="0"/>
            <a:t> </a:t>
          </a:r>
          <a:r>
            <a:rPr lang="en-US" sz="1500" b="1" kern="1200" dirty="0" err="1"/>
            <a:t>Técnicos</a:t>
          </a:r>
          <a:endParaRPr lang="es-ES" sz="1500" kern="1200" dirty="0"/>
        </a:p>
      </dsp:txBody>
      <dsp:txXfrm>
        <a:off x="4782182" y="2448818"/>
        <a:ext cx="1391456" cy="781040"/>
      </dsp:txXfrm>
    </dsp:sp>
    <dsp:sp modelId="{6F4D5A03-995A-4BAF-84A2-A490436169CC}">
      <dsp:nvSpPr>
        <dsp:cNvPr id="0" name=""/>
        <dsp:cNvSpPr/>
      </dsp:nvSpPr>
      <dsp:spPr>
        <a:xfrm>
          <a:off x="2384595" y="352784"/>
          <a:ext cx="3315405" cy="3315405"/>
        </a:xfrm>
        <a:custGeom>
          <a:avLst/>
          <a:gdLst/>
          <a:ahLst/>
          <a:cxnLst/>
          <a:rect l="0" t="0" r="0" b="0"/>
          <a:pathLst>
            <a:path>
              <a:moveTo>
                <a:pt x="2729930" y="2921944"/>
              </a:moveTo>
              <a:arcTo wR="1657702" hR="1657702" stAng="2981886" swAng="823630"/>
            </a:path>
          </a:pathLst>
        </a:custGeom>
        <a:noFill/>
        <a:ln w="6350" cap="flat" cmpd="sng" algn="ctr">
          <a:solidFill>
            <a:schemeClr val="accent2">
              <a:shade val="90000"/>
              <a:hueOff val="-383121"/>
              <a:satOff val="273"/>
              <a:lumOff val="21409"/>
              <a:alphaOff val="0"/>
            </a:schemeClr>
          </a:solidFill>
          <a:prstDash val="solid"/>
          <a:miter lim="800000"/>
        </a:ln>
        <a:effectLst/>
      </dsp:spPr>
      <dsp:style>
        <a:lnRef idx="1">
          <a:scrgbClr r="0" g="0" b="0"/>
        </a:lnRef>
        <a:fillRef idx="0">
          <a:scrgbClr r="0" g="0" b="0"/>
        </a:fillRef>
        <a:effectRef idx="0">
          <a:scrgbClr r="0" g="0" b="0"/>
        </a:effectRef>
        <a:fontRef idx="minor"/>
      </dsp:style>
    </dsp:sp>
    <dsp:sp modelId="{4B1C10AE-A7A6-40C9-B348-09C311E2BD6B}">
      <dsp:nvSpPr>
        <dsp:cNvPr id="0" name=""/>
        <dsp:cNvSpPr/>
      </dsp:nvSpPr>
      <dsp:spPr>
        <a:xfrm>
          <a:off x="3304318" y="3235418"/>
          <a:ext cx="1475960" cy="865544"/>
        </a:xfrm>
        <a:prstGeom prst="roundRect">
          <a:avLst/>
        </a:prstGeom>
        <a:solidFill>
          <a:schemeClr val="accent2">
            <a:shade val="50000"/>
            <a:hueOff val="-591173"/>
            <a:satOff val="7783"/>
            <a:lumOff val="466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a:t>Riesgos de Empresa</a:t>
          </a:r>
          <a:endParaRPr lang="es-ES" sz="1500" kern="1200" dirty="0"/>
        </a:p>
      </dsp:txBody>
      <dsp:txXfrm>
        <a:off x="3346570" y="3277670"/>
        <a:ext cx="1391456" cy="781040"/>
      </dsp:txXfrm>
    </dsp:sp>
    <dsp:sp modelId="{A4E21CD7-FE39-42BB-87B8-CF40E1B9B007}">
      <dsp:nvSpPr>
        <dsp:cNvPr id="0" name=""/>
        <dsp:cNvSpPr/>
      </dsp:nvSpPr>
      <dsp:spPr>
        <a:xfrm>
          <a:off x="2384595" y="352784"/>
          <a:ext cx="3315405" cy="3315405"/>
        </a:xfrm>
        <a:custGeom>
          <a:avLst/>
          <a:gdLst/>
          <a:ahLst/>
          <a:cxnLst/>
          <a:rect l="0" t="0" r="0" b="0"/>
          <a:pathLst>
            <a:path>
              <a:moveTo>
                <a:pt x="916104" y="3140271"/>
              </a:moveTo>
              <a:arcTo wR="1657702" hR="1657702" stAng="6994484" swAng="823630"/>
            </a:path>
          </a:pathLst>
        </a:custGeom>
        <a:noFill/>
        <a:ln w="6350" cap="flat" cmpd="sng" algn="ctr">
          <a:solidFill>
            <a:schemeClr val="accent2">
              <a:shade val="90000"/>
              <a:hueOff val="-574681"/>
              <a:satOff val="409"/>
              <a:lumOff val="32114"/>
              <a:alphaOff val="0"/>
            </a:schemeClr>
          </a:solidFill>
          <a:prstDash val="solid"/>
          <a:miter lim="800000"/>
        </a:ln>
        <a:effectLst/>
      </dsp:spPr>
      <dsp:style>
        <a:lnRef idx="1">
          <a:scrgbClr r="0" g="0" b="0"/>
        </a:lnRef>
        <a:fillRef idx="0">
          <a:scrgbClr r="0" g="0" b="0"/>
        </a:fillRef>
        <a:effectRef idx="0">
          <a:scrgbClr r="0" g="0" b="0"/>
        </a:effectRef>
        <a:fontRef idx="minor"/>
      </dsp:style>
    </dsp:sp>
    <dsp:sp modelId="{78E449CE-4923-4914-9F8C-6EFA0E66CC2C}">
      <dsp:nvSpPr>
        <dsp:cNvPr id="0" name=""/>
        <dsp:cNvSpPr/>
      </dsp:nvSpPr>
      <dsp:spPr>
        <a:xfrm>
          <a:off x="1868705" y="2406566"/>
          <a:ext cx="1475960" cy="865544"/>
        </a:xfrm>
        <a:prstGeom prst="roundRect">
          <a:avLst/>
        </a:prstGeom>
        <a:solidFill>
          <a:schemeClr val="accent2">
            <a:shade val="50000"/>
            <a:hueOff val="-394115"/>
            <a:satOff val="5189"/>
            <a:lumOff val="3107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err="1"/>
            <a:t>Riesgos</a:t>
          </a:r>
          <a:r>
            <a:rPr lang="en-US" sz="1500" b="1" kern="1200" dirty="0"/>
            <a:t> </a:t>
          </a:r>
          <a:r>
            <a:rPr lang="en-US" sz="1500" b="1" kern="1200" dirty="0" err="1"/>
            <a:t>Conocidos</a:t>
          </a:r>
          <a:endParaRPr lang="es-ES" sz="1500" kern="1200" dirty="0"/>
        </a:p>
      </dsp:txBody>
      <dsp:txXfrm>
        <a:off x="1910957" y="2448818"/>
        <a:ext cx="1391456" cy="781040"/>
      </dsp:txXfrm>
    </dsp:sp>
    <dsp:sp modelId="{77EE3A72-4D9F-4DAD-B07B-5A760089E080}">
      <dsp:nvSpPr>
        <dsp:cNvPr id="0" name=""/>
        <dsp:cNvSpPr/>
      </dsp:nvSpPr>
      <dsp:spPr>
        <a:xfrm>
          <a:off x="2384595" y="352784"/>
          <a:ext cx="3315405" cy="3315405"/>
        </a:xfrm>
        <a:custGeom>
          <a:avLst/>
          <a:gdLst/>
          <a:ahLst/>
          <a:cxnLst/>
          <a:rect l="0" t="0" r="0" b="0"/>
          <a:pathLst>
            <a:path>
              <a:moveTo>
                <a:pt x="46139" y="2046085"/>
              </a:moveTo>
              <a:arcTo wR="1657702" hR="1657702" stAng="9987015" swAng="1625971"/>
            </a:path>
          </a:pathLst>
        </a:custGeom>
        <a:noFill/>
        <a:ln w="6350" cap="flat" cmpd="sng" algn="ctr">
          <a:solidFill>
            <a:schemeClr val="accent2">
              <a:shade val="90000"/>
              <a:hueOff val="-383121"/>
              <a:satOff val="273"/>
              <a:lumOff val="21409"/>
              <a:alphaOff val="0"/>
            </a:schemeClr>
          </a:solidFill>
          <a:prstDash val="solid"/>
          <a:miter lim="800000"/>
        </a:ln>
        <a:effectLst/>
      </dsp:spPr>
      <dsp:style>
        <a:lnRef idx="1">
          <a:scrgbClr r="0" g="0" b="0"/>
        </a:lnRef>
        <a:fillRef idx="0">
          <a:scrgbClr r="0" g="0" b="0"/>
        </a:fillRef>
        <a:effectRef idx="0">
          <a:scrgbClr r="0" g="0" b="0"/>
        </a:effectRef>
        <a:fontRef idx="minor"/>
      </dsp:style>
    </dsp:sp>
    <dsp:sp modelId="{924704F0-2A12-4A6E-B0B7-69827214FC53}">
      <dsp:nvSpPr>
        <dsp:cNvPr id="0" name=""/>
        <dsp:cNvSpPr/>
      </dsp:nvSpPr>
      <dsp:spPr>
        <a:xfrm>
          <a:off x="1868705" y="748864"/>
          <a:ext cx="1475960" cy="865544"/>
        </a:xfrm>
        <a:prstGeom prst="roundRect">
          <a:avLst/>
        </a:prstGeom>
        <a:solidFill>
          <a:schemeClr val="accent2">
            <a:shade val="50000"/>
            <a:hueOff val="-197058"/>
            <a:satOff val="2594"/>
            <a:lumOff val="1553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b="1" kern="1200" dirty="0" err="1"/>
            <a:t>Riesgos</a:t>
          </a:r>
          <a:r>
            <a:rPr lang="en-US" sz="1500" b="1" kern="1200" dirty="0"/>
            <a:t> </a:t>
          </a:r>
          <a:r>
            <a:rPr lang="en-US" sz="1500" b="1" kern="1200" dirty="0" err="1"/>
            <a:t>predecibles</a:t>
          </a:r>
          <a:r>
            <a:rPr lang="en-US" sz="1500" b="1" kern="1200" dirty="0"/>
            <a:t> e </a:t>
          </a:r>
          <a:r>
            <a:rPr lang="en-US" sz="1500" b="1" kern="1200" dirty="0" err="1"/>
            <a:t>impredecibles</a:t>
          </a:r>
          <a:endParaRPr lang="es-ES" sz="1500" kern="1200" dirty="0"/>
        </a:p>
      </dsp:txBody>
      <dsp:txXfrm>
        <a:off x="1910957" y="791116"/>
        <a:ext cx="1391456" cy="781040"/>
      </dsp:txXfrm>
    </dsp:sp>
    <dsp:sp modelId="{EC538024-B768-42AD-AE53-F155C84F2F56}">
      <dsp:nvSpPr>
        <dsp:cNvPr id="0" name=""/>
        <dsp:cNvSpPr/>
      </dsp:nvSpPr>
      <dsp:spPr>
        <a:xfrm>
          <a:off x="2384595" y="352784"/>
          <a:ext cx="3315405" cy="3315405"/>
        </a:xfrm>
        <a:custGeom>
          <a:avLst/>
          <a:gdLst/>
          <a:ahLst/>
          <a:cxnLst/>
          <a:rect l="0" t="0" r="0" b="0"/>
          <a:pathLst>
            <a:path>
              <a:moveTo>
                <a:pt x="585475" y="393460"/>
              </a:moveTo>
              <a:arcTo wR="1657702" hR="1657702" stAng="13781886" swAng="823630"/>
            </a:path>
          </a:pathLst>
        </a:custGeom>
        <a:noFill/>
        <a:ln w="6350" cap="flat" cmpd="sng" algn="ctr">
          <a:solidFill>
            <a:schemeClr val="accent2">
              <a:shade val="90000"/>
              <a:hueOff val="-191560"/>
              <a:satOff val="136"/>
              <a:lumOff val="10705"/>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E71248-8C3D-8542-A56D-0970E5362D6E}" type="datetimeFigureOut">
              <a:rPr lang="es-ES_tradnl" smtClean="0"/>
              <a:t>19/05/2026</a:t>
            </a:fld>
            <a:endParaRPr lang="es-ES_tradn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773B5F-874A-7C4E-B8E2-087B1A31530E}" type="slidenum">
              <a:rPr lang="es-ES_tradnl" smtClean="0"/>
              <a:t>‹N›</a:t>
            </a:fld>
            <a:endParaRPr lang="es-ES_tradnl"/>
          </a:p>
        </p:txBody>
      </p:sp>
    </p:spTree>
    <p:extLst>
      <p:ext uri="{BB962C8B-B14F-4D97-AF65-F5344CB8AC3E}">
        <p14:creationId xmlns:p14="http://schemas.microsoft.com/office/powerpoint/2010/main" val="2864682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EC773B5F-874A-7C4E-B8E2-087B1A31530E}" type="slidenum">
              <a:rPr lang="es-ES_tradnl" smtClean="0"/>
              <a:t>1</a:t>
            </a:fld>
            <a:endParaRPr lang="es-ES_tradnl"/>
          </a:p>
        </p:txBody>
      </p:sp>
    </p:spTree>
    <p:extLst>
      <p:ext uri="{BB962C8B-B14F-4D97-AF65-F5344CB8AC3E}">
        <p14:creationId xmlns:p14="http://schemas.microsoft.com/office/powerpoint/2010/main" val="2648841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EC773B5F-874A-7C4E-B8E2-087B1A31530E}" type="slidenum">
              <a:rPr lang="es-ES_tradnl" smtClean="0"/>
              <a:t>71</a:t>
            </a:fld>
            <a:endParaRPr lang="es-ES_tradnl"/>
          </a:p>
        </p:txBody>
      </p:sp>
    </p:spTree>
    <p:extLst>
      <p:ext uri="{BB962C8B-B14F-4D97-AF65-F5344CB8AC3E}">
        <p14:creationId xmlns:p14="http://schemas.microsoft.com/office/powerpoint/2010/main" val="38707296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986AF0-04EE-F605-748F-A571B5E4A56E}"/>
              </a:ext>
            </a:extLst>
          </p:cNvPr>
          <p:cNvSpPr>
            <a:spLocks noGrp="1"/>
          </p:cNvSpPr>
          <p:nvPr>
            <p:ph type="ctrTitle"/>
          </p:nvPr>
        </p:nvSpPr>
        <p:spPr>
          <a:xfrm>
            <a:off x="1524000" y="2136913"/>
            <a:ext cx="9144000" cy="1373049"/>
          </a:xfrm>
        </p:spPr>
        <p:txBody>
          <a:bodyPr anchor="b">
            <a:noAutofit/>
          </a:bodyPr>
          <a:lstStyle>
            <a:lvl1pPr algn="l">
              <a:defRPr sz="4800">
                <a:latin typeface="Arial" panose="020B0604020202020204" pitchFamily="34" charset="0"/>
                <a:cs typeface="Arial" panose="020B0604020202020204" pitchFamily="34" charset="0"/>
              </a:defRPr>
            </a:lvl1pPr>
          </a:lstStyle>
          <a:p>
            <a:r>
              <a:rPr lang="es-ES"/>
              <a:t>Haga clic para modificar el estilo de título del patrón</a:t>
            </a:r>
            <a:endParaRPr lang="es-ES" dirty="0"/>
          </a:p>
        </p:txBody>
      </p:sp>
      <p:sp>
        <p:nvSpPr>
          <p:cNvPr id="3" name="Subtítulo 2">
            <a:extLst>
              <a:ext uri="{FF2B5EF4-FFF2-40B4-BE49-F238E27FC236}">
                <a16:creationId xmlns:a16="http://schemas.microsoft.com/office/drawing/2014/main" id="{E9248B6C-B33E-CAEF-2B9B-53F9D8D50946}"/>
              </a:ext>
            </a:extLst>
          </p:cNvPr>
          <p:cNvSpPr>
            <a:spLocks noGrp="1"/>
          </p:cNvSpPr>
          <p:nvPr>
            <p:ph type="subTitle" idx="1"/>
          </p:nvPr>
        </p:nvSpPr>
        <p:spPr>
          <a:xfrm>
            <a:off x="1524000" y="3602038"/>
            <a:ext cx="9144000" cy="1655762"/>
          </a:xfrm>
        </p:spPr>
        <p:txBody>
          <a:bodyPr>
            <a:normAutofit/>
          </a:bodyPr>
          <a:lstStyle>
            <a:lvl1pPr marL="0" indent="0" algn="l">
              <a:buNone/>
              <a:defRPr sz="20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S" dirty="0"/>
          </a:p>
        </p:txBody>
      </p:sp>
      <p:sp>
        <p:nvSpPr>
          <p:cNvPr id="7" name="CuadroTexto 6">
            <a:extLst>
              <a:ext uri="{FF2B5EF4-FFF2-40B4-BE49-F238E27FC236}">
                <a16:creationId xmlns:a16="http://schemas.microsoft.com/office/drawing/2014/main" id="{CA6AA650-B54A-0B81-E591-0011AFFF55A7}"/>
              </a:ext>
            </a:extLst>
          </p:cNvPr>
          <p:cNvSpPr txBox="1"/>
          <p:nvPr userDrawn="1"/>
        </p:nvSpPr>
        <p:spPr>
          <a:xfrm>
            <a:off x="3572977" y="520166"/>
            <a:ext cx="4572350" cy="400110"/>
          </a:xfrm>
          <a:prstGeom prst="rect">
            <a:avLst/>
          </a:prstGeom>
          <a:noFill/>
        </p:spPr>
        <p:txBody>
          <a:bodyPr wrap="square" rtlCol="0">
            <a:spAutoFit/>
          </a:bodyPr>
          <a:lstStyle/>
          <a:p>
            <a:pPr algn="ctr"/>
            <a:r>
              <a:rPr lang="en-GB" sz="2000" dirty="0" err="1">
                <a:solidFill>
                  <a:srgbClr val="C00000"/>
                </a:solidFill>
                <a:latin typeface="Arial Nova" panose="020B0504020202020204" pitchFamily="34" charset="0"/>
              </a:rPr>
              <a:t>Máster</a:t>
            </a:r>
            <a:r>
              <a:rPr lang="en-GB" sz="2000" dirty="0">
                <a:solidFill>
                  <a:srgbClr val="C00000"/>
                </a:solidFill>
                <a:latin typeface="Arial Nova" panose="020B0504020202020204" pitchFamily="34" charset="0"/>
              </a:rPr>
              <a:t> </a:t>
            </a:r>
            <a:r>
              <a:rPr lang="en-GB" sz="2000" dirty="0" err="1">
                <a:solidFill>
                  <a:srgbClr val="C00000"/>
                </a:solidFill>
                <a:latin typeface="Arial Nova" panose="020B0504020202020204" pitchFamily="34" charset="0"/>
              </a:rPr>
              <a:t>en</a:t>
            </a:r>
            <a:r>
              <a:rPr lang="en-GB" sz="2000" dirty="0">
                <a:solidFill>
                  <a:srgbClr val="C00000"/>
                </a:solidFill>
                <a:latin typeface="Arial Nova" panose="020B0504020202020204" pitchFamily="34" charset="0"/>
              </a:rPr>
              <a:t> </a:t>
            </a:r>
            <a:r>
              <a:rPr lang="en-GB" sz="2000" dirty="0" err="1">
                <a:solidFill>
                  <a:srgbClr val="C00000"/>
                </a:solidFill>
                <a:latin typeface="Arial Nova" panose="020B0504020202020204" pitchFamily="34" charset="0"/>
              </a:rPr>
              <a:t>Ingeniería</a:t>
            </a:r>
            <a:r>
              <a:rPr lang="en-GB" sz="2000" dirty="0">
                <a:solidFill>
                  <a:srgbClr val="C00000"/>
                </a:solidFill>
                <a:latin typeface="Arial Nova" panose="020B0504020202020204" pitchFamily="34" charset="0"/>
              </a:rPr>
              <a:t> del Software</a:t>
            </a:r>
          </a:p>
        </p:txBody>
      </p:sp>
      <p:pic>
        <p:nvPicPr>
          <p:cNvPr id="8" name="Picture 2" descr="FIUM">
            <a:extLst>
              <a:ext uri="{FF2B5EF4-FFF2-40B4-BE49-F238E27FC236}">
                <a16:creationId xmlns:a16="http://schemas.microsoft.com/office/drawing/2014/main" id="{0114EDC4-4D9D-13B7-F49D-097338A92CF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665696" y="5905727"/>
            <a:ext cx="3402824" cy="68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Marcador de contenido 7">
            <a:extLst>
              <a:ext uri="{FF2B5EF4-FFF2-40B4-BE49-F238E27FC236}">
                <a16:creationId xmlns:a16="http://schemas.microsoft.com/office/drawing/2014/main" id="{901BB98C-470D-ABB3-D50D-7EC500618789}"/>
              </a:ext>
            </a:extLst>
          </p:cNvPr>
          <p:cNvSpPr>
            <a:spLocks noGrp="1"/>
          </p:cNvSpPr>
          <p:nvPr>
            <p:ph sz="quarter" idx="13" hasCustomPrompt="1"/>
          </p:nvPr>
        </p:nvSpPr>
        <p:spPr>
          <a:xfrm>
            <a:off x="2981739" y="980908"/>
            <a:ext cx="5466521" cy="508078"/>
          </a:xfrm>
        </p:spPr>
        <p:txBody>
          <a:bodyPr>
            <a:noAutofit/>
          </a:bodyPr>
          <a:lstStyle>
            <a:lvl1pPr marL="0" indent="0" algn="ctr">
              <a:buNone/>
              <a:defRPr sz="2400" b="1">
                <a:solidFill>
                  <a:schemeClr val="tx1"/>
                </a:solidFill>
                <a:latin typeface="+mn-lt"/>
              </a:defRPr>
            </a:lvl1pPr>
          </a:lstStyle>
          <a:p>
            <a:pPr lvl="0"/>
            <a:r>
              <a:rPr lang="es-ES" dirty="0"/>
              <a:t>Haga clic para insertar nombre de asignatura</a:t>
            </a:r>
          </a:p>
        </p:txBody>
      </p:sp>
    </p:spTree>
    <p:extLst>
      <p:ext uri="{BB962C8B-B14F-4D97-AF65-F5344CB8AC3E}">
        <p14:creationId xmlns:p14="http://schemas.microsoft.com/office/powerpoint/2010/main" val="2238617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0D68BC-2671-D4D5-C795-7172D073C7DA}"/>
              </a:ext>
            </a:extLst>
          </p:cNvPr>
          <p:cNvSpPr>
            <a:spLocks noGrp="1"/>
          </p:cNvSpPr>
          <p:nvPr>
            <p:ph type="title"/>
          </p:nvPr>
        </p:nvSpPr>
        <p:spPr/>
        <p:txBody>
          <a:bodyPr/>
          <a:lstStyle/>
          <a:p>
            <a:r>
              <a:rPr lang="es-ES"/>
              <a:t>Haga clic para modificar el estilo de título del patrón</a:t>
            </a:r>
            <a:endParaRPr lang="es-ES" dirty="0"/>
          </a:p>
        </p:txBody>
      </p:sp>
      <p:sp>
        <p:nvSpPr>
          <p:cNvPr id="3" name="Marcador de contenido 2">
            <a:extLst>
              <a:ext uri="{FF2B5EF4-FFF2-40B4-BE49-F238E27FC236}">
                <a16:creationId xmlns:a16="http://schemas.microsoft.com/office/drawing/2014/main" id="{E3FAAC78-34A9-391A-B51A-4C6B28CBAD8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4" name="Marcador de fecha 3">
            <a:extLst>
              <a:ext uri="{FF2B5EF4-FFF2-40B4-BE49-F238E27FC236}">
                <a16:creationId xmlns:a16="http://schemas.microsoft.com/office/drawing/2014/main" id="{FDAF86D9-861E-7488-6E09-9229FA8FCA14}"/>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Marcador de pie de página 4">
            <a:extLst>
              <a:ext uri="{FF2B5EF4-FFF2-40B4-BE49-F238E27FC236}">
                <a16:creationId xmlns:a16="http://schemas.microsoft.com/office/drawing/2014/main" id="{B6B28520-F792-CB5A-6341-229AE3A99411}"/>
              </a:ext>
            </a:extLst>
          </p:cNvPr>
          <p:cNvSpPr>
            <a:spLocks noGrp="1"/>
          </p:cNvSpPr>
          <p:nvPr>
            <p:ph type="ftr" sz="quarter" idx="11"/>
          </p:nvPr>
        </p:nvSpPr>
        <p:spPr/>
        <p:txBody>
          <a:bodyPr/>
          <a:lstStyle>
            <a:lvl1pPr>
              <a:defRPr>
                <a:solidFill>
                  <a:srgbClr val="C00000"/>
                </a:solidFill>
              </a:defRPr>
            </a:lvl1pPr>
          </a:lstStyle>
          <a:p>
            <a:endParaRPr lang="es-ES" dirty="0"/>
          </a:p>
        </p:txBody>
      </p:sp>
      <p:sp>
        <p:nvSpPr>
          <p:cNvPr id="6" name="Marcador de número de diapositiva 5">
            <a:extLst>
              <a:ext uri="{FF2B5EF4-FFF2-40B4-BE49-F238E27FC236}">
                <a16:creationId xmlns:a16="http://schemas.microsoft.com/office/drawing/2014/main" id="{F673B918-3DD0-8B82-4791-C842ACC8F660}"/>
              </a:ext>
            </a:extLst>
          </p:cNvPr>
          <p:cNvSpPr>
            <a:spLocks noGrp="1"/>
          </p:cNvSpPr>
          <p:nvPr>
            <p:ph type="sldNum" sz="quarter" idx="12"/>
          </p:nvPr>
        </p:nvSpPr>
        <p:spPr/>
        <p:txBody>
          <a:bodyPr/>
          <a:lstStyle/>
          <a:p>
            <a:fld id="{83AE492D-9839-4E1B-9345-7760FE47D223}" type="slidenum">
              <a:rPr lang="es-ES" smtClean="0"/>
              <a:t>‹N›</a:t>
            </a:fld>
            <a:endParaRPr lang="es-ES"/>
          </a:p>
        </p:txBody>
      </p:sp>
      <p:sp>
        <p:nvSpPr>
          <p:cNvPr id="8" name="Marcador de contenido 7">
            <a:extLst>
              <a:ext uri="{FF2B5EF4-FFF2-40B4-BE49-F238E27FC236}">
                <a16:creationId xmlns:a16="http://schemas.microsoft.com/office/drawing/2014/main" id="{1E8B1D18-2554-9D8B-F0E5-E00523202290}"/>
              </a:ext>
            </a:extLst>
          </p:cNvPr>
          <p:cNvSpPr>
            <a:spLocks noGrp="1"/>
          </p:cNvSpPr>
          <p:nvPr>
            <p:ph sz="quarter" idx="13" hasCustomPrompt="1"/>
          </p:nvPr>
        </p:nvSpPr>
        <p:spPr>
          <a:xfrm>
            <a:off x="4038600" y="6356350"/>
            <a:ext cx="4114800" cy="365125"/>
          </a:xfrm>
        </p:spPr>
        <p:txBody>
          <a:bodyPr>
            <a:normAutofit/>
          </a:bodyPr>
          <a:lstStyle>
            <a:lvl1pPr marL="0" indent="0" algn="ctr">
              <a:buNone/>
              <a:defRPr sz="1200">
                <a:solidFill>
                  <a:srgbClr val="C00000"/>
                </a:solidFill>
                <a:latin typeface="+mn-lt"/>
              </a:defRPr>
            </a:lvl1pPr>
          </a:lstStyle>
          <a:p>
            <a:pPr lvl="0"/>
            <a:r>
              <a:rPr lang="es-ES" dirty="0"/>
              <a:t>Haga clic para insertar nombre de asignatura</a:t>
            </a:r>
          </a:p>
        </p:txBody>
      </p:sp>
    </p:spTree>
    <p:extLst>
      <p:ext uri="{BB962C8B-B14F-4D97-AF65-F5344CB8AC3E}">
        <p14:creationId xmlns:p14="http://schemas.microsoft.com/office/powerpoint/2010/main" val="3079208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00CB89-4FCD-314B-CA67-70FE3C03C7C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84C345C5-B2C3-F55C-A95A-48F92AB2BA91}"/>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299B64AA-167A-2076-2E7B-E78A400AFE97}"/>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0F6DA18-30E0-1035-E639-FFAFB55567AE}"/>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Marcador de pie de página 5">
            <a:extLst>
              <a:ext uri="{FF2B5EF4-FFF2-40B4-BE49-F238E27FC236}">
                <a16:creationId xmlns:a16="http://schemas.microsoft.com/office/drawing/2014/main" id="{402B0C3B-C8B6-076A-17B7-BC362A0D4547}"/>
              </a:ext>
            </a:extLst>
          </p:cNvPr>
          <p:cNvSpPr>
            <a:spLocks noGrp="1"/>
          </p:cNvSpPr>
          <p:nvPr>
            <p:ph type="ftr" sz="quarter" idx="11"/>
          </p:nvPr>
        </p:nvSpPr>
        <p:spPr/>
        <p:txBody>
          <a:bodyPr/>
          <a:lstStyle/>
          <a:p>
            <a:endParaRPr lang="es-ES" dirty="0"/>
          </a:p>
        </p:txBody>
      </p:sp>
      <p:sp>
        <p:nvSpPr>
          <p:cNvPr id="7" name="Marcador de número de diapositiva 6">
            <a:extLst>
              <a:ext uri="{FF2B5EF4-FFF2-40B4-BE49-F238E27FC236}">
                <a16:creationId xmlns:a16="http://schemas.microsoft.com/office/drawing/2014/main" id="{A7FE1660-0AB7-051D-9007-6C83F8C41E30}"/>
              </a:ext>
            </a:extLst>
          </p:cNvPr>
          <p:cNvSpPr>
            <a:spLocks noGrp="1"/>
          </p:cNvSpPr>
          <p:nvPr>
            <p:ph type="sldNum" sz="quarter" idx="12"/>
          </p:nvPr>
        </p:nvSpPr>
        <p:spPr/>
        <p:txBody>
          <a:bodyPr/>
          <a:lstStyle/>
          <a:p>
            <a:fld id="{83AE492D-9839-4E1B-9345-7760FE47D223}" type="slidenum">
              <a:rPr lang="es-ES" smtClean="0"/>
              <a:t>‹N›</a:t>
            </a:fld>
            <a:endParaRPr lang="es-ES"/>
          </a:p>
        </p:txBody>
      </p:sp>
      <p:sp>
        <p:nvSpPr>
          <p:cNvPr id="8" name="Marcador de contenido 7">
            <a:extLst>
              <a:ext uri="{FF2B5EF4-FFF2-40B4-BE49-F238E27FC236}">
                <a16:creationId xmlns:a16="http://schemas.microsoft.com/office/drawing/2014/main" id="{EB111891-CF88-6200-A88E-8FC7AD840306}"/>
              </a:ext>
            </a:extLst>
          </p:cNvPr>
          <p:cNvSpPr>
            <a:spLocks noGrp="1"/>
          </p:cNvSpPr>
          <p:nvPr>
            <p:ph sz="quarter" idx="13" hasCustomPrompt="1"/>
          </p:nvPr>
        </p:nvSpPr>
        <p:spPr>
          <a:xfrm>
            <a:off x="4038600" y="6356350"/>
            <a:ext cx="4114800" cy="365125"/>
          </a:xfrm>
        </p:spPr>
        <p:txBody>
          <a:bodyPr>
            <a:normAutofit/>
          </a:bodyPr>
          <a:lstStyle>
            <a:lvl1pPr marL="0" indent="0" algn="ctr">
              <a:buNone/>
              <a:defRPr sz="1200">
                <a:solidFill>
                  <a:srgbClr val="C00000"/>
                </a:solidFill>
                <a:latin typeface="+mn-lt"/>
              </a:defRPr>
            </a:lvl1pPr>
          </a:lstStyle>
          <a:p>
            <a:pPr lvl="0"/>
            <a:r>
              <a:rPr lang="es-ES" dirty="0"/>
              <a:t>Haga clic para insertar nombre de asignatura</a:t>
            </a:r>
          </a:p>
        </p:txBody>
      </p:sp>
    </p:spTree>
    <p:extLst>
      <p:ext uri="{BB962C8B-B14F-4D97-AF65-F5344CB8AC3E}">
        <p14:creationId xmlns:p14="http://schemas.microsoft.com/office/powerpoint/2010/main" val="604877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B23A4F-2FAF-7A7F-E082-9B377A7A3B38}"/>
              </a:ext>
            </a:extLst>
          </p:cNvPr>
          <p:cNvSpPr>
            <a:spLocks noGrp="1"/>
          </p:cNvSpPr>
          <p:nvPr>
            <p:ph type="title"/>
          </p:nvPr>
        </p:nvSpPr>
        <p:spPr/>
        <p:txBody>
          <a:bodyPr/>
          <a:lstStyle/>
          <a:p>
            <a:r>
              <a:rPr lang="es-ES"/>
              <a:t>Haga clic para modificar el estilo de título del patrón</a:t>
            </a:r>
            <a:endParaRPr lang="es-ES" dirty="0"/>
          </a:p>
        </p:txBody>
      </p:sp>
      <p:sp>
        <p:nvSpPr>
          <p:cNvPr id="4" name="Marcador de pie de página 3">
            <a:extLst>
              <a:ext uri="{FF2B5EF4-FFF2-40B4-BE49-F238E27FC236}">
                <a16:creationId xmlns:a16="http://schemas.microsoft.com/office/drawing/2014/main" id="{E117FFAC-B589-6359-E376-65575B49DFB3}"/>
              </a:ext>
            </a:extLst>
          </p:cNvPr>
          <p:cNvSpPr>
            <a:spLocks noGrp="1"/>
          </p:cNvSpPr>
          <p:nvPr>
            <p:ph type="ftr" sz="quarter" idx="11"/>
          </p:nvPr>
        </p:nvSpPr>
        <p:spPr/>
        <p:txBody>
          <a:bodyPr/>
          <a:lstStyle/>
          <a:p>
            <a:endParaRPr lang="es-ES" dirty="0"/>
          </a:p>
        </p:txBody>
      </p:sp>
      <p:sp>
        <p:nvSpPr>
          <p:cNvPr id="5" name="Marcador de número de diapositiva 4">
            <a:extLst>
              <a:ext uri="{FF2B5EF4-FFF2-40B4-BE49-F238E27FC236}">
                <a16:creationId xmlns:a16="http://schemas.microsoft.com/office/drawing/2014/main" id="{EE922FA9-B5D3-B6E0-D02C-6907A39FB281}"/>
              </a:ext>
            </a:extLst>
          </p:cNvPr>
          <p:cNvSpPr>
            <a:spLocks noGrp="1"/>
          </p:cNvSpPr>
          <p:nvPr>
            <p:ph type="sldNum" sz="quarter" idx="12"/>
          </p:nvPr>
        </p:nvSpPr>
        <p:spPr/>
        <p:txBody>
          <a:bodyPr/>
          <a:lstStyle/>
          <a:p>
            <a:fld id="{83AE492D-9839-4E1B-9345-7760FE47D223}" type="slidenum">
              <a:rPr lang="es-ES" smtClean="0"/>
              <a:t>‹N›</a:t>
            </a:fld>
            <a:endParaRPr lang="es-ES"/>
          </a:p>
        </p:txBody>
      </p:sp>
      <p:sp>
        <p:nvSpPr>
          <p:cNvPr id="6" name="Marcador de contenido 7">
            <a:extLst>
              <a:ext uri="{FF2B5EF4-FFF2-40B4-BE49-F238E27FC236}">
                <a16:creationId xmlns:a16="http://schemas.microsoft.com/office/drawing/2014/main" id="{C1E84856-0EF5-2AA4-D0E8-CEC84A83643D}"/>
              </a:ext>
            </a:extLst>
          </p:cNvPr>
          <p:cNvSpPr>
            <a:spLocks noGrp="1"/>
          </p:cNvSpPr>
          <p:nvPr>
            <p:ph sz="quarter" idx="13" hasCustomPrompt="1"/>
          </p:nvPr>
        </p:nvSpPr>
        <p:spPr>
          <a:xfrm>
            <a:off x="4038600" y="6356350"/>
            <a:ext cx="4114800" cy="365125"/>
          </a:xfrm>
        </p:spPr>
        <p:txBody>
          <a:bodyPr>
            <a:normAutofit/>
          </a:bodyPr>
          <a:lstStyle>
            <a:lvl1pPr marL="0" indent="0" algn="ctr">
              <a:buNone/>
              <a:defRPr sz="1200">
                <a:solidFill>
                  <a:srgbClr val="C00000"/>
                </a:solidFill>
                <a:latin typeface="+mn-lt"/>
              </a:defRPr>
            </a:lvl1pPr>
          </a:lstStyle>
          <a:p>
            <a:pPr lvl="0"/>
            <a:r>
              <a:rPr lang="es-ES" dirty="0"/>
              <a:t>Haga clic para insertar nombre de asignatura</a:t>
            </a:r>
          </a:p>
        </p:txBody>
      </p:sp>
    </p:spTree>
    <p:extLst>
      <p:ext uri="{BB962C8B-B14F-4D97-AF65-F5344CB8AC3E}">
        <p14:creationId xmlns:p14="http://schemas.microsoft.com/office/powerpoint/2010/main" val="3280304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FD1E29CA-10C9-C996-5943-6888CC71F853}"/>
              </a:ext>
            </a:extLst>
          </p:cNvPr>
          <p:cNvSpPr>
            <a:spLocks noGrp="1"/>
          </p:cNvSpPr>
          <p:nvPr>
            <p:ph type="ftr" sz="quarter" idx="11"/>
          </p:nvPr>
        </p:nvSpPr>
        <p:spPr/>
        <p:txBody>
          <a:bodyPr/>
          <a:lstStyle/>
          <a:p>
            <a:endParaRPr lang="es-ES" dirty="0"/>
          </a:p>
        </p:txBody>
      </p:sp>
      <p:sp>
        <p:nvSpPr>
          <p:cNvPr id="4" name="Marcador de número de diapositiva 3">
            <a:extLst>
              <a:ext uri="{FF2B5EF4-FFF2-40B4-BE49-F238E27FC236}">
                <a16:creationId xmlns:a16="http://schemas.microsoft.com/office/drawing/2014/main" id="{7185C34A-1E7A-BA4F-EA94-987738BBB8CE}"/>
              </a:ext>
            </a:extLst>
          </p:cNvPr>
          <p:cNvSpPr>
            <a:spLocks noGrp="1"/>
          </p:cNvSpPr>
          <p:nvPr>
            <p:ph type="sldNum" sz="quarter" idx="12"/>
          </p:nvPr>
        </p:nvSpPr>
        <p:spPr/>
        <p:txBody>
          <a:bodyPr/>
          <a:lstStyle/>
          <a:p>
            <a:fld id="{83AE492D-9839-4E1B-9345-7760FE47D223}" type="slidenum">
              <a:rPr lang="es-ES" smtClean="0"/>
              <a:t>‹N›</a:t>
            </a:fld>
            <a:endParaRPr lang="es-ES"/>
          </a:p>
        </p:txBody>
      </p:sp>
      <p:sp>
        <p:nvSpPr>
          <p:cNvPr id="5" name="Marcador de contenido 7">
            <a:extLst>
              <a:ext uri="{FF2B5EF4-FFF2-40B4-BE49-F238E27FC236}">
                <a16:creationId xmlns:a16="http://schemas.microsoft.com/office/drawing/2014/main" id="{103961D1-3B2A-D512-8ED1-37644988852F}"/>
              </a:ext>
            </a:extLst>
          </p:cNvPr>
          <p:cNvSpPr>
            <a:spLocks noGrp="1"/>
          </p:cNvSpPr>
          <p:nvPr>
            <p:ph sz="quarter" idx="13" hasCustomPrompt="1"/>
          </p:nvPr>
        </p:nvSpPr>
        <p:spPr>
          <a:xfrm>
            <a:off x="4038600" y="6356349"/>
            <a:ext cx="4114800" cy="365125"/>
          </a:xfrm>
        </p:spPr>
        <p:txBody>
          <a:bodyPr>
            <a:normAutofit/>
          </a:bodyPr>
          <a:lstStyle>
            <a:lvl1pPr marL="0" indent="0" algn="ctr">
              <a:buNone/>
              <a:defRPr sz="1200">
                <a:solidFill>
                  <a:srgbClr val="C00000"/>
                </a:solidFill>
                <a:latin typeface="+mn-lt"/>
              </a:defRPr>
            </a:lvl1pPr>
          </a:lstStyle>
          <a:p>
            <a:pPr lvl="0"/>
            <a:r>
              <a:rPr lang="es-ES" dirty="0"/>
              <a:t>Haga clic para insertar nombre de asignatura</a:t>
            </a:r>
          </a:p>
        </p:txBody>
      </p:sp>
    </p:spTree>
    <p:extLst>
      <p:ext uri="{BB962C8B-B14F-4D97-AF65-F5344CB8AC3E}">
        <p14:creationId xmlns:p14="http://schemas.microsoft.com/office/powerpoint/2010/main" val="2686336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extLst>
      <p:ext uri="{BB962C8B-B14F-4D97-AF65-F5344CB8AC3E}">
        <p14:creationId xmlns:p14="http://schemas.microsoft.com/office/powerpoint/2010/main" val="7289028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C0F7DAF-1385-7D59-99C4-52259ADACA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p>
        </p:txBody>
      </p:sp>
      <p:sp>
        <p:nvSpPr>
          <p:cNvPr id="3" name="Marcador de texto 2">
            <a:extLst>
              <a:ext uri="{FF2B5EF4-FFF2-40B4-BE49-F238E27FC236}">
                <a16:creationId xmlns:a16="http://schemas.microsoft.com/office/drawing/2014/main" id="{A3C92F67-7FAF-29B4-609E-8C92885EE7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5" name="Marcador de pie de página 4">
            <a:extLst>
              <a:ext uri="{FF2B5EF4-FFF2-40B4-BE49-F238E27FC236}">
                <a16:creationId xmlns:a16="http://schemas.microsoft.com/office/drawing/2014/main" id="{1BF9120E-5721-157D-BAAA-ED038F7D5B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rgbClr val="C00000"/>
                </a:solidFill>
              </a:defRPr>
            </a:lvl1pPr>
          </a:lstStyle>
          <a:p>
            <a:endParaRPr lang="es-ES" dirty="0"/>
          </a:p>
        </p:txBody>
      </p:sp>
      <p:sp>
        <p:nvSpPr>
          <p:cNvPr id="6" name="Marcador de número de diapositiva 5">
            <a:extLst>
              <a:ext uri="{FF2B5EF4-FFF2-40B4-BE49-F238E27FC236}">
                <a16:creationId xmlns:a16="http://schemas.microsoft.com/office/drawing/2014/main" id="{F936C766-25C0-4AE9-9EE4-4C00724E3D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s-ES" dirty="0"/>
          </a:p>
        </p:txBody>
      </p:sp>
      <p:sp>
        <p:nvSpPr>
          <p:cNvPr id="8" name="Rectángulo 7">
            <a:extLst>
              <a:ext uri="{FF2B5EF4-FFF2-40B4-BE49-F238E27FC236}">
                <a16:creationId xmlns:a16="http://schemas.microsoft.com/office/drawing/2014/main" id="{1055BA29-AE48-2C0E-9072-29635C6F5DC1}"/>
              </a:ext>
            </a:extLst>
          </p:cNvPr>
          <p:cNvSpPr/>
          <p:nvPr userDrawn="1"/>
        </p:nvSpPr>
        <p:spPr>
          <a:xfrm>
            <a:off x="1041564" y="6013589"/>
            <a:ext cx="2097931" cy="707886"/>
          </a:xfrm>
          <a:prstGeom prst="rect">
            <a:avLst/>
          </a:prstGeom>
          <a:noFill/>
        </p:spPr>
        <p:txBody>
          <a:bodyPr wrap="square" lIns="91440" tIns="45720" rIns="91440" bIns="4572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ES" sz="4000" b="1" cap="none" spc="0" dirty="0">
                <a:ln w="0"/>
                <a:effectLst>
                  <a:outerShdw blurRad="38100" dist="25400" dir="5400000" algn="ctr" rotWithShape="0">
                    <a:srgbClr val="6E747A">
                      <a:alpha val="43000"/>
                    </a:srgbClr>
                  </a:outerShdw>
                </a:effectLst>
              </a:rPr>
              <a:t>MIS</a:t>
            </a:r>
            <a:r>
              <a:rPr lang="es-ES" sz="4000" b="0" cap="none" spc="0" dirty="0">
                <a:ln w="0"/>
                <a:solidFill>
                  <a:srgbClr val="C00000"/>
                </a:solidFill>
                <a:effectLst>
                  <a:outerShdw blurRad="38100" dist="25400" dir="5400000" algn="ctr" rotWithShape="0">
                    <a:srgbClr val="6E747A">
                      <a:alpha val="43000"/>
                    </a:srgbClr>
                  </a:outerShdw>
                </a:effectLst>
              </a:rPr>
              <a:t>um</a:t>
            </a:r>
          </a:p>
        </p:txBody>
      </p:sp>
      <p:cxnSp>
        <p:nvCxnSpPr>
          <p:cNvPr id="4" name="Conector recto 3">
            <a:extLst>
              <a:ext uri="{FF2B5EF4-FFF2-40B4-BE49-F238E27FC236}">
                <a16:creationId xmlns:a16="http://schemas.microsoft.com/office/drawing/2014/main" id="{4D471911-2A79-6F80-4FF9-A9B9E2D8273D}"/>
              </a:ext>
            </a:extLst>
          </p:cNvPr>
          <p:cNvCxnSpPr/>
          <p:nvPr userDrawn="1"/>
        </p:nvCxnSpPr>
        <p:spPr>
          <a:xfrm>
            <a:off x="0" y="1690688"/>
            <a:ext cx="121920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0314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hf hdr="0" ftr="0" dt="0"/>
  <p:txStyles>
    <p:titleStyle>
      <a:lvl1pPr algn="l" defTabSz="914400" rtl="0" eaLnBrk="1" latinLnBrk="0" hangingPunct="1">
        <a:lnSpc>
          <a:spcPct val="90000"/>
        </a:lnSpc>
        <a:spcBef>
          <a:spcPct val="0"/>
        </a:spcBef>
        <a:buNone/>
        <a:defRPr sz="40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FDF072-BACB-E9D2-1973-D53213AAF357}"/>
              </a:ext>
            </a:extLst>
          </p:cNvPr>
          <p:cNvSpPr>
            <a:spLocks noGrp="1"/>
          </p:cNvSpPr>
          <p:nvPr>
            <p:ph type="ctrTitle"/>
          </p:nvPr>
        </p:nvSpPr>
        <p:spPr/>
        <p:txBody>
          <a:bodyPr/>
          <a:lstStyle/>
          <a:p>
            <a:r>
              <a:rPr lang="es-ES"/>
              <a:t>Tema 3. </a:t>
            </a:r>
            <a:r>
              <a:rPr lang="es-ES" dirty="0"/>
              <a:t>Gestión de Riesgos</a:t>
            </a:r>
          </a:p>
        </p:txBody>
      </p:sp>
      <p:sp>
        <p:nvSpPr>
          <p:cNvPr id="3" name="Subtítulo 2">
            <a:extLst>
              <a:ext uri="{FF2B5EF4-FFF2-40B4-BE49-F238E27FC236}">
                <a16:creationId xmlns:a16="http://schemas.microsoft.com/office/drawing/2014/main" id="{44AD612D-C5E9-EED8-3A80-9EBA93EB4CA7}"/>
              </a:ext>
            </a:extLst>
          </p:cNvPr>
          <p:cNvSpPr>
            <a:spLocks noGrp="1"/>
          </p:cNvSpPr>
          <p:nvPr>
            <p:ph type="subTitle" idx="1"/>
          </p:nvPr>
        </p:nvSpPr>
        <p:spPr/>
        <p:txBody>
          <a:bodyPr vert="horz" lIns="91440" tIns="45720" rIns="91440" bIns="45720" rtlCol="0" anchor="t">
            <a:normAutofit/>
          </a:bodyPr>
          <a:lstStyle/>
          <a:p>
            <a:endParaRPr lang="es-ES" dirty="0">
              <a:ea typeface="Calibri"/>
              <a:cs typeface="Arial"/>
            </a:endParaRPr>
          </a:p>
          <a:p>
            <a:r>
              <a:rPr lang="es-ES" dirty="0">
                <a:ea typeface="Calibri"/>
                <a:cs typeface="Arial"/>
              </a:rPr>
              <a:t>Software </a:t>
            </a:r>
            <a:r>
              <a:rPr lang="es-ES" dirty="0" err="1">
                <a:ea typeface="Calibri"/>
                <a:cs typeface="Arial"/>
              </a:rPr>
              <a:t>Risk</a:t>
            </a:r>
            <a:r>
              <a:rPr lang="es-ES" dirty="0">
                <a:ea typeface="Calibri"/>
                <a:cs typeface="Arial"/>
              </a:rPr>
              <a:t> Management</a:t>
            </a:r>
            <a:endParaRPr lang="es-ES" dirty="0">
              <a:ea typeface="Calibri"/>
            </a:endParaRPr>
          </a:p>
          <a:p>
            <a:r>
              <a:rPr lang="es-ES" dirty="0">
                <a:ea typeface="Calibri"/>
                <a:cs typeface="Arial"/>
              </a:rPr>
              <a:t>Dr. </a:t>
            </a:r>
            <a:r>
              <a:rPr lang="es-ES" dirty="0" err="1">
                <a:ea typeface="Calibri"/>
                <a:cs typeface="Arial"/>
              </a:rPr>
              <a:t>Pantaleone</a:t>
            </a:r>
            <a:r>
              <a:rPr lang="es-ES" dirty="0">
                <a:ea typeface="Calibri"/>
                <a:cs typeface="Arial"/>
              </a:rPr>
              <a:t> </a:t>
            </a:r>
            <a:r>
              <a:rPr lang="es-ES" dirty="0" err="1">
                <a:ea typeface="Calibri"/>
                <a:cs typeface="Arial"/>
              </a:rPr>
              <a:t>Nespoli</a:t>
            </a:r>
            <a:r>
              <a:rPr lang="es-ES" dirty="0">
                <a:ea typeface="Calibri"/>
                <a:cs typeface="Arial"/>
              </a:rPr>
              <a:t>, Enrique Tomás Martínez Beltrán</a:t>
            </a:r>
            <a:endParaRPr lang="es-ES" dirty="0">
              <a:ea typeface="Calibri"/>
            </a:endParaRPr>
          </a:p>
        </p:txBody>
      </p:sp>
      <p:sp>
        <p:nvSpPr>
          <p:cNvPr id="4" name="Marcador de contenido 3">
            <a:extLst>
              <a:ext uri="{FF2B5EF4-FFF2-40B4-BE49-F238E27FC236}">
                <a16:creationId xmlns:a16="http://schemas.microsoft.com/office/drawing/2014/main" id="{73759818-9A7D-677D-08BA-1A0221431D68}"/>
              </a:ext>
            </a:extLst>
          </p:cNvPr>
          <p:cNvSpPr>
            <a:spLocks noGrp="1"/>
          </p:cNvSpPr>
          <p:nvPr>
            <p:ph sz="quarter" idx="13"/>
          </p:nvPr>
        </p:nvSpPr>
        <p:spPr/>
        <p:txBody>
          <a:bodyPr/>
          <a:lstStyle/>
          <a:p>
            <a:r>
              <a:rPr lang="es-ES" dirty="0"/>
              <a:t>Diseño y Desarrollo de Software Seguro</a:t>
            </a:r>
          </a:p>
        </p:txBody>
      </p:sp>
    </p:spTree>
    <p:extLst>
      <p:ext uri="{BB962C8B-B14F-4D97-AF65-F5344CB8AC3E}">
        <p14:creationId xmlns:p14="http://schemas.microsoft.com/office/powerpoint/2010/main" val="3816428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n-US" sz="3600" b="1" dirty="0" err="1">
                <a:latin typeface="Arial" panose="020B0604020202020204" pitchFamily="34" charset="0"/>
                <a:ea typeface="+mj-lt"/>
                <a:cs typeface="Arial" panose="020B0604020202020204" pitchFamily="34" charset="0"/>
              </a:rPr>
              <a:t>Gestión</a:t>
            </a:r>
            <a:r>
              <a:rPr lang="en-US" sz="3600" b="1" dirty="0">
                <a:latin typeface="Arial" panose="020B0604020202020204" pitchFamily="34" charset="0"/>
                <a:ea typeface="+mj-lt"/>
                <a:cs typeface="Arial" panose="020B0604020202020204" pitchFamily="34" charset="0"/>
              </a:rPr>
              <a:t> de la </a:t>
            </a:r>
            <a:r>
              <a:rPr lang="en-US" sz="3600" b="1" dirty="0" err="1">
                <a:latin typeface="Arial" panose="020B0604020202020204" pitchFamily="34" charset="0"/>
                <a:ea typeface="+mj-lt"/>
                <a:cs typeface="Arial" panose="020B0604020202020204" pitchFamily="34" charset="0"/>
              </a:rPr>
              <a:t>seguridad</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a:normAutofit/>
          </a:bodyPr>
          <a:lstStyle/>
          <a:p>
            <a:r>
              <a:rPr lang="es-ES" sz="2400" dirty="0">
                <a:latin typeface="Arial" panose="020B0604020202020204" pitchFamily="34" charset="0"/>
                <a:cs typeface="Arial" panose="020B0604020202020204" pitchFamily="34" charset="0"/>
              </a:rPr>
              <a:t>El ciclo de planificación, proteger y responder</a:t>
            </a:r>
          </a:p>
        </p:txBody>
      </p:sp>
      <p:pic>
        <p:nvPicPr>
          <p:cNvPr id="5" name="Picture 7" descr="Imagen que contiene hacha&#10;&#10;Descripción generada automáticamente">
            <a:extLst>
              <a:ext uri="{FF2B5EF4-FFF2-40B4-BE49-F238E27FC236}">
                <a16:creationId xmlns:a16="http://schemas.microsoft.com/office/drawing/2014/main" id="{0C3332D6-61CD-354A-6C47-884482FBD2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013" t="9543" r="1694" b="13802"/>
          <a:stretch/>
        </p:blipFill>
        <p:spPr bwMode="auto">
          <a:xfrm>
            <a:off x="1711452" y="2230826"/>
            <a:ext cx="7696200" cy="3946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Marcador de número de diapositiva 3">
            <a:extLst>
              <a:ext uri="{FF2B5EF4-FFF2-40B4-BE49-F238E27FC236}">
                <a16:creationId xmlns:a16="http://schemas.microsoft.com/office/drawing/2014/main" id="{2D95AE54-158D-3BB8-332C-B6A3148A5E9C}"/>
              </a:ext>
            </a:extLst>
          </p:cNvPr>
          <p:cNvSpPr>
            <a:spLocks noGrp="1"/>
          </p:cNvSpPr>
          <p:nvPr>
            <p:ph type="sldNum" sz="quarter" idx="12"/>
          </p:nvPr>
        </p:nvSpPr>
        <p:spPr/>
        <p:txBody>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2919176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lstStyle/>
          <a:p>
            <a:r>
              <a:rPr lang="en-US" sz="3600" b="1" dirty="0" err="1">
                <a:latin typeface="Arial" panose="020B0604020202020204" pitchFamily="34" charset="0"/>
                <a:ea typeface="+mj-lt"/>
                <a:cs typeface="Arial" panose="020B0604020202020204" pitchFamily="34" charset="0"/>
              </a:rPr>
              <a:t>Gestión</a:t>
            </a:r>
            <a:r>
              <a:rPr lang="en-US" sz="3600" b="1" dirty="0">
                <a:latin typeface="Arial" panose="020B0604020202020204" pitchFamily="34" charset="0"/>
                <a:ea typeface="+mj-lt"/>
                <a:cs typeface="Arial" panose="020B0604020202020204" pitchFamily="34" charset="0"/>
              </a:rPr>
              <a:t> de la </a:t>
            </a:r>
            <a:r>
              <a:rPr lang="en-US" sz="3600" b="1" dirty="0" err="1">
                <a:latin typeface="Arial" panose="020B0604020202020204" pitchFamily="34" charset="0"/>
                <a:ea typeface="+mj-lt"/>
                <a:cs typeface="Arial" panose="020B0604020202020204" pitchFamily="34" charset="0"/>
              </a:rPr>
              <a:t>seguridad</a:t>
            </a:r>
            <a:endParaRPr lang="es-ES" sz="3600" b="1" dirty="0">
              <a:latin typeface="Arial" panose="020B0604020202020204" pitchFamily="34" charset="0"/>
              <a:ea typeface="+mj-lt"/>
              <a:cs typeface="Arial" panose="020B0604020202020204" pitchFamily="34" charset="0"/>
            </a:endParaRPr>
          </a:p>
        </p:txBody>
      </p:sp>
      <p:pic>
        <p:nvPicPr>
          <p:cNvPr id="5" name="Picture 7" descr="Interfaz de usuario gráfica, Texto, Aplicación, Correo electrónico&#10;&#10;Descripción generada automáticamente">
            <a:extLst>
              <a:ext uri="{FF2B5EF4-FFF2-40B4-BE49-F238E27FC236}">
                <a16:creationId xmlns:a16="http://schemas.microsoft.com/office/drawing/2014/main" id="{926128CE-FB7E-3068-1DF4-67108AE5027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511" t="9544" r="1694" b="19086"/>
          <a:stretch/>
        </p:blipFill>
        <p:spPr bwMode="auto">
          <a:xfrm>
            <a:off x="1524000" y="1966106"/>
            <a:ext cx="7772400" cy="3690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Marcador de número de diapositiva 3">
            <a:extLst>
              <a:ext uri="{FF2B5EF4-FFF2-40B4-BE49-F238E27FC236}">
                <a16:creationId xmlns:a16="http://schemas.microsoft.com/office/drawing/2014/main" id="{2274DE80-AD3E-CF52-413F-EF289975F8B0}"/>
              </a:ext>
            </a:extLst>
          </p:cNvPr>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25390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Gestión de la seguridad</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nSpc>
                <a:spcPct val="90000"/>
              </a:lnSpc>
              <a:spcBef>
                <a:spcPts val="1800"/>
              </a:spcBef>
              <a:spcAft>
                <a:spcPct val="0"/>
              </a:spcAft>
            </a:pPr>
            <a:r>
              <a:rPr lang="en-US" sz="2400" b="1" dirty="0">
                <a:latin typeface="Arial"/>
                <a:cs typeface="Arial"/>
              </a:rPr>
              <a:t>La </a:t>
            </a:r>
            <a:r>
              <a:rPr lang="en-US" sz="2400" b="1" dirty="0" err="1">
                <a:latin typeface="Arial"/>
                <a:cs typeface="Arial"/>
              </a:rPr>
              <a:t>seguridad</a:t>
            </a:r>
            <a:r>
              <a:rPr lang="en-US" sz="2400" b="1" dirty="0">
                <a:latin typeface="Arial"/>
                <a:cs typeface="Arial"/>
              </a:rPr>
              <a:t> </a:t>
            </a:r>
            <a:r>
              <a:rPr lang="en-US" sz="2400" b="1" dirty="0" err="1">
                <a:latin typeface="Arial"/>
                <a:cs typeface="Arial"/>
              </a:rPr>
              <a:t>como</a:t>
            </a:r>
            <a:r>
              <a:rPr lang="en-US" sz="2400" b="1" dirty="0">
                <a:latin typeface="Arial"/>
                <a:cs typeface="Arial"/>
              </a:rPr>
              <a:t> </a:t>
            </a:r>
            <a:r>
              <a:rPr lang="en-US" sz="2400" b="1" dirty="0" err="1">
                <a:latin typeface="Arial"/>
                <a:cs typeface="Arial"/>
              </a:rPr>
              <a:t>facilitador</a:t>
            </a:r>
            <a:endParaRPr lang="en-US" sz="2400" dirty="0">
              <a:latin typeface="Arial"/>
              <a:cs typeface="Arial"/>
            </a:endParaRPr>
          </a:p>
          <a:p>
            <a:pPr lvl="1" algn="just">
              <a:spcBef>
                <a:spcPts val="1200"/>
              </a:spcBef>
              <a:spcAft>
                <a:spcPct val="0"/>
              </a:spcAft>
              <a:buFont typeface="Wingdings 2" pitchFamily="34" charset="0"/>
              <a:buChar char=""/>
            </a:pPr>
            <a:r>
              <a:rPr lang="en-US" sz="2200" dirty="0">
                <a:latin typeface="Arial"/>
                <a:cs typeface="Arial"/>
              </a:rPr>
              <a:t>A menudo se </a:t>
            </a:r>
            <a:r>
              <a:rPr lang="en-US" sz="2200" dirty="0" err="1">
                <a:latin typeface="Arial"/>
                <a:cs typeface="Arial"/>
              </a:rPr>
              <a:t>piensa</a:t>
            </a:r>
            <a:r>
              <a:rPr lang="en-US" sz="2200" dirty="0">
                <a:latin typeface="Arial"/>
                <a:cs typeface="Arial"/>
              </a:rPr>
              <a:t> </a:t>
            </a:r>
            <a:r>
              <a:rPr lang="en-US" sz="2200" dirty="0" err="1">
                <a:latin typeface="Arial"/>
                <a:cs typeface="Arial"/>
              </a:rPr>
              <a:t>en</a:t>
            </a:r>
            <a:r>
              <a:rPr lang="en-US" sz="2200" dirty="0">
                <a:latin typeface="Arial"/>
                <a:cs typeface="Arial"/>
              </a:rPr>
              <a:t> la </a:t>
            </a:r>
            <a:r>
              <a:rPr lang="en-US" sz="2200" dirty="0" err="1">
                <a:latin typeface="Arial"/>
                <a:cs typeface="Arial"/>
              </a:rPr>
              <a:t>seguridad</a:t>
            </a:r>
            <a:r>
              <a:rPr lang="en-US" sz="2200" dirty="0">
                <a:latin typeface="Arial"/>
                <a:cs typeface="Arial"/>
              </a:rPr>
              <a:t> </a:t>
            </a:r>
            <a:r>
              <a:rPr lang="en-US" sz="2200" dirty="0" err="1">
                <a:latin typeface="Arial"/>
                <a:cs typeface="Arial"/>
              </a:rPr>
              <a:t>como</a:t>
            </a:r>
            <a:r>
              <a:rPr lang="en-US" sz="2200" dirty="0">
                <a:latin typeface="Arial"/>
                <a:cs typeface="Arial"/>
              </a:rPr>
              <a:t> </a:t>
            </a:r>
            <a:r>
              <a:rPr lang="en-US" sz="2200" dirty="0" err="1">
                <a:latin typeface="Arial"/>
                <a:cs typeface="Arial"/>
              </a:rPr>
              <a:t>preventiva</a:t>
            </a:r>
            <a:endParaRPr lang="en-US" sz="2200" dirty="0">
              <a:latin typeface="Arial"/>
              <a:cs typeface="Arial"/>
            </a:endParaRPr>
          </a:p>
          <a:p>
            <a:pPr lvl="1" algn="just">
              <a:spcBef>
                <a:spcPts val="1200"/>
              </a:spcBef>
              <a:spcAft>
                <a:spcPct val="0"/>
              </a:spcAft>
              <a:buFont typeface="Wingdings 2" pitchFamily="34" charset="0"/>
              <a:buChar char=""/>
            </a:pPr>
            <a:r>
              <a:rPr lang="en-US" sz="2200" dirty="0">
                <a:latin typeface="Arial"/>
                <a:cs typeface="Arial"/>
              </a:rPr>
              <a:t>Pero la </a:t>
            </a:r>
            <a:r>
              <a:rPr lang="en-US" sz="2200" dirty="0" err="1">
                <a:latin typeface="Arial"/>
                <a:cs typeface="Arial"/>
              </a:rPr>
              <a:t>seguridad</a:t>
            </a:r>
            <a:r>
              <a:rPr lang="en-US" sz="2200" dirty="0">
                <a:latin typeface="Arial"/>
                <a:cs typeface="Arial"/>
              </a:rPr>
              <a:t> </a:t>
            </a:r>
            <a:r>
              <a:rPr lang="en-US" sz="2200" dirty="0" err="1">
                <a:latin typeface="Arial"/>
                <a:cs typeface="Arial"/>
              </a:rPr>
              <a:t>también</a:t>
            </a:r>
            <a:r>
              <a:rPr lang="en-US" sz="2200" dirty="0">
                <a:latin typeface="Arial"/>
                <a:cs typeface="Arial"/>
              </a:rPr>
              <a:t> es un </a:t>
            </a:r>
            <a:r>
              <a:rPr lang="en-US" sz="2200" dirty="0" err="1">
                <a:latin typeface="Arial"/>
                <a:cs typeface="Arial"/>
              </a:rPr>
              <a:t>facilitador</a:t>
            </a:r>
            <a:endParaRPr lang="en-US" sz="2200" dirty="0">
              <a:latin typeface="Arial"/>
              <a:cs typeface="Arial"/>
            </a:endParaRPr>
          </a:p>
          <a:p>
            <a:pPr lvl="1" algn="just">
              <a:spcBef>
                <a:spcPts val="1200"/>
              </a:spcBef>
              <a:spcAft>
                <a:spcPct val="0"/>
              </a:spcAft>
              <a:buFont typeface="Wingdings 2" pitchFamily="34" charset="0"/>
              <a:buChar char=""/>
            </a:pPr>
            <a:r>
              <a:rPr lang="en-US" sz="2200" dirty="0">
                <a:latin typeface="Arial"/>
                <a:cs typeface="Arial"/>
              </a:rPr>
              <a:t>Una </a:t>
            </a:r>
            <a:r>
              <a:rPr lang="en-US" sz="2200" dirty="0" err="1">
                <a:latin typeface="Arial"/>
                <a:cs typeface="Arial"/>
              </a:rPr>
              <a:t>empresa</a:t>
            </a:r>
            <a:r>
              <a:rPr lang="en-US" sz="2200" dirty="0">
                <a:latin typeface="Arial"/>
                <a:cs typeface="Arial"/>
              </a:rPr>
              <a:t> con </a:t>
            </a:r>
            <a:r>
              <a:rPr lang="en-US" sz="2200" dirty="0" err="1">
                <a:latin typeface="Arial"/>
                <a:cs typeface="Arial"/>
              </a:rPr>
              <a:t>una</a:t>
            </a:r>
            <a:r>
              <a:rPr lang="en-US" sz="2200" dirty="0">
                <a:latin typeface="Arial"/>
                <a:cs typeface="Arial"/>
              </a:rPr>
              <a:t> </a:t>
            </a:r>
            <a:r>
              <a:rPr lang="en-US" sz="2200" dirty="0" err="1">
                <a:latin typeface="Arial"/>
                <a:cs typeface="Arial"/>
              </a:rPr>
              <a:t>buena</a:t>
            </a:r>
            <a:r>
              <a:rPr lang="en-US" sz="2200" dirty="0">
                <a:latin typeface="Arial"/>
                <a:cs typeface="Arial"/>
              </a:rPr>
              <a:t> </a:t>
            </a:r>
            <a:r>
              <a:rPr lang="en-US" sz="2200" dirty="0" err="1">
                <a:latin typeface="Arial"/>
                <a:cs typeface="Arial"/>
              </a:rPr>
              <a:t>seguridad</a:t>
            </a:r>
            <a:r>
              <a:rPr lang="en-US" sz="2200" dirty="0">
                <a:latin typeface="Arial"/>
                <a:cs typeface="Arial"/>
              </a:rPr>
              <a:t> </a:t>
            </a:r>
            <a:r>
              <a:rPr lang="en-US" sz="2200" dirty="0" err="1">
                <a:latin typeface="Arial"/>
                <a:cs typeface="Arial"/>
              </a:rPr>
              <a:t>puede</a:t>
            </a:r>
            <a:r>
              <a:rPr lang="en-US" sz="2200" dirty="0">
                <a:latin typeface="Arial"/>
                <a:cs typeface="Arial"/>
              </a:rPr>
              <a:t> </a:t>
            </a:r>
            <a:r>
              <a:rPr lang="en-US" sz="2200" dirty="0" err="1">
                <a:latin typeface="Arial"/>
                <a:cs typeface="Arial"/>
              </a:rPr>
              <a:t>hacer</a:t>
            </a:r>
            <a:r>
              <a:rPr lang="en-US" sz="2200" dirty="0">
                <a:latin typeface="Arial"/>
                <a:cs typeface="Arial"/>
              </a:rPr>
              <a:t> </a:t>
            </a:r>
            <a:r>
              <a:rPr lang="en-US" sz="2200" dirty="0" err="1">
                <a:latin typeface="Arial"/>
                <a:cs typeface="Arial"/>
              </a:rPr>
              <a:t>cosas</a:t>
            </a:r>
            <a:r>
              <a:rPr lang="en-US" sz="2200" dirty="0">
                <a:latin typeface="Arial"/>
                <a:cs typeface="Arial"/>
              </a:rPr>
              <a:t> que de </a:t>
            </a:r>
            <a:r>
              <a:rPr lang="en-US" sz="2200" dirty="0" err="1">
                <a:latin typeface="Arial"/>
                <a:cs typeface="Arial"/>
              </a:rPr>
              <a:t>otro</a:t>
            </a:r>
            <a:r>
              <a:rPr lang="en-US" sz="2200" dirty="0">
                <a:latin typeface="Arial"/>
                <a:cs typeface="Arial"/>
              </a:rPr>
              <a:t> modo </a:t>
            </a:r>
            <a:r>
              <a:rPr lang="en-US" sz="2200" dirty="0" err="1">
                <a:latin typeface="Arial"/>
                <a:cs typeface="Arial"/>
              </a:rPr>
              <a:t>serían</a:t>
            </a:r>
            <a:r>
              <a:rPr lang="en-US" sz="2200" dirty="0">
                <a:latin typeface="Arial"/>
                <a:cs typeface="Arial"/>
              </a:rPr>
              <a:t> </a:t>
            </a:r>
            <a:r>
              <a:rPr lang="en-US" sz="2200" dirty="0" err="1">
                <a:latin typeface="Arial"/>
                <a:cs typeface="Arial"/>
              </a:rPr>
              <a:t>imposibles</a:t>
            </a:r>
            <a:endParaRPr lang="en-US" sz="2200" dirty="0">
              <a:latin typeface="Arial"/>
              <a:cs typeface="Arial"/>
            </a:endParaRPr>
          </a:p>
          <a:p>
            <a:pPr lvl="2" algn="just">
              <a:spcBef>
                <a:spcPts val="600"/>
              </a:spcBef>
              <a:spcAft>
                <a:spcPct val="0"/>
              </a:spcAft>
              <a:buFont typeface="Wingdings 2" pitchFamily="34" charset="0"/>
              <a:buChar char=""/>
            </a:pPr>
            <a:r>
              <a:rPr lang="en-US" sz="2200" dirty="0" err="1">
                <a:latin typeface="Arial"/>
                <a:cs typeface="Arial"/>
              </a:rPr>
              <a:t>Participar</a:t>
            </a:r>
            <a:r>
              <a:rPr lang="en-US" sz="2200" dirty="0">
                <a:latin typeface="Arial"/>
                <a:cs typeface="Arial"/>
              </a:rPr>
              <a:t> </a:t>
            </a:r>
            <a:r>
              <a:rPr lang="en-US" sz="2200" dirty="0" err="1">
                <a:latin typeface="Arial"/>
                <a:cs typeface="Arial"/>
              </a:rPr>
              <a:t>en</a:t>
            </a:r>
            <a:r>
              <a:rPr lang="en-US" sz="2200" dirty="0">
                <a:latin typeface="Arial"/>
                <a:cs typeface="Arial"/>
              </a:rPr>
              <a:t> </a:t>
            </a:r>
            <a:r>
              <a:rPr lang="en-US" sz="2200" dirty="0" err="1">
                <a:latin typeface="Arial"/>
                <a:cs typeface="Arial"/>
              </a:rPr>
              <a:t>sistemas</a:t>
            </a:r>
            <a:r>
              <a:rPr lang="en-US" sz="2200" dirty="0">
                <a:latin typeface="Arial"/>
                <a:cs typeface="Arial"/>
              </a:rPr>
              <a:t> </a:t>
            </a:r>
            <a:r>
              <a:rPr lang="en-US" sz="2200" dirty="0" err="1">
                <a:latin typeface="Arial"/>
                <a:cs typeface="Arial"/>
              </a:rPr>
              <a:t>interorganizacionales</a:t>
            </a:r>
            <a:r>
              <a:rPr lang="en-US" sz="2200" dirty="0">
                <a:latin typeface="Arial"/>
                <a:cs typeface="Arial"/>
              </a:rPr>
              <a:t> con </a:t>
            </a:r>
            <a:r>
              <a:rPr lang="en-US" sz="2200" dirty="0" err="1">
                <a:latin typeface="Arial"/>
                <a:cs typeface="Arial"/>
              </a:rPr>
              <a:t>otras</a:t>
            </a:r>
            <a:r>
              <a:rPr lang="en-US" sz="2200" dirty="0">
                <a:latin typeface="Arial"/>
                <a:cs typeface="Arial"/>
              </a:rPr>
              <a:t> </a:t>
            </a:r>
            <a:r>
              <a:rPr lang="en-US" sz="2200" dirty="0" err="1">
                <a:latin typeface="Arial"/>
                <a:cs typeface="Arial"/>
              </a:rPr>
              <a:t>empresas</a:t>
            </a:r>
            <a:endParaRPr lang="en-US" sz="2200" dirty="0">
              <a:latin typeface="Arial"/>
              <a:cs typeface="Arial"/>
            </a:endParaRPr>
          </a:p>
          <a:p>
            <a:pPr lvl="2" algn="just">
              <a:spcBef>
                <a:spcPts val="600"/>
              </a:spcBef>
              <a:spcAft>
                <a:spcPct val="0"/>
              </a:spcAft>
              <a:buFont typeface="Wingdings 2" pitchFamily="34" charset="0"/>
              <a:buChar char=""/>
            </a:pPr>
            <a:r>
              <a:rPr lang="en-US" sz="2200" dirty="0" err="1">
                <a:latin typeface="Arial"/>
                <a:cs typeface="Arial"/>
              </a:rPr>
              <a:t>Puede</a:t>
            </a:r>
            <a:r>
              <a:rPr lang="en-US" sz="2200" dirty="0">
                <a:latin typeface="Arial"/>
                <a:cs typeface="Arial"/>
              </a:rPr>
              <a:t> usar </a:t>
            </a:r>
            <a:r>
              <a:rPr lang="en-US" sz="2200" dirty="0" err="1">
                <a:latin typeface="Arial"/>
                <a:cs typeface="Arial"/>
              </a:rPr>
              <a:t>comandos</a:t>
            </a:r>
            <a:r>
              <a:rPr lang="en-US" sz="2200" dirty="0">
                <a:latin typeface="Arial"/>
                <a:cs typeface="Arial"/>
              </a:rPr>
              <a:t> </a:t>
            </a:r>
            <a:r>
              <a:rPr lang="en-US" sz="2200" dirty="0">
                <a:latin typeface="Consolas" panose="020B0609020204030204" pitchFamily="49" charset="0"/>
                <a:cs typeface="Arial"/>
              </a:rPr>
              <a:t>SNMP SET </a:t>
            </a:r>
            <a:r>
              <a:rPr lang="en-US" sz="2200" dirty="0">
                <a:latin typeface="Arial"/>
                <a:cs typeface="Arial"/>
              </a:rPr>
              <a:t>para </a:t>
            </a:r>
            <a:r>
              <a:rPr lang="en-US" sz="2200" dirty="0" err="1">
                <a:latin typeface="Arial"/>
                <a:cs typeface="Arial"/>
              </a:rPr>
              <a:t>administrar</a:t>
            </a:r>
            <a:r>
              <a:rPr lang="en-US" sz="2200" dirty="0">
                <a:latin typeface="Arial"/>
                <a:cs typeface="Arial"/>
              </a:rPr>
              <a:t> </a:t>
            </a:r>
            <a:r>
              <a:rPr lang="en-US" sz="2200" dirty="0" err="1">
                <a:latin typeface="Arial"/>
                <a:cs typeface="Arial"/>
              </a:rPr>
              <a:t>sistemas</a:t>
            </a:r>
            <a:r>
              <a:rPr lang="en-US" sz="2200" dirty="0">
                <a:latin typeface="Arial"/>
                <a:cs typeface="Arial"/>
              </a:rPr>
              <a:t> de forma </a:t>
            </a:r>
            <a:r>
              <a:rPr lang="en-US" sz="2200" dirty="0" err="1">
                <a:latin typeface="Arial"/>
                <a:cs typeface="Arial"/>
              </a:rPr>
              <a:t>remota</a:t>
            </a:r>
            <a:endParaRPr lang="en-US" sz="2200" dirty="0">
              <a:latin typeface="Arial"/>
              <a:cs typeface="Arial"/>
            </a:endParaRPr>
          </a:p>
          <a:p>
            <a:pPr lvl="1" algn="just">
              <a:spcBef>
                <a:spcPts val="1200"/>
              </a:spcBef>
              <a:spcAft>
                <a:spcPct val="0"/>
              </a:spcAft>
              <a:buFont typeface="Wingdings 2" pitchFamily="34" charset="0"/>
              <a:buChar char=""/>
            </a:pPr>
            <a:r>
              <a:rPr lang="en-US" sz="2200" dirty="0" err="1">
                <a:latin typeface="Arial"/>
                <a:cs typeface="Arial"/>
              </a:rPr>
              <a:t>Debe</a:t>
            </a:r>
            <a:r>
              <a:rPr lang="en-US" sz="2200" dirty="0">
                <a:latin typeface="Arial"/>
                <a:cs typeface="Arial"/>
              </a:rPr>
              <a:t> </a:t>
            </a:r>
            <a:r>
              <a:rPr lang="en-US" sz="2200" dirty="0" err="1">
                <a:latin typeface="Arial"/>
                <a:cs typeface="Arial"/>
              </a:rPr>
              <a:t>involucrarse</a:t>
            </a:r>
            <a:r>
              <a:rPr lang="en-US" sz="2200" dirty="0">
                <a:latin typeface="Arial"/>
                <a:cs typeface="Arial"/>
              </a:rPr>
              <a:t> </a:t>
            </a:r>
            <a:r>
              <a:rPr lang="en-US" sz="2200" dirty="0" err="1">
                <a:latin typeface="Arial"/>
                <a:cs typeface="Arial"/>
              </a:rPr>
              <a:t>temprano</a:t>
            </a:r>
            <a:r>
              <a:rPr lang="en-US" sz="2200" dirty="0">
                <a:latin typeface="Arial"/>
                <a:cs typeface="Arial"/>
              </a:rPr>
              <a:t> </a:t>
            </a:r>
            <a:r>
              <a:rPr lang="en-US" sz="2200" dirty="0" err="1">
                <a:latin typeface="Arial"/>
                <a:cs typeface="Arial"/>
              </a:rPr>
              <a:t>en</a:t>
            </a:r>
            <a:r>
              <a:rPr lang="en-US" sz="2200" dirty="0">
                <a:latin typeface="Arial"/>
                <a:cs typeface="Arial"/>
              </a:rPr>
              <a:t> </a:t>
            </a:r>
            <a:r>
              <a:rPr lang="en-US" sz="2200" dirty="0" err="1">
                <a:latin typeface="Arial"/>
                <a:cs typeface="Arial"/>
              </a:rPr>
              <a:t>los</a:t>
            </a:r>
            <a:r>
              <a:rPr lang="en-US" sz="2200" dirty="0">
                <a:latin typeface="Arial"/>
                <a:cs typeface="Arial"/>
              </a:rPr>
              <a:t> </a:t>
            </a:r>
            <a:r>
              <a:rPr lang="en-US" sz="2200" dirty="0" err="1">
                <a:latin typeface="Arial"/>
                <a:cs typeface="Arial"/>
              </a:rPr>
              <a:t>proyectos</a:t>
            </a:r>
            <a:r>
              <a:rPr lang="en-US" sz="2200" dirty="0">
                <a:latin typeface="Arial"/>
                <a:cs typeface="Arial"/>
              </a:rPr>
              <a:t> para </a:t>
            </a:r>
            <a:r>
              <a:rPr lang="en-US" sz="2200" dirty="0" err="1">
                <a:latin typeface="Arial"/>
                <a:cs typeface="Arial"/>
              </a:rPr>
              <a:t>reducir</a:t>
            </a:r>
            <a:r>
              <a:rPr lang="en-US" sz="2200" dirty="0">
                <a:latin typeface="Arial"/>
                <a:cs typeface="Arial"/>
              </a:rPr>
              <a:t> </a:t>
            </a:r>
            <a:r>
              <a:rPr lang="en-US" sz="2200" dirty="0" err="1">
                <a:latin typeface="Arial"/>
                <a:cs typeface="Arial"/>
              </a:rPr>
              <a:t>los</a:t>
            </a:r>
            <a:r>
              <a:rPr lang="en-US" sz="2200" dirty="0">
                <a:latin typeface="Arial"/>
                <a:cs typeface="Arial"/>
              </a:rPr>
              <a:t> </a:t>
            </a:r>
            <a:r>
              <a:rPr lang="en-US" sz="2200" dirty="0" err="1">
                <a:latin typeface="Arial"/>
                <a:cs typeface="Arial"/>
              </a:rPr>
              <a:t>inconvenientes</a:t>
            </a:r>
            <a:endParaRPr lang="en-US" sz="2200" dirty="0">
              <a:latin typeface="Arial"/>
              <a:cs typeface="Arial"/>
            </a:endParaRPr>
          </a:p>
          <a:p>
            <a:pPr lvl="1">
              <a:spcBef>
                <a:spcPts val="1200"/>
              </a:spcBef>
              <a:spcAft>
                <a:spcPct val="0"/>
              </a:spcAft>
              <a:buFont typeface="Wingdings 2" pitchFamily="34" charset="0"/>
              <a:buChar char=""/>
            </a:pPr>
            <a:endParaRPr lang="en-US" sz="2300" dirty="0">
              <a:latin typeface="Arial"/>
              <a:cs typeface="Arial"/>
            </a:endParaRPr>
          </a:p>
          <a:p>
            <a:pPr>
              <a:lnSpc>
                <a:spcPct val="100000"/>
              </a:lnSpc>
              <a:spcBef>
                <a:spcPts val="1800"/>
              </a:spcBef>
              <a:spcAft>
                <a:spcPct val="0"/>
              </a:spcAft>
            </a:pPr>
            <a:endParaRPr lang="en-US" sz="2700" dirty="0">
              <a:latin typeface="Arial"/>
              <a:cs typeface="Arial"/>
            </a:endParaRPr>
          </a:p>
        </p:txBody>
      </p:sp>
      <p:sp>
        <p:nvSpPr>
          <p:cNvPr id="4" name="Marcador de número de diapositiva 3">
            <a:extLst>
              <a:ext uri="{FF2B5EF4-FFF2-40B4-BE49-F238E27FC236}">
                <a16:creationId xmlns:a16="http://schemas.microsoft.com/office/drawing/2014/main" id="{AD08556D-DCED-2431-0755-A35A518B80E5}"/>
              </a:ext>
            </a:extLst>
          </p:cNvPr>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1561623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Gestión de la seguridad</a:t>
            </a:r>
          </a:p>
        </p:txBody>
      </p:sp>
      <p:sp>
        <p:nvSpPr>
          <p:cNvPr id="4" name="Marcador de número de diapositiva 3">
            <a:extLst>
              <a:ext uri="{FF2B5EF4-FFF2-40B4-BE49-F238E27FC236}">
                <a16:creationId xmlns:a16="http://schemas.microsoft.com/office/drawing/2014/main" id="{AD08556D-DCED-2431-0755-A35A518B80E5}"/>
              </a:ext>
            </a:extLst>
          </p:cNvPr>
          <p:cNvSpPr>
            <a:spLocks noGrp="1"/>
          </p:cNvSpPr>
          <p:nvPr>
            <p:ph type="sldNum" sz="quarter" idx="12"/>
          </p:nvPr>
        </p:nvSpPr>
        <p:spPr/>
        <p:txBody>
          <a:bodyPr/>
          <a:lstStyle/>
          <a:p>
            <a:fld id="{4FAB73BC-B049-4115-A692-8D63A059BFB8}" type="slidenum">
              <a:rPr lang="en-US" smtClean="0"/>
              <a:t>13</a:t>
            </a:fld>
            <a:endParaRPr lang="en-US" dirty="0"/>
          </a:p>
        </p:txBody>
      </p:sp>
      <p:pic>
        <p:nvPicPr>
          <p:cNvPr id="7" name="Google Shape;131;g1e19206e297_1_959">
            <a:extLst>
              <a:ext uri="{FF2B5EF4-FFF2-40B4-BE49-F238E27FC236}">
                <a16:creationId xmlns:a16="http://schemas.microsoft.com/office/drawing/2014/main" id="{6191A67F-FA98-4D56-A3F9-55EA601C596C}"/>
              </a:ext>
            </a:extLst>
          </p:cNvPr>
          <p:cNvPicPr preferRelativeResize="0"/>
          <p:nvPr/>
        </p:nvPicPr>
        <p:blipFill rotWithShape="1">
          <a:blip r:embed="rId2">
            <a:alphaModFix/>
          </a:blip>
          <a:srcRect t="7057" r="8003" b="6347"/>
          <a:stretch/>
        </p:blipFill>
        <p:spPr>
          <a:xfrm>
            <a:off x="3126337" y="1788680"/>
            <a:ext cx="6405589" cy="4196484"/>
          </a:xfrm>
          <a:prstGeom prst="rect">
            <a:avLst/>
          </a:prstGeom>
          <a:noFill/>
          <a:ln>
            <a:noFill/>
          </a:ln>
        </p:spPr>
      </p:pic>
    </p:spTree>
    <p:extLst>
      <p:ext uri="{BB962C8B-B14F-4D97-AF65-F5344CB8AC3E}">
        <p14:creationId xmlns:p14="http://schemas.microsoft.com/office/powerpoint/2010/main" val="2759425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Gestión de la seguridad</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fontScale="92500" lnSpcReduction="10000"/>
          </a:bodyPr>
          <a:lstStyle/>
          <a:p>
            <a:pPr algn="just">
              <a:lnSpc>
                <a:spcPct val="100000"/>
              </a:lnSpc>
              <a:spcBef>
                <a:spcPts val="1800"/>
              </a:spcBef>
              <a:spcAft>
                <a:spcPct val="0"/>
              </a:spcAft>
            </a:pPr>
            <a:r>
              <a:rPr lang="es-ES" sz="2400" b="1" dirty="0">
                <a:latin typeface="Arial"/>
                <a:cs typeface="Arial"/>
              </a:rPr>
              <a:t>Visión positiva de los usuarios</a:t>
            </a:r>
            <a:endParaRPr lang="es-ES" sz="2400" dirty="0">
              <a:latin typeface="Arial"/>
              <a:cs typeface="Arial"/>
            </a:endParaRPr>
          </a:p>
          <a:p>
            <a:pPr lvl="1" algn="just">
              <a:lnSpc>
                <a:spcPct val="100000"/>
              </a:lnSpc>
              <a:spcBef>
                <a:spcPts val="1200"/>
              </a:spcBef>
              <a:spcAft>
                <a:spcPct val="0"/>
              </a:spcAft>
              <a:buFont typeface="Wingdings 2" pitchFamily="34" charset="0"/>
              <a:buChar char=""/>
            </a:pPr>
            <a:r>
              <a:rPr lang="es-ES" sz="2200" dirty="0">
                <a:latin typeface="Arial"/>
                <a:cs typeface="Arial"/>
              </a:rPr>
              <a:t>No se debe ver a los usuarios como maliciosos o </a:t>
            </a:r>
            <a:r>
              <a:rPr lang="es-ES" sz="2200" i="1" dirty="0">
                <a:latin typeface="Arial"/>
                <a:cs typeface="Arial"/>
              </a:rPr>
              <a:t>estúpidos</a:t>
            </a:r>
          </a:p>
          <a:p>
            <a:pPr lvl="1" algn="just">
              <a:lnSpc>
                <a:spcPct val="100000"/>
              </a:lnSpc>
              <a:spcBef>
                <a:spcPts val="1200"/>
              </a:spcBef>
              <a:spcAft>
                <a:spcPct val="0"/>
              </a:spcAft>
              <a:buFont typeface="Wingdings 2" pitchFamily="34" charset="0"/>
              <a:buChar char=""/>
            </a:pPr>
            <a:r>
              <a:rPr lang="es-ES" sz="2200" dirty="0">
                <a:latin typeface="Arial"/>
                <a:cs typeface="Arial"/>
              </a:rPr>
              <a:t>La seguridad protege los usuarios y sus identidades digitales</a:t>
            </a:r>
          </a:p>
          <a:p>
            <a:pPr lvl="1" algn="just">
              <a:lnSpc>
                <a:spcPct val="100000"/>
              </a:lnSpc>
              <a:spcBef>
                <a:spcPts val="1200"/>
              </a:spcBef>
              <a:spcAft>
                <a:spcPct val="0"/>
              </a:spcAft>
              <a:buFont typeface="Wingdings 2" pitchFamily="34" charset="0"/>
              <a:buChar char=""/>
            </a:pPr>
            <a:r>
              <a:rPr lang="es-ES" sz="2200" dirty="0">
                <a:latin typeface="Arial"/>
                <a:cs typeface="Arial"/>
              </a:rPr>
              <a:t>Estúpido significa mal entrenado (necesidad de concienciación)</a:t>
            </a:r>
          </a:p>
          <a:p>
            <a:pPr algn="just">
              <a:lnSpc>
                <a:spcPct val="100000"/>
              </a:lnSpc>
              <a:spcBef>
                <a:spcPts val="1800"/>
              </a:spcBef>
              <a:spcAft>
                <a:spcPct val="0"/>
              </a:spcAft>
              <a:buFont typeface="Arial"/>
              <a:buChar char="•"/>
            </a:pPr>
            <a:r>
              <a:rPr lang="es-ES" sz="2400" b="1" dirty="0">
                <a:latin typeface="Arial"/>
                <a:cs typeface="Arial"/>
              </a:rPr>
              <a:t>No deben ver la seguridad como una fuerza policial o militar</a:t>
            </a:r>
            <a:endParaRPr lang="es-ES" sz="2400" dirty="0">
              <a:latin typeface="Arial"/>
              <a:cs typeface="Arial"/>
            </a:endParaRPr>
          </a:p>
          <a:p>
            <a:pPr marL="742950" lvl="1" indent="-285750" algn="just">
              <a:lnSpc>
                <a:spcPct val="100000"/>
              </a:lnSpc>
              <a:spcBef>
                <a:spcPts val="1200"/>
              </a:spcBef>
              <a:spcAft>
                <a:spcPct val="0"/>
              </a:spcAft>
              <a:buFont typeface="Wingdings 2"/>
              <a:buChar char=""/>
            </a:pPr>
            <a:r>
              <a:rPr lang="es-ES" sz="2200" dirty="0">
                <a:latin typeface="Arial"/>
                <a:cs typeface="Arial"/>
              </a:rPr>
              <a:t>Crea una visión negativa de los usuarios</a:t>
            </a:r>
          </a:p>
          <a:p>
            <a:pPr marL="742950" lvl="1" indent="-285750" algn="just">
              <a:lnSpc>
                <a:spcPct val="100000"/>
              </a:lnSpc>
              <a:spcBef>
                <a:spcPts val="1200"/>
              </a:spcBef>
              <a:spcAft>
                <a:spcPct val="0"/>
              </a:spcAft>
              <a:buFont typeface="Wingdings 2"/>
              <a:buChar char=""/>
            </a:pPr>
            <a:r>
              <a:rPr lang="es-ES" sz="2200" dirty="0">
                <a:latin typeface="Arial"/>
                <a:cs typeface="Arial"/>
              </a:rPr>
              <a:t>La policía se limita a castigar, no a prevenir el delito</a:t>
            </a:r>
          </a:p>
          <a:p>
            <a:pPr marL="1200150" lvl="2" indent="-285750" algn="just">
              <a:lnSpc>
                <a:spcPct val="100000"/>
              </a:lnSpc>
              <a:spcBef>
                <a:spcPts val="1200"/>
              </a:spcBef>
              <a:spcAft>
                <a:spcPct val="0"/>
              </a:spcAft>
              <a:buFont typeface="Wingdings 2"/>
              <a:buChar char=""/>
            </a:pPr>
            <a:r>
              <a:rPr lang="es-ES" sz="2000" dirty="0">
                <a:latin typeface="Arial"/>
                <a:cs typeface="Arial"/>
              </a:rPr>
              <a:t>La seguridad debe evitar ataques</a:t>
            </a:r>
          </a:p>
          <a:p>
            <a:pPr marL="742950" lvl="1" indent="-285750" algn="just">
              <a:lnSpc>
                <a:spcPct val="100000"/>
              </a:lnSpc>
              <a:spcBef>
                <a:spcPts val="1200"/>
              </a:spcBef>
              <a:spcAft>
                <a:spcPct val="0"/>
              </a:spcAft>
              <a:buFont typeface="Wingdings 2"/>
              <a:buChar char=""/>
            </a:pPr>
            <a:r>
              <a:rPr lang="es-ES" sz="2200" dirty="0">
                <a:latin typeface="Arial"/>
                <a:cs typeface="Arial"/>
              </a:rPr>
              <a:t>Los militares pueden usar la fuerza; la seguridad ni siquiera puede castigar </a:t>
            </a:r>
          </a:p>
          <a:p>
            <a:pPr marL="1200150" lvl="2" indent="-285750" algn="just">
              <a:lnSpc>
                <a:spcPct val="100000"/>
              </a:lnSpc>
              <a:spcBef>
                <a:spcPts val="1200"/>
              </a:spcBef>
              <a:spcAft>
                <a:spcPct val="0"/>
              </a:spcAft>
              <a:buFont typeface="Wingdings 2"/>
              <a:buChar char=""/>
            </a:pPr>
            <a:r>
              <a:rPr lang="es-ES" sz="2000" dirty="0">
                <a:latin typeface="Arial"/>
                <a:cs typeface="Arial"/>
              </a:rPr>
              <a:t>ya lo hará RRHH</a:t>
            </a:r>
          </a:p>
          <a:p>
            <a:pPr algn="just">
              <a:lnSpc>
                <a:spcPct val="100000"/>
              </a:lnSpc>
              <a:spcBef>
                <a:spcPts val="1800"/>
              </a:spcBef>
              <a:spcAft>
                <a:spcPct val="0"/>
              </a:spcAft>
              <a:buFont typeface="Arial"/>
              <a:buChar char="•"/>
            </a:pPr>
            <a:endParaRPr lang="es-ES" sz="2700" dirty="0">
              <a:latin typeface="Arial"/>
              <a:cs typeface="Arial"/>
            </a:endParaRPr>
          </a:p>
          <a:p>
            <a:pPr marL="0" indent="0" algn="just">
              <a:lnSpc>
                <a:spcPct val="100000"/>
              </a:lnSpc>
              <a:spcBef>
                <a:spcPts val="1800"/>
              </a:spcBef>
              <a:spcAft>
                <a:spcPct val="0"/>
              </a:spcAft>
              <a:buNone/>
            </a:pPr>
            <a:endParaRPr lang="es-ES" sz="2700" dirty="0">
              <a:latin typeface="Arial"/>
              <a:cs typeface="Arial"/>
            </a:endParaRPr>
          </a:p>
        </p:txBody>
      </p:sp>
      <p:sp>
        <p:nvSpPr>
          <p:cNvPr id="4" name="Marcador de número de diapositiva 3">
            <a:extLst>
              <a:ext uri="{FF2B5EF4-FFF2-40B4-BE49-F238E27FC236}">
                <a16:creationId xmlns:a16="http://schemas.microsoft.com/office/drawing/2014/main" id="{0123F0F2-C98A-D5F0-5996-0C0325F461D3}"/>
              </a:ext>
            </a:extLst>
          </p:cNvPr>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30201643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lstStyle/>
          <a:p>
            <a:r>
              <a:rPr lang="en-US" sz="3600" b="1" dirty="0" err="1">
                <a:latin typeface="Arial" panose="020B0604020202020204" pitchFamily="34" charset="0"/>
                <a:ea typeface="+mj-lt"/>
                <a:cs typeface="Arial" panose="020B0604020202020204" pitchFamily="34" charset="0"/>
              </a:rPr>
              <a:t>Planificación</a:t>
            </a:r>
            <a:r>
              <a:rPr lang="en-US" sz="3600" b="1" dirty="0">
                <a:latin typeface="Arial" panose="020B0604020202020204" pitchFamily="34" charset="0"/>
                <a:ea typeface="+mj-lt"/>
                <a:cs typeface="Arial" panose="020B0604020202020204" pitchFamily="34" charset="0"/>
              </a:rPr>
              <a:t> </a:t>
            </a:r>
            <a:r>
              <a:rPr lang="en-US" sz="3600" b="1" dirty="0" err="1">
                <a:latin typeface="Arial" panose="020B0604020202020204" pitchFamily="34" charset="0"/>
                <a:ea typeface="+mj-lt"/>
                <a:cs typeface="Arial" panose="020B0604020202020204" pitchFamily="34" charset="0"/>
              </a:rPr>
              <a:t>estratégica</a:t>
            </a:r>
            <a:r>
              <a:rPr lang="en-US" sz="3600" b="1" dirty="0">
                <a:latin typeface="Arial" panose="020B0604020202020204" pitchFamily="34" charset="0"/>
                <a:ea typeface="+mj-lt"/>
                <a:cs typeface="Arial" panose="020B0604020202020204" pitchFamily="34" charset="0"/>
              </a:rPr>
              <a:t> de la </a:t>
            </a:r>
            <a:r>
              <a:rPr lang="en-US" sz="3600" b="1" dirty="0" err="1">
                <a:latin typeface="Arial" panose="020B0604020202020204" pitchFamily="34" charset="0"/>
                <a:ea typeface="+mj-lt"/>
                <a:cs typeface="Arial" panose="020B0604020202020204" pitchFamily="34" charset="0"/>
              </a:rPr>
              <a:t>seguridad</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marL="567055" indent="-457200" algn="just">
              <a:lnSpc>
                <a:spcPct val="100000"/>
              </a:lnSpc>
              <a:spcBef>
                <a:spcPts val="1800"/>
              </a:spcBef>
              <a:spcAft>
                <a:spcPts val="0"/>
              </a:spcAft>
            </a:pPr>
            <a:r>
              <a:rPr lang="en-US" sz="2400" b="1" dirty="0" err="1">
                <a:latin typeface="Arial"/>
                <a:cs typeface="Arial"/>
              </a:rPr>
              <a:t>Identificar</a:t>
            </a:r>
            <a:r>
              <a:rPr lang="en-US" sz="2400" b="1" dirty="0">
                <a:latin typeface="Arial"/>
                <a:cs typeface="Arial"/>
              </a:rPr>
              <a:t> las </a:t>
            </a:r>
            <a:r>
              <a:rPr lang="en-US" sz="2400" b="1" dirty="0" err="1">
                <a:latin typeface="Arial"/>
                <a:cs typeface="Arial"/>
              </a:rPr>
              <a:t>brechas</a:t>
            </a:r>
            <a:r>
              <a:rPr lang="en-US" sz="2400" b="1" dirty="0">
                <a:latin typeface="Arial"/>
                <a:cs typeface="Arial"/>
              </a:rPr>
              <a:t> </a:t>
            </a:r>
            <a:r>
              <a:rPr lang="en-US" sz="2400" b="1" dirty="0" err="1">
                <a:latin typeface="Arial"/>
                <a:cs typeface="Arial"/>
              </a:rPr>
              <a:t>actuales</a:t>
            </a:r>
            <a:r>
              <a:rPr lang="en-US" sz="2400" b="1" dirty="0">
                <a:latin typeface="Arial"/>
                <a:cs typeface="Arial"/>
              </a:rPr>
              <a:t> de </a:t>
            </a:r>
            <a:r>
              <a:rPr lang="en-US" sz="2400" b="1" dirty="0" err="1">
                <a:latin typeface="Arial"/>
                <a:cs typeface="Arial"/>
              </a:rPr>
              <a:t>seguridad</a:t>
            </a:r>
            <a:r>
              <a:rPr lang="en-US" sz="2400" b="1" dirty="0">
                <a:latin typeface="Arial"/>
                <a:cs typeface="Arial"/>
              </a:rPr>
              <a:t> TI</a:t>
            </a:r>
            <a:endParaRPr lang="en-US" sz="2400" dirty="0">
              <a:latin typeface="Arial"/>
              <a:cs typeface="Arial"/>
            </a:endParaRPr>
          </a:p>
          <a:p>
            <a:pPr marL="567055" indent="-457200" algn="just">
              <a:lnSpc>
                <a:spcPct val="100000"/>
              </a:lnSpc>
              <a:spcBef>
                <a:spcPts val="1800"/>
              </a:spcBef>
              <a:spcAft>
                <a:spcPts val="0"/>
              </a:spcAft>
            </a:pPr>
            <a:r>
              <a:rPr lang="en-US" sz="2400" b="1" dirty="0" err="1">
                <a:latin typeface="Arial"/>
                <a:cs typeface="Arial"/>
              </a:rPr>
              <a:t>Identificar</a:t>
            </a:r>
            <a:r>
              <a:rPr lang="en-US" sz="2400" b="1" dirty="0">
                <a:latin typeface="Arial"/>
                <a:cs typeface="Arial"/>
              </a:rPr>
              <a:t> </a:t>
            </a:r>
            <a:r>
              <a:rPr lang="en-US" sz="2400" b="1" dirty="0" err="1">
                <a:latin typeface="Arial"/>
                <a:cs typeface="Arial"/>
              </a:rPr>
              <a:t>el</a:t>
            </a:r>
            <a:r>
              <a:rPr lang="en-US" sz="2400" b="1" dirty="0">
                <a:latin typeface="Arial"/>
                <a:cs typeface="Arial"/>
              </a:rPr>
              <a:t> </a:t>
            </a:r>
            <a:r>
              <a:rPr lang="en-US" sz="2400" b="1" dirty="0" err="1">
                <a:latin typeface="Arial"/>
                <a:cs typeface="Arial"/>
              </a:rPr>
              <a:t>contexto</a:t>
            </a:r>
            <a:endParaRPr lang="en-US" sz="2400" b="1" dirty="0">
              <a:latin typeface="Arial"/>
              <a:cs typeface="Arial"/>
            </a:endParaRPr>
          </a:p>
          <a:p>
            <a:pPr marL="621665" lvl="1" algn="just">
              <a:lnSpc>
                <a:spcPct val="100000"/>
              </a:lnSpc>
              <a:spcBef>
                <a:spcPts val="1200"/>
              </a:spcBef>
              <a:spcAft>
                <a:spcPts val="0"/>
              </a:spcAft>
              <a:buFont typeface="Verdana,Sans-Serif" pitchFamily="34" charset="0"/>
              <a:buChar char="◦"/>
            </a:pPr>
            <a:r>
              <a:rPr lang="en-US" sz="2200" dirty="0">
                <a:latin typeface="Arial"/>
                <a:cs typeface="Arial"/>
              </a:rPr>
              <a:t>El </a:t>
            </a:r>
            <a:r>
              <a:rPr lang="en-US" sz="2200" dirty="0" err="1">
                <a:latin typeface="Arial"/>
                <a:cs typeface="Arial"/>
              </a:rPr>
              <a:t>entorno</a:t>
            </a:r>
            <a:r>
              <a:rPr lang="en-US" sz="2200" dirty="0">
                <a:latin typeface="Arial"/>
                <a:cs typeface="Arial"/>
              </a:rPr>
              <a:t> de </a:t>
            </a:r>
            <a:r>
              <a:rPr lang="en-US" sz="2200" dirty="0" err="1">
                <a:latin typeface="Arial"/>
                <a:cs typeface="Arial"/>
              </a:rPr>
              <a:t>amenazas</a:t>
            </a:r>
            <a:endParaRPr lang="en-US" sz="2200" dirty="0">
              <a:latin typeface="Arial"/>
              <a:cs typeface="Arial"/>
            </a:endParaRPr>
          </a:p>
          <a:p>
            <a:pPr marL="621665" lvl="1" algn="just">
              <a:lnSpc>
                <a:spcPct val="100000"/>
              </a:lnSpc>
              <a:spcBef>
                <a:spcPts val="1200"/>
              </a:spcBef>
              <a:spcAft>
                <a:spcPts val="0"/>
              </a:spcAft>
              <a:buFont typeface="Verdana,Sans-Serif" pitchFamily="34" charset="0"/>
              <a:buChar char="◦"/>
            </a:pPr>
            <a:r>
              <a:rPr lang="en-US" sz="2200" dirty="0" err="1">
                <a:latin typeface="Arial"/>
                <a:cs typeface="Arial"/>
              </a:rPr>
              <a:t>Leyes</a:t>
            </a:r>
            <a:r>
              <a:rPr lang="en-US" sz="2200" dirty="0">
                <a:latin typeface="Arial"/>
                <a:cs typeface="Arial"/>
              </a:rPr>
              <a:t> y </a:t>
            </a:r>
            <a:r>
              <a:rPr lang="en-US" sz="2200" dirty="0" err="1">
                <a:latin typeface="Arial"/>
                <a:cs typeface="Arial"/>
              </a:rPr>
              <a:t>regulaciones</a:t>
            </a:r>
            <a:r>
              <a:rPr lang="en-US" sz="2200" dirty="0">
                <a:latin typeface="Arial"/>
                <a:cs typeface="Arial"/>
              </a:rPr>
              <a:t> de </a:t>
            </a:r>
            <a:r>
              <a:rPr lang="en-US" sz="2200" dirty="0" err="1">
                <a:latin typeface="Arial"/>
                <a:cs typeface="Arial"/>
              </a:rPr>
              <a:t>cumplimiento</a:t>
            </a:r>
            <a:endParaRPr lang="en-US" sz="2200" dirty="0">
              <a:latin typeface="Arial"/>
              <a:cs typeface="Arial"/>
            </a:endParaRPr>
          </a:p>
          <a:p>
            <a:pPr marL="621665" lvl="1" algn="just">
              <a:lnSpc>
                <a:spcPct val="100000"/>
              </a:lnSpc>
              <a:spcBef>
                <a:spcPts val="1200"/>
              </a:spcBef>
              <a:spcAft>
                <a:spcPts val="0"/>
              </a:spcAft>
              <a:buFont typeface="Verdana,Sans-Serif" pitchFamily="34" charset="0"/>
              <a:buChar char="◦"/>
            </a:pPr>
            <a:r>
              <a:rPr lang="en-US" sz="2200" dirty="0" err="1">
                <a:latin typeface="Arial"/>
                <a:cs typeface="Arial"/>
              </a:rPr>
              <a:t>Estructura</a:t>
            </a:r>
            <a:r>
              <a:rPr lang="en-US" sz="2200" dirty="0">
                <a:latin typeface="Arial"/>
                <a:cs typeface="Arial"/>
              </a:rPr>
              <a:t> </a:t>
            </a:r>
            <a:r>
              <a:rPr lang="en-US" sz="2200" dirty="0" err="1">
                <a:latin typeface="Arial"/>
                <a:cs typeface="Arial"/>
              </a:rPr>
              <a:t>corporativa</a:t>
            </a:r>
            <a:r>
              <a:rPr lang="en-US" sz="2200" dirty="0">
                <a:latin typeface="Arial"/>
                <a:cs typeface="Arial"/>
              </a:rPr>
              <a:t> y </a:t>
            </a:r>
            <a:r>
              <a:rPr lang="en-US" sz="2200" dirty="0" err="1">
                <a:latin typeface="Arial"/>
                <a:cs typeface="Arial"/>
              </a:rPr>
              <a:t>posibles</a:t>
            </a:r>
            <a:r>
              <a:rPr lang="en-US" sz="2200" dirty="0">
                <a:latin typeface="Arial"/>
                <a:cs typeface="Arial"/>
              </a:rPr>
              <a:t> </a:t>
            </a:r>
            <a:r>
              <a:rPr lang="en-US" sz="2200" dirty="0" err="1">
                <a:latin typeface="Arial"/>
                <a:cs typeface="Arial"/>
              </a:rPr>
              <a:t>cambios</a:t>
            </a:r>
            <a:endParaRPr lang="en-US" sz="2200" dirty="0">
              <a:latin typeface="Arial"/>
              <a:cs typeface="Arial"/>
            </a:endParaRPr>
          </a:p>
          <a:p>
            <a:pPr marL="567055" indent="-457200" algn="just">
              <a:lnSpc>
                <a:spcPct val="100000"/>
              </a:lnSpc>
              <a:spcBef>
                <a:spcPts val="1800"/>
              </a:spcBef>
              <a:spcAft>
                <a:spcPts val="0"/>
              </a:spcAft>
            </a:pPr>
            <a:r>
              <a:rPr lang="en-US" sz="2400" b="1" dirty="0" err="1">
                <a:latin typeface="Arial"/>
                <a:cs typeface="Arial"/>
              </a:rPr>
              <a:t>Identificar</a:t>
            </a:r>
            <a:r>
              <a:rPr lang="en-US" sz="2400" b="1" dirty="0">
                <a:latin typeface="Arial"/>
                <a:cs typeface="Arial"/>
              </a:rPr>
              <a:t> </a:t>
            </a:r>
            <a:r>
              <a:rPr lang="en-US" sz="2400" b="1" dirty="0" err="1">
                <a:latin typeface="Arial"/>
                <a:cs typeface="Arial"/>
              </a:rPr>
              <a:t>los</a:t>
            </a:r>
            <a:r>
              <a:rPr lang="en-US" sz="2400" b="1" dirty="0">
                <a:latin typeface="Arial"/>
                <a:cs typeface="Arial"/>
              </a:rPr>
              <a:t> </a:t>
            </a:r>
            <a:r>
              <a:rPr lang="en-US" sz="2400" b="1" dirty="0" err="1">
                <a:latin typeface="Arial"/>
                <a:cs typeface="Arial"/>
              </a:rPr>
              <a:t>activos</a:t>
            </a:r>
            <a:r>
              <a:rPr lang="en-US" sz="2400" b="1" dirty="0">
                <a:latin typeface="Arial"/>
                <a:cs typeface="Arial"/>
              </a:rPr>
              <a:t> </a:t>
            </a:r>
            <a:r>
              <a:rPr lang="en-US" sz="2400" b="1" dirty="0" err="1">
                <a:latin typeface="Arial"/>
                <a:cs typeface="Arial"/>
              </a:rPr>
              <a:t>corporativos</a:t>
            </a:r>
            <a:r>
              <a:rPr lang="en-US" sz="2400" b="1" dirty="0">
                <a:latin typeface="Arial"/>
                <a:cs typeface="Arial"/>
              </a:rPr>
              <a:t> que </a:t>
            </a:r>
            <a:r>
              <a:rPr lang="en-US" sz="2400" b="1" dirty="0" err="1">
                <a:latin typeface="Arial"/>
                <a:cs typeface="Arial"/>
              </a:rPr>
              <a:t>necesitan</a:t>
            </a:r>
            <a:r>
              <a:rPr lang="en-US" sz="2400" b="1" dirty="0">
                <a:latin typeface="Arial"/>
                <a:cs typeface="Arial"/>
              </a:rPr>
              <a:t> </a:t>
            </a:r>
            <a:r>
              <a:rPr lang="en-US" sz="2400" b="1" dirty="0" err="1">
                <a:latin typeface="Arial"/>
                <a:cs typeface="Arial"/>
              </a:rPr>
              <a:t>protección</a:t>
            </a:r>
            <a:endParaRPr lang="en-US" sz="2400" dirty="0">
              <a:latin typeface="Arial"/>
              <a:cs typeface="Arial"/>
            </a:endParaRPr>
          </a:p>
          <a:p>
            <a:pPr marL="621665" lvl="1" algn="just">
              <a:lnSpc>
                <a:spcPct val="100000"/>
              </a:lnSpc>
              <a:spcBef>
                <a:spcPts val="1200"/>
              </a:spcBef>
              <a:spcAft>
                <a:spcPts val="0"/>
              </a:spcAft>
              <a:buFont typeface="Verdana,Sans-Serif" pitchFamily="34" charset="0"/>
              <a:buChar char="◦"/>
            </a:pPr>
            <a:r>
              <a:rPr lang="en-US" sz="2200" dirty="0" err="1">
                <a:latin typeface="Arial"/>
                <a:cs typeface="Arial"/>
              </a:rPr>
              <a:t>Enumerar</a:t>
            </a:r>
            <a:r>
              <a:rPr lang="en-US" sz="2200" dirty="0">
                <a:latin typeface="Arial"/>
                <a:cs typeface="Arial"/>
              </a:rPr>
              <a:t> todos </a:t>
            </a:r>
            <a:r>
              <a:rPr lang="en-US" sz="2200" dirty="0" err="1">
                <a:latin typeface="Arial"/>
                <a:cs typeface="Arial"/>
              </a:rPr>
              <a:t>los</a:t>
            </a:r>
            <a:r>
              <a:rPr lang="en-US" sz="2200" dirty="0">
                <a:latin typeface="Arial"/>
                <a:cs typeface="Arial"/>
              </a:rPr>
              <a:t> </a:t>
            </a:r>
            <a:r>
              <a:rPr lang="en-US" sz="2200" dirty="0" err="1">
                <a:latin typeface="Arial"/>
                <a:cs typeface="Arial"/>
              </a:rPr>
              <a:t>activos</a:t>
            </a:r>
            <a:endParaRPr lang="en-US" sz="2200" dirty="0">
              <a:latin typeface="Arial"/>
              <a:cs typeface="Arial"/>
            </a:endParaRPr>
          </a:p>
          <a:p>
            <a:pPr marL="621665" lvl="1" algn="just">
              <a:lnSpc>
                <a:spcPct val="100000"/>
              </a:lnSpc>
              <a:spcBef>
                <a:spcPts val="1200"/>
              </a:spcBef>
              <a:spcAft>
                <a:spcPts val="0"/>
              </a:spcAft>
              <a:buFont typeface="Verdana,Sans-Serif" pitchFamily="34" charset="0"/>
              <a:buChar char="◦"/>
            </a:pPr>
            <a:r>
              <a:rPr lang="en-US" sz="2200" dirty="0" err="1">
                <a:latin typeface="Arial"/>
                <a:cs typeface="Arial"/>
              </a:rPr>
              <a:t>Valorar</a:t>
            </a:r>
            <a:r>
              <a:rPr lang="en-US" sz="2200" dirty="0">
                <a:latin typeface="Arial"/>
                <a:cs typeface="Arial"/>
              </a:rPr>
              <a:t> </a:t>
            </a:r>
            <a:r>
              <a:rPr lang="en-US" sz="2200" dirty="0" err="1">
                <a:latin typeface="Arial"/>
                <a:cs typeface="Arial"/>
              </a:rPr>
              <a:t>cada</a:t>
            </a:r>
            <a:r>
              <a:rPr lang="en-US" sz="2200" dirty="0">
                <a:latin typeface="Arial"/>
                <a:cs typeface="Arial"/>
              </a:rPr>
              <a:t> uno </a:t>
            </a:r>
            <a:r>
              <a:rPr lang="en-US" sz="2200" dirty="0" err="1">
                <a:latin typeface="Arial"/>
                <a:cs typeface="Arial"/>
              </a:rPr>
              <a:t>por</a:t>
            </a:r>
            <a:r>
              <a:rPr lang="en-US" sz="2200" dirty="0">
                <a:latin typeface="Arial"/>
                <a:cs typeface="Arial"/>
              </a:rPr>
              <a:t> </a:t>
            </a:r>
            <a:r>
              <a:rPr lang="en-US" sz="2200" dirty="0" err="1">
                <a:latin typeface="Arial"/>
                <a:cs typeface="Arial"/>
              </a:rPr>
              <a:t>dimensión</a:t>
            </a:r>
            <a:r>
              <a:rPr lang="en-US" sz="2200" dirty="0">
                <a:latin typeface="Arial"/>
                <a:cs typeface="Arial"/>
              </a:rPr>
              <a:t> de </a:t>
            </a:r>
            <a:r>
              <a:rPr lang="en-US" sz="2200" dirty="0" err="1">
                <a:latin typeface="Arial"/>
                <a:cs typeface="Arial"/>
              </a:rPr>
              <a:t>seguridad</a:t>
            </a:r>
            <a:endParaRPr lang="en-US" sz="2200" dirty="0">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FE6488AF-A878-292C-961A-412B957B4C17}"/>
              </a:ext>
            </a:extLst>
          </p:cNvPr>
          <p:cNvSpPr>
            <a:spLocks noGrp="1"/>
          </p:cNvSpPr>
          <p:nvPr>
            <p:ph type="sldNum" sz="quarter" idx="12"/>
          </p:nvPr>
        </p:nvSpPr>
        <p:spPr/>
        <p:txBody>
          <a:bodyPr/>
          <a:lstStyle/>
          <a:p>
            <a:fld id="{4FAB73BC-B049-4115-A692-8D63A059BFB8}" type="slidenum">
              <a:rPr lang="en-US" smtClean="0"/>
              <a:t>15</a:t>
            </a:fld>
            <a:endParaRPr lang="en-US" dirty="0"/>
          </a:p>
        </p:txBody>
      </p:sp>
    </p:spTree>
    <p:extLst>
      <p:ext uri="{BB962C8B-B14F-4D97-AF65-F5344CB8AC3E}">
        <p14:creationId xmlns:p14="http://schemas.microsoft.com/office/powerpoint/2010/main" val="2575707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lstStyle/>
          <a:p>
            <a:r>
              <a:rPr lang="en-US" sz="3600" b="1" dirty="0" err="1">
                <a:latin typeface="Arial" panose="020B0604020202020204" pitchFamily="34" charset="0"/>
                <a:ea typeface="+mj-lt"/>
                <a:cs typeface="Arial" panose="020B0604020202020204" pitchFamily="34" charset="0"/>
              </a:rPr>
              <a:t>Planificación</a:t>
            </a:r>
            <a:r>
              <a:rPr lang="en-US" sz="3600" b="1" dirty="0">
                <a:latin typeface="Arial" panose="020B0604020202020204" pitchFamily="34" charset="0"/>
                <a:ea typeface="+mj-lt"/>
                <a:cs typeface="Arial" panose="020B0604020202020204" pitchFamily="34" charset="0"/>
              </a:rPr>
              <a:t> </a:t>
            </a:r>
            <a:r>
              <a:rPr lang="en-US" sz="3600" b="1" dirty="0" err="1">
                <a:latin typeface="Arial" panose="020B0604020202020204" pitchFamily="34" charset="0"/>
                <a:ea typeface="+mj-lt"/>
                <a:cs typeface="Arial" panose="020B0604020202020204" pitchFamily="34" charset="0"/>
              </a:rPr>
              <a:t>estratégica</a:t>
            </a:r>
            <a:r>
              <a:rPr lang="en-US" sz="3600" b="1" dirty="0">
                <a:latin typeface="Arial" panose="020B0604020202020204" pitchFamily="34" charset="0"/>
                <a:ea typeface="+mj-lt"/>
                <a:cs typeface="Arial" panose="020B0604020202020204" pitchFamily="34" charset="0"/>
              </a:rPr>
              <a:t> de la </a:t>
            </a:r>
            <a:r>
              <a:rPr lang="en-US" sz="3600" b="1" dirty="0" err="1">
                <a:latin typeface="Arial" panose="020B0604020202020204" pitchFamily="34" charset="0"/>
                <a:ea typeface="+mj-lt"/>
                <a:cs typeface="Arial" panose="020B0604020202020204" pitchFamily="34" charset="0"/>
              </a:rPr>
              <a:t>seguridad</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lnSpcReduction="10000"/>
          </a:bodyPr>
          <a:lstStyle/>
          <a:p>
            <a:pPr algn="just">
              <a:lnSpc>
                <a:spcPct val="100000"/>
              </a:lnSpc>
              <a:spcBef>
                <a:spcPts val="1800"/>
              </a:spcBef>
              <a:spcAft>
                <a:spcPct val="0"/>
              </a:spcAft>
            </a:pPr>
            <a:r>
              <a:rPr lang="en-US" sz="2400" b="1" dirty="0" err="1">
                <a:latin typeface="Arial"/>
                <a:cs typeface="Arial"/>
              </a:rPr>
              <a:t>Valorar</a:t>
            </a:r>
            <a:r>
              <a:rPr lang="en-US" sz="2400" b="1" dirty="0">
                <a:latin typeface="Arial"/>
                <a:cs typeface="Arial"/>
              </a:rPr>
              <a:t> las </a:t>
            </a:r>
            <a:r>
              <a:rPr lang="en-US" sz="2400" b="1" dirty="0" err="1">
                <a:latin typeface="Arial"/>
                <a:cs typeface="Arial"/>
              </a:rPr>
              <a:t>amenazas</a:t>
            </a:r>
            <a:r>
              <a:rPr lang="en-US" sz="2400" b="1" dirty="0">
                <a:latin typeface="Arial"/>
                <a:cs typeface="Arial"/>
              </a:rPr>
              <a:t> y </a:t>
            </a:r>
            <a:r>
              <a:rPr lang="en-US" sz="2400" b="1" dirty="0" err="1">
                <a:latin typeface="Arial"/>
                <a:cs typeface="Arial"/>
              </a:rPr>
              <a:t>los</a:t>
            </a:r>
            <a:r>
              <a:rPr lang="en-US" sz="2400" b="1" dirty="0">
                <a:latin typeface="Arial"/>
                <a:cs typeface="Arial"/>
              </a:rPr>
              <a:t> </a:t>
            </a:r>
            <a:r>
              <a:rPr lang="en-US" sz="2400" b="1" dirty="0" err="1">
                <a:latin typeface="Arial"/>
                <a:cs typeface="Arial"/>
              </a:rPr>
              <a:t>riesgos</a:t>
            </a:r>
            <a:r>
              <a:rPr lang="en-US" sz="2400" b="1" dirty="0">
                <a:latin typeface="Arial"/>
                <a:cs typeface="Arial"/>
              </a:rPr>
              <a:t> </a:t>
            </a:r>
          </a:p>
          <a:p>
            <a:pPr lvl="1" algn="just">
              <a:lnSpc>
                <a:spcPct val="100000"/>
              </a:lnSpc>
              <a:spcBef>
                <a:spcPts val="1200"/>
              </a:spcBef>
              <a:spcAft>
                <a:spcPct val="0"/>
              </a:spcAft>
              <a:buFont typeface="Wingdings 2" pitchFamily="34" charset="0"/>
              <a:buChar char=""/>
            </a:pPr>
            <a:r>
              <a:rPr lang="en-US" sz="2200" dirty="0" err="1">
                <a:latin typeface="Arial"/>
                <a:cs typeface="Arial"/>
              </a:rPr>
              <a:t>Impacto</a:t>
            </a:r>
            <a:r>
              <a:rPr lang="en-US" sz="2200" dirty="0">
                <a:latin typeface="Arial"/>
                <a:cs typeface="Arial"/>
              </a:rPr>
              <a:t> y </a:t>
            </a:r>
            <a:r>
              <a:rPr lang="en-US" sz="2200" dirty="0" err="1">
                <a:latin typeface="Arial"/>
                <a:cs typeface="Arial"/>
              </a:rPr>
              <a:t>probabilidad</a:t>
            </a:r>
            <a:endParaRPr lang="en-US" sz="2200" dirty="0">
              <a:latin typeface="Arial"/>
              <a:cs typeface="Arial"/>
            </a:endParaRPr>
          </a:p>
          <a:p>
            <a:pPr lvl="1" algn="just">
              <a:lnSpc>
                <a:spcPct val="100000"/>
              </a:lnSpc>
              <a:spcBef>
                <a:spcPts val="1200"/>
              </a:spcBef>
              <a:spcAft>
                <a:spcPct val="0"/>
              </a:spcAft>
              <a:buFont typeface="Wingdings 2" pitchFamily="34" charset="0"/>
              <a:buChar char=""/>
            </a:pPr>
            <a:r>
              <a:rPr lang="en-US" sz="2200" dirty="0" err="1">
                <a:latin typeface="Arial"/>
                <a:cs typeface="Arial"/>
              </a:rPr>
              <a:t>Valoración</a:t>
            </a:r>
            <a:r>
              <a:rPr lang="en-US" sz="2200" dirty="0">
                <a:latin typeface="Arial"/>
                <a:cs typeface="Arial"/>
              </a:rPr>
              <a:t> del </a:t>
            </a:r>
            <a:r>
              <a:rPr lang="en-US" sz="2200" dirty="0" err="1">
                <a:latin typeface="Arial"/>
                <a:cs typeface="Arial"/>
              </a:rPr>
              <a:t>riesgo</a:t>
            </a:r>
            <a:r>
              <a:rPr lang="en-US" sz="2200" dirty="0">
                <a:latin typeface="Arial"/>
                <a:cs typeface="Arial"/>
              </a:rPr>
              <a:t> actual</a:t>
            </a:r>
          </a:p>
          <a:p>
            <a:pPr algn="just">
              <a:lnSpc>
                <a:spcPct val="100000"/>
              </a:lnSpc>
              <a:spcBef>
                <a:spcPts val="1800"/>
              </a:spcBef>
              <a:spcAft>
                <a:spcPct val="0"/>
              </a:spcAft>
            </a:pPr>
            <a:r>
              <a:rPr lang="en-US" sz="2400" b="1" dirty="0" err="1">
                <a:latin typeface="Arial"/>
                <a:cs typeface="Arial"/>
              </a:rPr>
              <a:t>Desarrollar</a:t>
            </a:r>
            <a:r>
              <a:rPr lang="en-US" sz="2400" b="1" dirty="0">
                <a:latin typeface="Arial"/>
                <a:cs typeface="Arial"/>
              </a:rPr>
              <a:t> planes de </a:t>
            </a:r>
            <a:r>
              <a:rPr lang="en-US" sz="2400" b="1" dirty="0" err="1">
                <a:latin typeface="Arial"/>
                <a:cs typeface="Arial"/>
              </a:rPr>
              <a:t>mitigación</a:t>
            </a:r>
            <a:endParaRPr lang="en-US" sz="2400" dirty="0">
              <a:latin typeface="Arial"/>
              <a:cs typeface="Arial"/>
            </a:endParaRPr>
          </a:p>
          <a:p>
            <a:pPr lvl="1" algn="just">
              <a:lnSpc>
                <a:spcPct val="100000"/>
              </a:lnSpc>
              <a:spcBef>
                <a:spcPts val="1200"/>
              </a:spcBef>
              <a:spcAft>
                <a:spcPct val="0"/>
              </a:spcAft>
              <a:buFont typeface="Wingdings 2" pitchFamily="34" charset="0"/>
              <a:buChar char=""/>
            </a:pPr>
            <a:r>
              <a:rPr lang="en-US" sz="2200" dirty="0" err="1">
                <a:latin typeface="Arial"/>
                <a:cs typeface="Arial"/>
              </a:rPr>
              <a:t>Definir</a:t>
            </a:r>
            <a:r>
              <a:rPr lang="en-US" sz="2200" dirty="0">
                <a:latin typeface="Arial"/>
                <a:cs typeface="Arial"/>
              </a:rPr>
              <a:t> y </a:t>
            </a:r>
            <a:r>
              <a:rPr lang="en-US" sz="2200" dirty="0" err="1">
                <a:latin typeface="Arial"/>
                <a:cs typeface="Arial"/>
              </a:rPr>
              <a:t>valorar</a:t>
            </a:r>
            <a:r>
              <a:rPr lang="en-US" sz="2200" dirty="0">
                <a:latin typeface="Arial"/>
                <a:cs typeface="Arial"/>
              </a:rPr>
              <a:t> las </a:t>
            </a:r>
            <a:r>
              <a:rPr lang="en-US" sz="2200" dirty="0" err="1">
                <a:latin typeface="Arial"/>
                <a:cs typeface="Arial"/>
              </a:rPr>
              <a:t>salvaguardas</a:t>
            </a:r>
            <a:endParaRPr lang="en-US" sz="2200" dirty="0">
              <a:latin typeface="Arial"/>
              <a:cs typeface="Arial"/>
            </a:endParaRPr>
          </a:p>
          <a:p>
            <a:pPr algn="just">
              <a:lnSpc>
                <a:spcPct val="100000"/>
              </a:lnSpc>
              <a:spcBef>
                <a:spcPts val="1800"/>
              </a:spcBef>
              <a:spcAft>
                <a:spcPct val="0"/>
              </a:spcAft>
            </a:pPr>
            <a:r>
              <a:rPr lang="en-US" sz="2400" b="1" dirty="0" err="1">
                <a:latin typeface="Arial"/>
                <a:cs typeface="Arial"/>
              </a:rPr>
              <a:t>Definir</a:t>
            </a:r>
            <a:r>
              <a:rPr lang="en-US" sz="2400" b="1" dirty="0">
                <a:latin typeface="Arial"/>
                <a:cs typeface="Arial"/>
              </a:rPr>
              <a:t> un plan de </a:t>
            </a:r>
            <a:r>
              <a:rPr lang="en-US" sz="2400" b="1" dirty="0" err="1">
                <a:latin typeface="Arial"/>
                <a:cs typeface="Arial"/>
              </a:rPr>
              <a:t>inversión</a:t>
            </a:r>
            <a:r>
              <a:rPr lang="en-US" sz="2400" b="1" dirty="0">
                <a:latin typeface="Arial"/>
                <a:cs typeface="Arial"/>
              </a:rPr>
              <a:t> para la </a:t>
            </a:r>
            <a:r>
              <a:rPr lang="en-US" sz="2400" b="1" dirty="0" err="1">
                <a:latin typeface="Arial"/>
                <a:cs typeface="Arial"/>
              </a:rPr>
              <a:t>seguridad</a:t>
            </a:r>
            <a:endParaRPr lang="en-US" sz="2400" dirty="0">
              <a:latin typeface="Arial"/>
              <a:cs typeface="Arial"/>
            </a:endParaRPr>
          </a:p>
          <a:p>
            <a:pPr lvl="1" algn="just">
              <a:lnSpc>
                <a:spcPct val="100000"/>
              </a:lnSpc>
              <a:spcBef>
                <a:spcPts val="1200"/>
              </a:spcBef>
              <a:spcAft>
                <a:spcPct val="0"/>
              </a:spcAft>
              <a:buFont typeface="Wingdings 2" pitchFamily="34" charset="0"/>
              <a:buChar char=""/>
            </a:pPr>
            <a:r>
              <a:rPr lang="en-US" sz="2200" dirty="0">
                <a:latin typeface="Arial"/>
                <a:cs typeface="Arial"/>
              </a:rPr>
              <a:t>No se </a:t>
            </a:r>
            <a:r>
              <a:rPr lang="en-US" sz="2200" dirty="0" err="1">
                <a:latin typeface="Arial"/>
                <a:cs typeface="Arial"/>
              </a:rPr>
              <a:t>pueden</a:t>
            </a:r>
            <a:r>
              <a:rPr lang="en-US" sz="2200" dirty="0">
                <a:latin typeface="Arial"/>
                <a:cs typeface="Arial"/>
              </a:rPr>
              <a:t> </a:t>
            </a:r>
            <a:r>
              <a:rPr lang="en-US" sz="2200" dirty="0" err="1">
                <a:latin typeface="Arial"/>
                <a:cs typeface="Arial"/>
              </a:rPr>
              <a:t>eliminar</a:t>
            </a:r>
            <a:r>
              <a:rPr lang="en-US" sz="2200" dirty="0">
                <a:latin typeface="Arial"/>
                <a:cs typeface="Arial"/>
              </a:rPr>
              <a:t> </a:t>
            </a:r>
            <a:r>
              <a:rPr lang="en-US" sz="2200" dirty="0" err="1">
                <a:latin typeface="Arial"/>
                <a:cs typeface="Arial"/>
              </a:rPr>
              <a:t>todas</a:t>
            </a:r>
            <a:r>
              <a:rPr lang="en-US" sz="2200" dirty="0">
                <a:latin typeface="Arial"/>
                <a:cs typeface="Arial"/>
              </a:rPr>
              <a:t> las </a:t>
            </a:r>
            <a:r>
              <a:rPr lang="en-US" sz="2200" dirty="0" err="1">
                <a:latin typeface="Arial"/>
                <a:cs typeface="Arial"/>
              </a:rPr>
              <a:t>amenazas</a:t>
            </a:r>
            <a:r>
              <a:rPr lang="en-US" sz="2200" dirty="0">
                <a:latin typeface="Arial"/>
                <a:cs typeface="Arial"/>
              </a:rPr>
              <a:t> de forma </a:t>
            </a:r>
            <a:r>
              <a:rPr lang="en-US" sz="2200" dirty="0" err="1">
                <a:latin typeface="Arial"/>
                <a:cs typeface="Arial"/>
              </a:rPr>
              <a:t>inmediata</a:t>
            </a:r>
            <a:endParaRPr lang="en-US" sz="2200" dirty="0">
              <a:latin typeface="Arial"/>
              <a:cs typeface="Arial"/>
            </a:endParaRPr>
          </a:p>
          <a:p>
            <a:pPr lvl="1" algn="just">
              <a:lnSpc>
                <a:spcPct val="100000"/>
              </a:lnSpc>
              <a:spcBef>
                <a:spcPts val="1200"/>
              </a:spcBef>
              <a:spcAft>
                <a:spcPct val="0"/>
              </a:spcAft>
              <a:buFont typeface="Wingdings 2" pitchFamily="34" charset="0"/>
              <a:buChar char=""/>
            </a:pPr>
            <a:r>
              <a:rPr lang="en-US" sz="2200" dirty="0" err="1">
                <a:latin typeface="Arial"/>
                <a:cs typeface="Arial"/>
              </a:rPr>
              <a:t>Estudio</a:t>
            </a:r>
            <a:r>
              <a:rPr lang="en-US" sz="2200" dirty="0">
                <a:latin typeface="Arial"/>
                <a:cs typeface="Arial"/>
              </a:rPr>
              <a:t> </a:t>
            </a:r>
            <a:r>
              <a:rPr lang="en-US" sz="2200" dirty="0" err="1">
                <a:latin typeface="Arial"/>
                <a:cs typeface="Arial"/>
              </a:rPr>
              <a:t>coste</a:t>
            </a:r>
            <a:r>
              <a:rPr lang="en-US" sz="2200" dirty="0">
                <a:latin typeface="Arial"/>
                <a:cs typeface="Arial"/>
              </a:rPr>
              <a:t>/</a:t>
            </a:r>
            <a:r>
              <a:rPr lang="en-US" sz="2200" dirty="0" err="1">
                <a:latin typeface="Arial"/>
                <a:cs typeface="Arial"/>
              </a:rPr>
              <a:t>beneficio</a:t>
            </a:r>
            <a:endParaRPr lang="en-US" sz="2200" dirty="0">
              <a:latin typeface="Arial"/>
              <a:cs typeface="Arial"/>
            </a:endParaRPr>
          </a:p>
          <a:p>
            <a:pPr lvl="1" algn="just">
              <a:lnSpc>
                <a:spcPct val="100000"/>
              </a:lnSpc>
              <a:spcBef>
                <a:spcPts val="1200"/>
              </a:spcBef>
              <a:spcAft>
                <a:spcPct val="0"/>
              </a:spcAft>
              <a:buFont typeface="Wingdings 2" pitchFamily="34" charset="0"/>
              <a:buChar char=""/>
            </a:pPr>
            <a:r>
              <a:rPr lang="en-US" sz="2200" dirty="0" err="1">
                <a:latin typeface="Arial"/>
                <a:cs typeface="Arial"/>
              </a:rPr>
              <a:t>Riesgo</a:t>
            </a:r>
            <a:r>
              <a:rPr lang="en-US" sz="2200" dirty="0">
                <a:latin typeface="Arial"/>
                <a:cs typeface="Arial"/>
              </a:rPr>
              <a:t> residual</a:t>
            </a:r>
          </a:p>
          <a:p>
            <a:pPr marL="0" indent="0" algn="just">
              <a:buNone/>
            </a:pPr>
            <a:endParaRPr lang="es-ES" dirty="0"/>
          </a:p>
        </p:txBody>
      </p:sp>
      <p:sp>
        <p:nvSpPr>
          <p:cNvPr id="4" name="Marcador de número de diapositiva 3">
            <a:extLst>
              <a:ext uri="{FF2B5EF4-FFF2-40B4-BE49-F238E27FC236}">
                <a16:creationId xmlns:a16="http://schemas.microsoft.com/office/drawing/2014/main" id="{E0936B7F-DA51-3E3A-1587-213F57CC0580}"/>
              </a:ext>
            </a:extLst>
          </p:cNvPr>
          <p:cNvSpPr>
            <a:spLocks noGrp="1"/>
          </p:cNvSpPr>
          <p:nvPr>
            <p:ph type="sldNum" sz="quarter" idx="12"/>
          </p:nvPr>
        </p:nvSpPr>
        <p:spPr/>
        <p:txBody>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1142467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lstStyle/>
          <a:p>
            <a:r>
              <a:rPr lang="en-US" sz="3600" b="1" dirty="0" err="1">
                <a:latin typeface="Arial" panose="020B0604020202020204" pitchFamily="34" charset="0"/>
                <a:ea typeface="+mj-lt"/>
                <a:cs typeface="Arial" panose="020B0604020202020204" pitchFamily="34" charset="0"/>
              </a:rPr>
              <a:t>Contexto</a:t>
            </a:r>
            <a:r>
              <a:rPr lang="en-US" sz="3600" b="1" dirty="0">
                <a:latin typeface="Arial" panose="020B0604020202020204" pitchFamily="34" charset="0"/>
                <a:ea typeface="+mj-lt"/>
                <a:cs typeface="Arial" panose="020B0604020202020204" pitchFamily="34" charset="0"/>
              </a:rPr>
              <a:t> legal</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800"/>
              </a:spcBef>
              <a:spcAft>
                <a:spcPct val="0"/>
              </a:spcAft>
            </a:pPr>
            <a:r>
              <a:rPr lang="en-US" sz="2400" b="1" dirty="0" err="1">
                <a:latin typeface="Arial"/>
                <a:cs typeface="Arial"/>
              </a:rPr>
              <a:t>Leyes</a:t>
            </a:r>
            <a:r>
              <a:rPr lang="en-US" sz="2400" b="1" dirty="0">
                <a:latin typeface="Arial"/>
                <a:cs typeface="Arial"/>
              </a:rPr>
              <a:t> y </a:t>
            </a:r>
            <a:r>
              <a:rPr lang="en-US" sz="2400" b="1" dirty="0" err="1">
                <a:latin typeface="Arial"/>
                <a:cs typeface="Arial"/>
              </a:rPr>
              <a:t>regulaciones</a:t>
            </a:r>
            <a:r>
              <a:rPr lang="en-US" sz="2400" b="1" dirty="0">
                <a:latin typeface="Arial"/>
                <a:cs typeface="Arial"/>
              </a:rPr>
              <a:t> de </a:t>
            </a:r>
            <a:r>
              <a:rPr lang="en-US" sz="2400" b="1" dirty="0" err="1">
                <a:latin typeface="Arial"/>
                <a:cs typeface="Arial"/>
              </a:rPr>
              <a:t>cumplimiento</a:t>
            </a:r>
            <a:endParaRPr lang="en-US" sz="2400" dirty="0">
              <a:latin typeface="Arial"/>
              <a:cs typeface="Arial"/>
            </a:endParaRPr>
          </a:p>
          <a:p>
            <a:pPr lvl="1" algn="just">
              <a:lnSpc>
                <a:spcPct val="100000"/>
              </a:lnSpc>
              <a:spcBef>
                <a:spcPts val="1200"/>
              </a:spcBef>
              <a:spcAft>
                <a:spcPct val="0"/>
              </a:spcAft>
              <a:buFont typeface="Wingdings 2" pitchFamily="34" charset="0"/>
              <a:buChar char=""/>
            </a:pPr>
            <a:r>
              <a:rPr lang="en-US" sz="2200" dirty="0">
                <a:latin typeface="Arial"/>
                <a:cs typeface="Arial"/>
              </a:rPr>
              <a:t>Las </a:t>
            </a:r>
            <a:r>
              <a:rPr lang="en-US" sz="2200" dirty="0" err="1">
                <a:latin typeface="Arial"/>
                <a:cs typeface="Arial"/>
              </a:rPr>
              <a:t>leyes</a:t>
            </a:r>
            <a:r>
              <a:rPr lang="en-US" sz="2200" dirty="0">
                <a:latin typeface="Arial"/>
                <a:cs typeface="Arial"/>
              </a:rPr>
              <a:t> y </a:t>
            </a:r>
            <a:r>
              <a:rPr lang="en-US" sz="2200" dirty="0" err="1">
                <a:latin typeface="Arial"/>
                <a:cs typeface="Arial"/>
              </a:rPr>
              <a:t>regulaciones</a:t>
            </a:r>
            <a:r>
              <a:rPr lang="en-US" sz="2200" dirty="0">
                <a:latin typeface="Arial"/>
                <a:cs typeface="Arial"/>
              </a:rPr>
              <a:t> de </a:t>
            </a:r>
            <a:r>
              <a:rPr lang="en-US" sz="2200" dirty="0" err="1">
                <a:latin typeface="Arial"/>
                <a:cs typeface="Arial"/>
              </a:rPr>
              <a:t>cumplimiento</a:t>
            </a:r>
            <a:r>
              <a:rPr lang="en-US" sz="2200" dirty="0">
                <a:latin typeface="Arial"/>
                <a:cs typeface="Arial"/>
              </a:rPr>
              <a:t> </a:t>
            </a:r>
            <a:r>
              <a:rPr lang="en-US" sz="2200" dirty="0" err="1">
                <a:latin typeface="Arial"/>
                <a:cs typeface="Arial"/>
              </a:rPr>
              <a:t>crean</a:t>
            </a:r>
            <a:r>
              <a:rPr lang="en-US" sz="2200" dirty="0">
                <a:latin typeface="Arial"/>
                <a:cs typeface="Arial"/>
              </a:rPr>
              <a:t> </a:t>
            </a:r>
            <a:r>
              <a:rPr lang="en-US" sz="2200" dirty="0" err="1">
                <a:latin typeface="Arial"/>
                <a:cs typeface="Arial"/>
              </a:rPr>
              <a:t>requisitos</a:t>
            </a:r>
            <a:r>
              <a:rPr lang="en-US" sz="2200" dirty="0">
                <a:latin typeface="Arial"/>
                <a:cs typeface="Arial"/>
              </a:rPr>
              <a:t> para la </a:t>
            </a:r>
            <a:r>
              <a:rPr lang="en-US" sz="2200" dirty="0" err="1">
                <a:latin typeface="Arial"/>
                <a:cs typeface="Arial"/>
              </a:rPr>
              <a:t>seguridad</a:t>
            </a:r>
            <a:r>
              <a:rPr lang="en-US" sz="2200" dirty="0">
                <a:latin typeface="Arial"/>
                <a:cs typeface="Arial"/>
              </a:rPr>
              <a:t> </a:t>
            </a:r>
            <a:r>
              <a:rPr lang="en-US" sz="2200" dirty="0" err="1">
                <a:latin typeface="Arial"/>
                <a:cs typeface="Arial"/>
              </a:rPr>
              <a:t>corporativa</a:t>
            </a:r>
            <a:endParaRPr lang="en-US" sz="2200" dirty="0">
              <a:latin typeface="Arial"/>
              <a:cs typeface="Arial"/>
            </a:endParaRPr>
          </a:p>
          <a:p>
            <a:pPr lvl="2" algn="just">
              <a:lnSpc>
                <a:spcPct val="100000"/>
              </a:lnSpc>
              <a:spcBef>
                <a:spcPts val="600"/>
              </a:spcBef>
              <a:spcAft>
                <a:spcPct val="0"/>
              </a:spcAft>
              <a:buFont typeface="Wingdings 2" pitchFamily="34" charset="0"/>
              <a:buChar char=""/>
            </a:pPr>
            <a:r>
              <a:rPr lang="en-US" sz="2200" dirty="0">
                <a:latin typeface="Arial"/>
                <a:cs typeface="Arial"/>
              </a:rPr>
              <a:t>Los </a:t>
            </a:r>
            <a:r>
              <a:rPr lang="en-US" sz="2200" dirty="0" err="1">
                <a:latin typeface="Arial"/>
                <a:cs typeface="Arial"/>
              </a:rPr>
              <a:t>requisitos</a:t>
            </a:r>
            <a:r>
              <a:rPr lang="en-US" sz="2200" dirty="0">
                <a:latin typeface="Arial"/>
                <a:cs typeface="Arial"/>
              </a:rPr>
              <a:t> de </a:t>
            </a:r>
            <a:r>
              <a:rPr lang="en-US" sz="2200" dirty="0" err="1">
                <a:latin typeface="Arial"/>
                <a:cs typeface="Arial"/>
              </a:rPr>
              <a:t>documentación</a:t>
            </a:r>
            <a:r>
              <a:rPr lang="en-US" sz="2200" dirty="0">
                <a:latin typeface="Arial"/>
                <a:cs typeface="Arial"/>
              </a:rPr>
              <a:t> son </a:t>
            </a:r>
            <a:r>
              <a:rPr lang="en-US" sz="2200" dirty="0" err="1">
                <a:latin typeface="Arial"/>
                <a:cs typeface="Arial"/>
              </a:rPr>
              <a:t>estrictos</a:t>
            </a:r>
            <a:endParaRPr lang="en-US" sz="2200" dirty="0">
              <a:latin typeface="Arial"/>
              <a:cs typeface="Arial"/>
            </a:endParaRPr>
          </a:p>
          <a:p>
            <a:pPr lvl="2" algn="just">
              <a:lnSpc>
                <a:spcPct val="100000"/>
              </a:lnSpc>
              <a:spcBef>
                <a:spcPts val="600"/>
              </a:spcBef>
              <a:spcAft>
                <a:spcPct val="0"/>
              </a:spcAft>
              <a:buFont typeface="Wingdings 2" pitchFamily="34" charset="0"/>
              <a:buChar char=""/>
            </a:pPr>
            <a:r>
              <a:rPr lang="en-US" sz="2200" dirty="0">
                <a:latin typeface="Arial"/>
                <a:cs typeface="Arial"/>
              </a:rPr>
              <a:t>Los </a:t>
            </a:r>
            <a:r>
              <a:rPr lang="en-US" sz="2200" dirty="0" err="1">
                <a:latin typeface="Arial"/>
                <a:cs typeface="Arial"/>
              </a:rPr>
              <a:t>requisitos</a:t>
            </a:r>
            <a:r>
              <a:rPr lang="en-US" sz="2200" dirty="0">
                <a:latin typeface="Arial"/>
                <a:cs typeface="Arial"/>
              </a:rPr>
              <a:t> de </a:t>
            </a:r>
            <a:r>
              <a:rPr lang="en-US" sz="2200" dirty="0" err="1">
                <a:latin typeface="Arial"/>
                <a:cs typeface="Arial"/>
              </a:rPr>
              <a:t>administración</a:t>
            </a:r>
            <a:r>
              <a:rPr lang="en-US" sz="2200" dirty="0">
                <a:latin typeface="Arial"/>
                <a:cs typeface="Arial"/>
              </a:rPr>
              <a:t> de </a:t>
            </a:r>
            <a:r>
              <a:rPr lang="en-US" sz="2200" dirty="0" err="1">
                <a:latin typeface="Arial"/>
                <a:cs typeface="Arial"/>
              </a:rPr>
              <a:t>identidades</a:t>
            </a:r>
            <a:r>
              <a:rPr lang="en-US" sz="2200" dirty="0">
                <a:latin typeface="Arial"/>
                <a:cs typeface="Arial"/>
              </a:rPr>
              <a:t> </a:t>
            </a:r>
            <a:r>
              <a:rPr lang="en-US" sz="2200" dirty="0" err="1">
                <a:latin typeface="Arial"/>
                <a:cs typeface="Arial"/>
              </a:rPr>
              <a:t>tienden</a:t>
            </a:r>
            <a:r>
              <a:rPr lang="en-US" sz="2200" dirty="0">
                <a:latin typeface="Arial"/>
                <a:cs typeface="Arial"/>
              </a:rPr>
              <a:t> a ser </a:t>
            </a:r>
            <a:r>
              <a:rPr lang="en-US" sz="2200" dirty="0" err="1">
                <a:latin typeface="Arial"/>
                <a:cs typeface="Arial"/>
              </a:rPr>
              <a:t>estrictos</a:t>
            </a:r>
            <a:endParaRPr lang="en-US" sz="2200" dirty="0">
              <a:latin typeface="Arial"/>
              <a:cs typeface="Arial"/>
            </a:endParaRPr>
          </a:p>
          <a:p>
            <a:pPr lvl="1" algn="just">
              <a:lnSpc>
                <a:spcPct val="100000"/>
              </a:lnSpc>
              <a:spcBef>
                <a:spcPts val="1200"/>
              </a:spcBef>
              <a:spcAft>
                <a:spcPct val="0"/>
              </a:spcAft>
              <a:buFont typeface="Wingdings 2" pitchFamily="34" charset="0"/>
              <a:buChar char=""/>
            </a:pPr>
            <a:r>
              <a:rPr lang="en-US" sz="2200" dirty="0">
                <a:latin typeface="Arial"/>
                <a:cs typeface="Arial"/>
              </a:rPr>
              <a:t>El </a:t>
            </a:r>
            <a:r>
              <a:rPr lang="en-US" sz="2200" dirty="0" err="1">
                <a:latin typeface="Arial"/>
                <a:cs typeface="Arial"/>
              </a:rPr>
              <a:t>cumplimiento</a:t>
            </a:r>
            <a:r>
              <a:rPr lang="en-US" sz="2200" dirty="0">
                <a:latin typeface="Arial"/>
                <a:cs typeface="Arial"/>
              </a:rPr>
              <a:t> </a:t>
            </a:r>
            <a:r>
              <a:rPr lang="en-US" sz="2200" dirty="0" err="1">
                <a:latin typeface="Arial"/>
                <a:cs typeface="Arial"/>
              </a:rPr>
              <a:t>puede</a:t>
            </a:r>
            <a:r>
              <a:rPr lang="en-US" sz="2200" dirty="0">
                <a:latin typeface="Arial"/>
                <a:cs typeface="Arial"/>
              </a:rPr>
              <a:t> ser </a:t>
            </a:r>
            <a:r>
              <a:rPr lang="en-US" sz="2200" dirty="0" err="1">
                <a:latin typeface="Arial"/>
                <a:cs typeface="Arial"/>
              </a:rPr>
              <a:t>costoso</a:t>
            </a:r>
            <a:r>
              <a:rPr lang="en-US" sz="2200" dirty="0">
                <a:latin typeface="Arial"/>
                <a:cs typeface="Arial"/>
              </a:rPr>
              <a:t> y no es </a:t>
            </a:r>
            <a:r>
              <a:rPr lang="en-US" sz="2200" dirty="0" err="1">
                <a:latin typeface="Arial"/>
                <a:cs typeface="Arial"/>
              </a:rPr>
              <a:t>inmediato</a:t>
            </a:r>
            <a:endParaRPr lang="en-US" sz="2200" dirty="0">
              <a:latin typeface="Arial"/>
              <a:cs typeface="Arial"/>
            </a:endParaRPr>
          </a:p>
          <a:p>
            <a:pPr lvl="1" algn="just">
              <a:lnSpc>
                <a:spcPct val="100000"/>
              </a:lnSpc>
              <a:spcBef>
                <a:spcPts val="1200"/>
              </a:spcBef>
              <a:spcAft>
                <a:spcPct val="0"/>
              </a:spcAft>
              <a:buFont typeface="Wingdings 2" pitchFamily="34" charset="0"/>
              <a:buChar char=""/>
            </a:pPr>
            <a:r>
              <a:rPr lang="en-US" sz="2200" dirty="0">
                <a:latin typeface="Arial"/>
                <a:cs typeface="Arial"/>
              </a:rPr>
              <a:t>Hay </a:t>
            </a:r>
            <a:r>
              <a:rPr lang="en-US" sz="2200" dirty="0" err="1">
                <a:latin typeface="Arial"/>
                <a:cs typeface="Arial"/>
              </a:rPr>
              <a:t>muchas</a:t>
            </a:r>
            <a:r>
              <a:rPr lang="en-US" sz="2200" dirty="0">
                <a:latin typeface="Arial"/>
                <a:cs typeface="Arial"/>
              </a:rPr>
              <a:t> </a:t>
            </a:r>
            <a:r>
              <a:rPr lang="en-US" sz="2200" dirty="0" err="1">
                <a:latin typeface="Arial"/>
                <a:cs typeface="Arial"/>
              </a:rPr>
              <a:t>leyes</a:t>
            </a:r>
            <a:r>
              <a:rPr lang="en-US" sz="2200" dirty="0">
                <a:latin typeface="Arial"/>
                <a:cs typeface="Arial"/>
              </a:rPr>
              <a:t> y </a:t>
            </a:r>
            <a:r>
              <a:rPr lang="en-US" sz="2200" dirty="0" err="1">
                <a:latin typeface="Arial"/>
                <a:cs typeface="Arial"/>
              </a:rPr>
              <a:t>regulaciones</a:t>
            </a:r>
            <a:r>
              <a:rPr lang="en-US" sz="2200" dirty="0">
                <a:latin typeface="Arial"/>
                <a:cs typeface="Arial"/>
              </a:rPr>
              <a:t> de </a:t>
            </a:r>
            <a:r>
              <a:rPr lang="en-US" sz="2200" dirty="0" err="1">
                <a:latin typeface="Arial"/>
                <a:cs typeface="Arial"/>
              </a:rPr>
              <a:t>cumplimiento</a:t>
            </a:r>
            <a:r>
              <a:rPr lang="en-US" sz="2200" dirty="0">
                <a:latin typeface="Arial"/>
                <a:cs typeface="Arial"/>
              </a:rPr>
              <a:t>, y </a:t>
            </a:r>
            <a:r>
              <a:rPr lang="en-US" sz="2200" dirty="0" err="1">
                <a:latin typeface="Arial"/>
                <a:cs typeface="Arial"/>
              </a:rPr>
              <a:t>el</a:t>
            </a:r>
            <a:r>
              <a:rPr lang="en-US" sz="2200" dirty="0">
                <a:latin typeface="Arial"/>
                <a:cs typeface="Arial"/>
              </a:rPr>
              <a:t> </a:t>
            </a:r>
            <a:r>
              <a:rPr lang="en-US" sz="2200" dirty="0" err="1">
                <a:latin typeface="Arial"/>
                <a:cs typeface="Arial"/>
              </a:rPr>
              <a:t>número</a:t>
            </a:r>
            <a:r>
              <a:rPr lang="en-US" sz="2200" dirty="0">
                <a:latin typeface="Arial"/>
                <a:cs typeface="Arial"/>
              </a:rPr>
              <a:t> </a:t>
            </a:r>
            <a:r>
              <a:rPr lang="en-US" sz="2200" dirty="0" err="1">
                <a:latin typeface="Arial"/>
                <a:cs typeface="Arial"/>
              </a:rPr>
              <a:t>está</a:t>
            </a:r>
            <a:r>
              <a:rPr lang="en-US" sz="2200" dirty="0">
                <a:latin typeface="Arial"/>
                <a:cs typeface="Arial"/>
              </a:rPr>
              <a:t> </a:t>
            </a:r>
            <a:r>
              <a:rPr lang="en-US" sz="2200" dirty="0" err="1">
                <a:latin typeface="Arial"/>
                <a:cs typeface="Arial"/>
              </a:rPr>
              <a:t>aumentando</a:t>
            </a:r>
            <a:r>
              <a:rPr lang="en-US" sz="2200" dirty="0">
                <a:latin typeface="Arial"/>
                <a:cs typeface="Arial"/>
              </a:rPr>
              <a:t> </a:t>
            </a:r>
            <a:r>
              <a:rPr lang="en-US" sz="2200" dirty="0" err="1">
                <a:latin typeface="Arial"/>
                <a:cs typeface="Arial"/>
              </a:rPr>
              <a:t>rápidamente</a:t>
            </a:r>
            <a:endParaRPr lang="en-US" sz="2200" dirty="0">
              <a:latin typeface="Arial"/>
              <a:cs typeface="Arial"/>
            </a:endParaRPr>
          </a:p>
        </p:txBody>
      </p:sp>
      <p:sp>
        <p:nvSpPr>
          <p:cNvPr id="4" name="Marcador de número de diapositiva 3">
            <a:extLst>
              <a:ext uri="{FF2B5EF4-FFF2-40B4-BE49-F238E27FC236}">
                <a16:creationId xmlns:a16="http://schemas.microsoft.com/office/drawing/2014/main" id="{DBE6DEC1-4C8B-8863-8EA2-C09C367E5059}"/>
              </a:ext>
            </a:extLst>
          </p:cNvPr>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21161652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lstStyle/>
          <a:p>
            <a:r>
              <a:rPr lang="en-US" sz="3600" b="1" dirty="0" err="1">
                <a:latin typeface="Arial" panose="020B0604020202020204" pitchFamily="34" charset="0"/>
                <a:ea typeface="+mj-lt"/>
                <a:cs typeface="Arial" panose="020B0604020202020204" pitchFamily="34" charset="0"/>
              </a:rPr>
              <a:t>Contexto</a:t>
            </a:r>
            <a:r>
              <a:rPr lang="en-US" sz="3600" b="1" dirty="0">
                <a:latin typeface="Arial" panose="020B0604020202020204" pitchFamily="34" charset="0"/>
                <a:ea typeface="+mj-lt"/>
                <a:cs typeface="Arial" panose="020B0604020202020204" pitchFamily="34" charset="0"/>
              </a:rPr>
              <a:t> legal</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800"/>
              </a:spcBef>
              <a:spcAft>
                <a:spcPct val="0"/>
              </a:spcAft>
            </a:pPr>
            <a:r>
              <a:rPr lang="en-US" sz="2400" b="1" dirty="0" err="1">
                <a:latin typeface="Arial"/>
                <a:cs typeface="Arial"/>
              </a:rPr>
              <a:t>Leyes</a:t>
            </a:r>
            <a:r>
              <a:rPr lang="en-US" sz="2400" b="1" dirty="0">
                <a:latin typeface="Arial"/>
                <a:cs typeface="Arial"/>
              </a:rPr>
              <a:t> de </a:t>
            </a:r>
            <a:r>
              <a:rPr lang="en-US" sz="2400" b="1" dirty="0" err="1">
                <a:latin typeface="Arial"/>
                <a:cs typeface="Arial"/>
              </a:rPr>
              <a:t>protección</a:t>
            </a:r>
            <a:r>
              <a:rPr lang="en-US" sz="2400" b="1" dirty="0">
                <a:latin typeface="Arial"/>
                <a:cs typeface="Arial"/>
              </a:rPr>
              <a:t> de la </a:t>
            </a:r>
            <a:r>
              <a:rPr lang="en-US" sz="2400" b="1" dirty="0" err="1">
                <a:latin typeface="Arial"/>
                <a:cs typeface="Arial"/>
              </a:rPr>
              <a:t>privacidad</a:t>
            </a:r>
            <a:endParaRPr lang="en-US" sz="2400" dirty="0">
              <a:latin typeface="Arial"/>
              <a:cs typeface="Arial"/>
            </a:endParaRPr>
          </a:p>
          <a:p>
            <a:pPr lvl="1" algn="just">
              <a:lnSpc>
                <a:spcPct val="100000"/>
              </a:lnSpc>
              <a:spcBef>
                <a:spcPts val="1200"/>
              </a:spcBef>
              <a:spcAft>
                <a:spcPct val="0"/>
              </a:spcAft>
              <a:buFont typeface="Wingdings 2" pitchFamily="34" charset="0"/>
              <a:buChar char=""/>
            </a:pPr>
            <a:r>
              <a:rPr lang="en-US" sz="2200" dirty="0">
                <a:latin typeface="Arial"/>
                <a:cs typeface="Arial"/>
              </a:rPr>
              <a:t>La Ley </a:t>
            </a:r>
            <a:r>
              <a:rPr lang="en-US" sz="2200" dirty="0" err="1">
                <a:latin typeface="Arial"/>
                <a:cs typeface="Arial"/>
              </a:rPr>
              <a:t>Orgánica</a:t>
            </a:r>
            <a:r>
              <a:rPr lang="en-US" sz="2200" dirty="0">
                <a:latin typeface="Arial"/>
                <a:cs typeface="Arial"/>
              </a:rPr>
              <a:t> de </a:t>
            </a:r>
            <a:r>
              <a:rPr lang="en-US" sz="2200" dirty="0" err="1">
                <a:latin typeface="Arial"/>
                <a:cs typeface="Arial"/>
              </a:rPr>
              <a:t>Protección</a:t>
            </a:r>
            <a:r>
              <a:rPr lang="en-US" sz="2200" dirty="0">
                <a:latin typeface="Arial"/>
                <a:cs typeface="Arial"/>
              </a:rPr>
              <a:t> de </a:t>
            </a:r>
            <a:r>
              <a:rPr lang="en-US" sz="2200" dirty="0" err="1">
                <a:latin typeface="Arial"/>
                <a:cs typeface="Arial"/>
              </a:rPr>
              <a:t>Datos</a:t>
            </a:r>
            <a:r>
              <a:rPr lang="en-US" sz="2200" dirty="0">
                <a:latin typeface="Arial"/>
                <a:cs typeface="Arial"/>
              </a:rPr>
              <a:t> (LOPD) </a:t>
            </a:r>
            <a:r>
              <a:rPr lang="en-US" sz="2200" dirty="0" err="1">
                <a:latin typeface="Arial"/>
                <a:cs typeface="Arial"/>
              </a:rPr>
              <a:t>en</a:t>
            </a:r>
            <a:r>
              <a:rPr lang="en-US" sz="2200" dirty="0">
                <a:latin typeface="Arial"/>
                <a:cs typeface="Arial"/>
              </a:rPr>
              <a:t> </a:t>
            </a:r>
            <a:r>
              <a:rPr lang="en-US" sz="2200" dirty="0" err="1">
                <a:latin typeface="Arial"/>
                <a:cs typeface="Arial"/>
              </a:rPr>
              <a:t>España</a:t>
            </a:r>
            <a:endParaRPr lang="en-US" sz="2200" dirty="0">
              <a:latin typeface="Arial"/>
              <a:cs typeface="Arial"/>
            </a:endParaRPr>
          </a:p>
          <a:p>
            <a:pPr lvl="1" algn="just">
              <a:lnSpc>
                <a:spcPct val="100000"/>
              </a:lnSpc>
              <a:spcBef>
                <a:spcPts val="1200"/>
              </a:spcBef>
              <a:spcAft>
                <a:spcPct val="0"/>
              </a:spcAft>
              <a:buFont typeface="Wingdings 2" pitchFamily="34" charset="0"/>
              <a:buChar char=""/>
            </a:pPr>
            <a:r>
              <a:rPr lang="en-US" sz="2200" dirty="0">
                <a:latin typeface="Arial"/>
                <a:cs typeface="Arial"/>
              </a:rPr>
              <a:t>La General Data Protection Regulation (GDPR) </a:t>
            </a:r>
            <a:r>
              <a:rPr lang="en-US" sz="2200" dirty="0" err="1">
                <a:latin typeface="Arial"/>
                <a:cs typeface="Arial"/>
              </a:rPr>
              <a:t>en</a:t>
            </a:r>
            <a:r>
              <a:rPr lang="en-US" sz="2200" dirty="0">
                <a:latin typeface="Arial"/>
                <a:cs typeface="Arial"/>
              </a:rPr>
              <a:t> Europa</a:t>
            </a:r>
          </a:p>
          <a:p>
            <a:pPr lvl="2" algn="just">
              <a:lnSpc>
                <a:spcPct val="100000"/>
              </a:lnSpc>
              <a:spcBef>
                <a:spcPts val="1200"/>
              </a:spcBef>
              <a:spcAft>
                <a:spcPct val="0"/>
              </a:spcAft>
              <a:buFont typeface="Wingdings 2" pitchFamily="34" charset="0"/>
              <a:buChar char=""/>
            </a:pPr>
            <a:r>
              <a:rPr lang="en-US" sz="2000" dirty="0">
                <a:latin typeface="Arial"/>
                <a:cs typeface="Arial"/>
              </a:rPr>
              <a:t>Las </a:t>
            </a:r>
            <a:r>
              <a:rPr lang="en-US" sz="2000" dirty="0" err="1">
                <a:latin typeface="Arial"/>
                <a:cs typeface="Arial"/>
              </a:rPr>
              <a:t>empresas</a:t>
            </a:r>
            <a:r>
              <a:rPr lang="en-US" sz="2000" dirty="0">
                <a:latin typeface="Arial"/>
                <a:cs typeface="Arial"/>
              </a:rPr>
              <a:t> </a:t>
            </a:r>
            <a:r>
              <a:rPr lang="en-US" sz="2000" dirty="0" err="1">
                <a:latin typeface="Arial"/>
                <a:cs typeface="Arial"/>
              </a:rPr>
              <a:t>ya</a:t>
            </a:r>
            <a:r>
              <a:rPr lang="en-US" sz="2000" dirty="0">
                <a:latin typeface="Arial"/>
                <a:cs typeface="Arial"/>
              </a:rPr>
              <a:t> no </a:t>
            </a:r>
            <a:r>
              <a:rPr lang="en-US" sz="2000" dirty="0" err="1">
                <a:latin typeface="Arial"/>
                <a:cs typeface="Arial"/>
              </a:rPr>
              <a:t>pueden</a:t>
            </a:r>
            <a:r>
              <a:rPr lang="en-US" sz="2000" dirty="0">
                <a:latin typeface="Arial"/>
                <a:cs typeface="Arial"/>
              </a:rPr>
              <a:t> </a:t>
            </a:r>
            <a:r>
              <a:rPr lang="en-US" sz="2000" dirty="0" err="1">
                <a:latin typeface="Arial"/>
                <a:cs typeface="Arial"/>
              </a:rPr>
              <a:t>ocultar</a:t>
            </a:r>
            <a:r>
              <a:rPr lang="en-US" sz="2000" dirty="0">
                <a:latin typeface="Arial"/>
                <a:cs typeface="Arial"/>
              </a:rPr>
              <a:t> las </a:t>
            </a:r>
            <a:r>
              <a:rPr lang="en-US" sz="2000" dirty="0" err="1">
                <a:latin typeface="Arial"/>
                <a:cs typeface="Arial"/>
              </a:rPr>
              <a:t>filtraciones</a:t>
            </a:r>
            <a:r>
              <a:rPr lang="en-US" sz="2000" dirty="0">
                <a:latin typeface="Arial"/>
                <a:cs typeface="Arial"/>
              </a:rPr>
              <a:t> de </a:t>
            </a:r>
            <a:r>
              <a:rPr lang="en-US" sz="2000" dirty="0" err="1">
                <a:latin typeface="Arial"/>
                <a:cs typeface="Arial"/>
              </a:rPr>
              <a:t>datos</a:t>
            </a:r>
            <a:endParaRPr lang="en-US" sz="2000" dirty="0">
              <a:latin typeface="Arial"/>
              <a:cs typeface="Arial"/>
            </a:endParaRPr>
          </a:p>
          <a:p>
            <a:pPr lvl="1" algn="just">
              <a:lnSpc>
                <a:spcPct val="100000"/>
              </a:lnSpc>
              <a:spcBef>
                <a:spcPts val="1200"/>
              </a:spcBef>
              <a:spcAft>
                <a:spcPct val="0"/>
              </a:spcAft>
              <a:buFont typeface="Wingdings 2" pitchFamily="34" charset="0"/>
              <a:buChar char=""/>
            </a:pPr>
            <a:r>
              <a:rPr lang="en-US" sz="2200" dirty="0" err="1">
                <a:latin typeface="Arial"/>
                <a:cs typeface="Arial"/>
              </a:rPr>
              <a:t>Muchos</a:t>
            </a:r>
            <a:r>
              <a:rPr lang="en-US" sz="2200" dirty="0">
                <a:latin typeface="Arial"/>
                <a:cs typeface="Arial"/>
              </a:rPr>
              <a:t> </a:t>
            </a:r>
            <a:r>
              <a:rPr lang="en-US" sz="2200" dirty="0" err="1">
                <a:latin typeface="Arial"/>
                <a:cs typeface="Arial"/>
              </a:rPr>
              <a:t>otros</a:t>
            </a:r>
            <a:r>
              <a:rPr lang="en-US" sz="2200" dirty="0">
                <a:latin typeface="Arial"/>
                <a:cs typeface="Arial"/>
              </a:rPr>
              <a:t> </a:t>
            </a:r>
            <a:r>
              <a:rPr lang="en-US" sz="2200" dirty="0" err="1">
                <a:latin typeface="Arial"/>
                <a:cs typeface="Arial"/>
              </a:rPr>
              <a:t>países</a:t>
            </a:r>
            <a:r>
              <a:rPr lang="en-US" sz="2200" dirty="0">
                <a:latin typeface="Arial"/>
                <a:cs typeface="Arial"/>
              </a:rPr>
              <a:t> </a:t>
            </a:r>
            <a:r>
              <a:rPr lang="en-US" sz="2200" dirty="0" err="1">
                <a:latin typeface="Arial"/>
                <a:cs typeface="Arial"/>
              </a:rPr>
              <a:t>tienen</a:t>
            </a:r>
            <a:r>
              <a:rPr lang="en-US" sz="2200" dirty="0">
                <a:latin typeface="Arial"/>
                <a:cs typeface="Arial"/>
              </a:rPr>
              <a:t> </a:t>
            </a:r>
            <a:r>
              <a:rPr lang="en-US" sz="2200" dirty="0" err="1">
                <a:latin typeface="Arial"/>
                <a:cs typeface="Arial"/>
              </a:rPr>
              <a:t>leyes</a:t>
            </a:r>
            <a:r>
              <a:rPr lang="en-US" sz="2200" dirty="0">
                <a:latin typeface="Arial"/>
                <a:cs typeface="Arial"/>
              </a:rPr>
              <a:t> </a:t>
            </a:r>
            <a:r>
              <a:rPr lang="en-US" sz="2200" dirty="0" err="1">
                <a:latin typeface="Arial"/>
                <a:cs typeface="Arial"/>
              </a:rPr>
              <a:t>estrictas</a:t>
            </a:r>
            <a:r>
              <a:rPr lang="en-US" sz="2200" dirty="0">
                <a:latin typeface="Arial"/>
                <a:cs typeface="Arial"/>
              </a:rPr>
              <a:t> de </a:t>
            </a:r>
            <a:r>
              <a:rPr lang="en-US" sz="2200" dirty="0" err="1">
                <a:latin typeface="Arial"/>
                <a:cs typeface="Arial"/>
              </a:rPr>
              <a:t>privacidad</a:t>
            </a:r>
            <a:r>
              <a:rPr lang="en-US" sz="2200" dirty="0">
                <a:latin typeface="Arial"/>
                <a:cs typeface="Arial"/>
              </a:rPr>
              <a:t> de </a:t>
            </a:r>
            <a:r>
              <a:rPr lang="en-US" sz="2200" dirty="0" err="1">
                <a:latin typeface="Arial"/>
                <a:cs typeface="Arial"/>
              </a:rPr>
              <a:t>datos</a:t>
            </a:r>
            <a:r>
              <a:rPr lang="en-US" sz="2200" dirty="0">
                <a:latin typeface="Arial"/>
                <a:cs typeface="Arial"/>
              </a:rPr>
              <a:t> </a:t>
            </a:r>
            <a:r>
              <a:rPr lang="en-US" sz="2200" dirty="0" err="1">
                <a:latin typeface="Arial"/>
                <a:cs typeface="Arial"/>
              </a:rPr>
              <a:t>comerciales</a:t>
            </a:r>
            <a:endParaRPr lang="en-US" sz="2200" dirty="0">
              <a:latin typeface="Arial"/>
              <a:cs typeface="Arial"/>
            </a:endParaRPr>
          </a:p>
          <a:p>
            <a:pPr lvl="2" algn="just">
              <a:lnSpc>
                <a:spcPct val="100000"/>
              </a:lnSpc>
              <a:spcBef>
                <a:spcPts val="1200"/>
              </a:spcBef>
              <a:spcAft>
                <a:spcPct val="0"/>
              </a:spcAft>
              <a:buFont typeface="Wingdings 2" pitchFamily="34" charset="0"/>
              <a:buChar char=""/>
            </a:pPr>
            <a:r>
              <a:rPr lang="en-US" sz="2000" dirty="0">
                <a:latin typeface="Arial"/>
                <a:cs typeface="Arial"/>
              </a:rPr>
              <a:t>El U.S. Gramm–Leach–Bliley Act (GLBA)</a:t>
            </a:r>
          </a:p>
          <a:p>
            <a:pPr lvl="2" algn="just">
              <a:lnSpc>
                <a:spcPct val="100000"/>
              </a:lnSpc>
              <a:spcBef>
                <a:spcPts val="1200"/>
              </a:spcBef>
              <a:spcAft>
                <a:spcPct val="0"/>
              </a:spcAft>
              <a:buFont typeface="Wingdings 2" pitchFamily="34" charset="0"/>
              <a:buChar char=""/>
            </a:pPr>
            <a:r>
              <a:rPr lang="en-US" sz="2000" dirty="0">
                <a:latin typeface="Arial"/>
                <a:cs typeface="Arial"/>
              </a:rPr>
              <a:t>La Ley de </a:t>
            </a:r>
            <a:r>
              <a:rPr lang="en-US" sz="2000" dirty="0" err="1">
                <a:latin typeface="Arial"/>
                <a:cs typeface="Arial"/>
              </a:rPr>
              <a:t>Portabilidad</a:t>
            </a:r>
            <a:r>
              <a:rPr lang="en-US" sz="2000" dirty="0">
                <a:latin typeface="Arial"/>
                <a:cs typeface="Arial"/>
              </a:rPr>
              <a:t> y </a:t>
            </a:r>
            <a:r>
              <a:rPr lang="en-US" sz="2000" dirty="0" err="1">
                <a:latin typeface="Arial"/>
                <a:cs typeface="Arial"/>
              </a:rPr>
              <a:t>Responsabilidad</a:t>
            </a:r>
            <a:r>
              <a:rPr lang="en-US" sz="2000" dirty="0">
                <a:latin typeface="Arial"/>
                <a:cs typeface="Arial"/>
              </a:rPr>
              <a:t> de </a:t>
            </a:r>
            <a:r>
              <a:rPr lang="en-US" sz="2000" dirty="0" err="1">
                <a:latin typeface="Arial"/>
                <a:cs typeface="Arial"/>
              </a:rPr>
              <a:t>Seguros</a:t>
            </a:r>
            <a:r>
              <a:rPr lang="en-US" sz="2000" dirty="0">
                <a:latin typeface="Arial"/>
                <a:cs typeface="Arial"/>
              </a:rPr>
              <a:t> </a:t>
            </a:r>
            <a:r>
              <a:rPr lang="en-US" sz="2000" dirty="0" err="1">
                <a:latin typeface="Arial"/>
                <a:cs typeface="Arial"/>
              </a:rPr>
              <a:t>Médicos</a:t>
            </a:r>
            <a:r>
              <a:rPr lang="en-US" sz="2000" dirty="0">
                <a:latin typeface="Arial"/>
                <a:cs typeface="Arial"/>
              </a:rPr>
              <a:t> de EE. UU. (HIPAA) para </a:t>
            </a:r>
            <a:r>
              <a:rPr lang="en-US" sz="2000" dirty="0" err="1">
                <a:latin typeface="Arial"/>
                <a:cs typeface="Arial"/>
              </a:rPr>
              <a:t>datos</a:t>
            </a:r>
            <a:r>
              <a:rPr lang="en-US" sz="2000" dirty="0">
                <a:latin typeface="Arial"/>
                <a:cs typeface="Arial"/>
              </a:rPr>
              <a:t> privados </a:t>
            </a:r>
            <a:r>
              <a:rPr lang="en-US" sz="2000" dirty="0" err="1">
                <a:latin typeface="Arial"/>
                <a:cs typeface="Arial"/>
              </a:rPr>
              <a:t>en</a:t>
            </a:r>
            <a:r>
              <a:rPr lang="en-US" sz="2000" dirty="0">
                <a:latin typeface="Arial"/>
                <a:cs typeface="Arial"/>
              </a:rPr>
              <a:t> </a:t>
            </a:r>
            <a:r>
              <a:rPr lang="en-US" sz="2000" dirty="0" err="1">
                <a:latin typeface="Arial"/>
                <a:cs typeface="Arial"/>
              </a:rPr>
              <a:t>organizaciones</a:t>
            </a:r>
            <a:r>
              <a:rPr lang="en-US" sz="2000" dirty="0">
                <a:latin typeface="Arial"/>
                <a:cs typeface="Arial"/>
              </a:rPr>
              <a:t> de </a:t>
            </a:r>
            <a:r>
              <a:rPr lang="en-US" sz="2000" dirty="0" err="1">
                <a:latin typeface="Arial"/>
                <a:cs typeface="Arial"/>
              </a:rPr>
              <a:t>atención</a:t>
            </a:r>
            <a:r>
              <a:rPr lang="en-US" sz="2000" dirty="0">
                <a:latin typeface="Arial"/>
                <a:cs typeface="Arial"/>
              </a:rPr>
              <a:t> </a:t>
            </a:r>
            <a:r>
              <a:rPr lang="en-US" sz="2000" dirty="0" err="1">
                <a:latin typeface="Arial"/>
                <a:cs typeface="Arial"/>
              </a:rPr>
              <a:t>médica</a:t>
            </a:r>
            <a:endParaRPr lang="en-US" sz="2000" dirty="0">
              <a:latin typeface="Arial"/>
              <a:cs typeface="Arial"/>
            </a:endParaRPr>
          </a:p>
        </p:txBody>
      </p:sp>
      <p:sp>
        <p:nvSpPr>
          <p:cNvPr id="4" name="Marcador de número de diapositiva 3">
            <a:extLst>
              <a:ext uri="{FF2B5EF4-FFF2-40B4-BE49-F238E27FC236}">
                <a16:creationId xmlns:a16="http://schemas.microsoft.com/office/drawing/2014/main" id="{E8E614EB-BC9E-A02D-E976-F8DF1BF0802A}"/>
              </a:ext>
            </a:extLst>
          </p:cNvPr>
          <p:cNvSpPr>
            <a:spLocks noGrp="1"/>
          </p:cNvSpPr>
          <p:nvPr>
            <p:ph type="sldNum" sz="quarter" idx="12"/>
          </p:nvPr>
        </p:nvSpPr>
        <p:spPr/>
        <p:txBody>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2382085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lstStyle/>
          <a:p>
            <a:r>
              <a:rPr lang="en-US" sz="3600" b="1" dirty="0" err="1">
                <a:latin typeface="Arial" panose="020B0604020202020204" pitchFamily="34" charset="0"/>
                <a:ea typeface="+mj-lt"/>
                <a:cs typeface="Arial" panose="020B0604020202020204" pitchFamily="34" charset="0"/>
              </a:rPr>
              <a:t>Contexto</a:t>
            </a:r>
            <a:r>
              <a:rPr lang="en-US" sz="3600" b="1" dirty="0">
                <a:latin typeface="Arial" panose="020B0604020202020204" pitchFamily="34" charset="0"/>
                <a:ea typeface="+mj-lt"/>
                <a:cs typeface="Arial" panose="020B0604020202020204" pitchFamily="34" charset="0"/>
              </a:rPr>
              <a:t> legal</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fontScale="92500" lnSpcReduction="20000"/>
          </a:bodyPr>
          <a:lstStyle/>
          <a:p>
            <a:pPr algn="just">
              <a:lnSpc>
                <a:spcPct val="100000"/>
              </a:lnSpc>
              <a:spcBef>
                <a:spcPts val="1800"/>
              </a:spcBef>
              <a:spcAft>
                <a:spcPct val="0"/>
              </a:spcAft>
            </a:pPr>
            <a:r>
              <a:rPr lang="en-US" sz="2400" b="1" dirty="0" err="1">
                <a:latin typeface="Arial"/>
                <a:cs typeface="Arial"/>
              </a:rPr>
              <a:t>Esquema</a:t>
            </a:r>
            <a:r>
              <a:rPr lang="en-US" sz="2400" b="1" dirty="0">
                <a:latin typeface="Arial"/>
                <a:cs typeface="Arial"/>
              </a:rPr>
              <a:t> Nacional de </a:t>
            </a:r>
            <a:r>
              <a:rPr lang="en-US" sz="2400" b="1" dirty="0" err="1">
                <a:latin typeface="Arial"/>
                <a:cs typeface="Arial"/>
              </a:rPr>
              <a:t>Seguridad</a:t>
            </a:r>
            <a:r>
              <a:rPr lang="en-US" sz="2400" b="1" dirty="0">
                <a:latin typeface="Arial"/>
                <a:cs typeface="Arial"/>
              </a:rPr>
              <a:t> (ENS)</a:t>
            </a:r>
            <a:endParaRPr lang="en-US" sz="2400" dirty="0">
              <a:latin typeface="Arial"/>
              <a:cs typeface="Arial"/>
            </a:endParaRPr>
          </a:p>
          <a:p>
            <a:pPr lvl="1" algn="just">
              <a:lnSpc>
                <a:spcPct val="100000"/>
              </a:lnSpc>
              <a:spcBef>
                <a:spcPts val="1200"/>
              </a:spcBef>
              <a:spcAft>
                <a:spcPct val="0"/>
              </a:spcAft>
              <a:buFont typeface="Wingdings 2" pitchFamily="34" charset="0"/>
              <a:buChar char=""/>
            </a:pPr>
            <a:r>
              <a:rPr lang="en-US" sz="2200" dirty="0">
                <a:latin typeface="Arial"/>
                <a:cs typeface="Arial"/>
              </a:rPr>
              <a:t>Para </a:t>
            </a:r>
            <a:r>
              <a:rPr lang="en-US" sz="2200" dirty="0" err="1">
                <a:latin typeface="Arial"/>
                <a:cs typeface="Arial"/>
              </a:rPr>
              <a:t>garantizar</a:t>
            </a:r>
            <a:r>
              <a:rPr lang="en-US" sz="2200" dirty="0">
                <a:latin typeface="Arial"/>
                <a:cs typeface="Arial"/>
              </a:rPr>
              <a:t> la </a:t>
            </a:r>
            <a:r>
              <a:rPr lang="en-US" sz="2200" dirty="0" err="1">
                <a:latin typeface="Arial"/>
                <a:cs typeface="Arial"/>
              </a:rPr>
              <a:t>seguridad</a:t>
            </a:r>
            <a:r>
              <a:rPr lang="en-US" sz="2200" dirty="0">
                <a:latin typeface="Arial"/>
                <a:cs typeface="Arial"/>
              </a:rPr>
              <a:t> </a:t>
            </a:r>
            <a:r>
              <a:rPr lang="en-US" sz="2200" dirty="0" err="1">
                <a:latin typeface="Arial"/>
                <a:cs typeface="Arial"/>
              </a:rPr>
              <a:t>en</a:t>
            </a:r>
            <a:r>
              <a:rPr lang="en-US" sz="2200" dirty="0">
                <a:latin typeface="Arial"/>
                <a:cs typeface="Arial"/>
              </a:rPr>
              <a:t> la </a:t>
            </a:r>
            <a:r>
              <a:rPr lang="en-US" sz="2200" dirty="0" err="1">
                <a:latin typeface="Arial"/>
                <a:cs typeface="Arial"/>
              </a:rPr>
              <a:t>Administración</a:t>
            </a:r>
            <a:r>
              <a:rPr lang="en-US" sz="2200" dirty="0">
                <a:latin typeface="Arial"/>
                <a:cs typeface="Arial"/>
              </a:rPr>
              <a:t> Digital</a:t>
            </a:r>
          </a:p>
          <a:p>
            <a:pPr lvl="2" algn="just">
              <a:lnSpc>
                <a:spcPct val="100000"/>
              </a:lnSpc>
              <a:spcBef>
                <a:spcPts val="1200"/>
              </a:spcBef>
              <a:spcAft>
                <a:spcPct val="0"/>
              </a:spcAft>
              <a:buFont typeface="Wingdings 2" pitchFamily="34" charset="0"/>
              <a:buChar char=""/>
            </a:pPr>
            <a:r>
              <a:rPr lang="en-US" sz="2000" dirty="0" err="1">
                <a:latin typeface="Arial"/>
                <a:cs typeface="Arial"/>
              </a:rPr>
              <a:t>Adaptación</a:t>
            </a:r>
            <a:r>
              <a:rPr lang="en-US" sz="2000" dirty="0">
                <a:latin typeface="Arial"/>
                <a:cs typeface="Arial"/>
              </a:rPr>
              <a:t> a </a:t>
            </a:r>
            <a:r>
              <a:rPr lang="en-US" sz="2000" dirty="0" err="1">
                <a:latin typeface="Arial"/>
                <a:cs typeface="Arial"/>
              </a:rPr>
              <a:t>cualquier</a:t>
            </a:r>
            <a:r>
              <a:rPr lang="en-US" sz="2000" dirty="0">
                <a:latin typeface="Arial"/>
                <a:cs typeface="Arial"/>
              </a:rPr>
              <a:t> </a:t>
            </a:r>
            <a:r>
              <a:rPr lang="en-US" sz="2000" dirty="0" err="1">
                <a:latin typeface="Arial"/>
                <a:cs typeface="Arial"/>
              </a:rPr>
              <a:t>tipo</a:t>
            </a:r>
            <a:r>
              <a:rPr lang="en-US" sz="2000" dirty="0">
                <a:latin typeface="Arial"/>
                <a:cs typeface="Arial"/>
              </a:rPr>
              <a:t> de Sistema</a:t>
            </a:r>
          </a:p>
          <a:p>
            <a:pPr lvl="1" algn="just">
              <a:lnSpc>
                <a:spcPct val="100000"/>
              </a:lnSpc>
              <a:spcBef>
                <a:spcPts val="1200"/>
              </a:spcBef>
              <a:spcAft>
                <a:spcPct val="0"/>
              </a:spcAft>
              <a:buFont typeface="Wingdings 2" pitchFamily="34" charset="0"/>
              <a:buChar char=""/>
            </a:pPr>
            <a:r>
              <a:rPr lang="en-US" sz="2200" dirty="0" err="1">
                <a:latin typeface="Arial"/>
                <a:cs typeface="Arial"/>
              </a:rPr>
              <a:t>Revisión</a:t>
            </a:r>
            <a:r>
              <a:rPr lang="en-US" sz="2200" dirty="0">
                <a:latin typeface="Arial"/>
                <a:cs typeface="Arial"/>
              </a:rPr>
              <a:t> continua </a:t>
            </a:r>
            <a:r>
              <a:rPr lang="en-US" sz="2200" dirty="0" err="1">
                <a:latin typeface="Arial"/>
                <a:cs typeface="Arial"/>
              </a:rPr>
              <a:t>frente</a:t>
            </a:r>
            <a:r>
              <a:rPr lang="en-US" sz="2200" dirty="0">
                <a:latin typeface="Arial"/>
                <a:cs typeface="Arial"/>
              </a:rPr>
              <a:t> a la </a:t>
            </a:r>
            <a:r>
              <a:rPr lang="en-US" sz="2200" dirty="0" err="1">
                <a:latin typeface="Arial"/>
                <a:cs typeface="Arial"/>
              </a:rPr>
              <a:t>nuevas</a:t>
            </a:r>
            <a:r>
              <a:rPr lang="en-US" sz="2200" dirty="0">
                <a:latin typeface="Arial"/>
                <a:cs typeface="Arial"/>
              </a:rPr>
              <a:t> </a:t>
            </a:r>
            <a:r>
              <a:rPr lang="en-US" sz="2200" dirty="0" err="1">
                <a:latin typeface="Arial"/>
                <a:cs typeface="Arial"/>
              </a:rPr>
              <a:t>tendencias</a:t>
            </a:r>
            <a:r>
              <a:rPr lang="en-US" sz="2200" dirty="0">
                <a:latin typeface="Arial"/>
                <a:cs typeface="Arial"/>
              </a:rPr>
              <a:t> </a:t>
            </a:r>
            <a:r>
              <a:rPr lang="en-US" sz="2200" dirty="0" err="1">
                <a:latin typeface="Arial"/>
                <a:cs typeface="Arial"/>
              </a:rPr>
              <a:t>en</a:t>
            </a:r>
            <a:r>
              <a:rPr lang="en-US" sz="2200" dirty="0">
                <a:latin typeface="Arial"/>
                <a:cs typeface="Arial"/>
              </a:rPr>
              <a:t> </a:t>
            </a:r>
            <a:r>
              <a:rPr lang="en-US" sz="2200" dirty="0" err="1">
                <a:latin typeface="Arial"/>
                <a:cs typeface="Arial"/>
              </a:rPr>
              <a:t>ciberseguridad</a:t>
            </a:r>
            <a:endParaRPr lang="en-US" sz="2200" dirty="0">
              <a:latin typeface="Arial"/>
              <a:cs typeface="Arial"/>
            </a:endParaRPr>
          </a:p>
          <a:p>
            <a:pPr algn="just">
              <a:lnSpc>
                <a:spcPct val="100000"/>
              </a:lnSpc>
              <a:spcBef>
                <a:spcPts val="1800"/>
              </a:spcBef>
              <a:spcAft>
                <a:spcPct val="0"/>
              </a:spcAft>
            </a:pPr>
            <a:r>
              <a:rPr lang="en-US" sz="2400" b="1" dirty="0">
                <a:latin typeface="Arial"/>
                <a:cs typeface="Arial"/>
              </a:rPr>
              <a:t>ISO/IEC 27001</a:t>
            </a:r>
            <a:endParaRPr lang="en-US" sz="2400" dirty="0">
              <a:latin typeface="Arial"/>
              <a:cs typeface="Arial"/>
            </a:endParaRPr>
          </a:p>
          <a:p>
            <a:pPr lvl="1" algn="just">
              <a:lnSpc>
                <a:spcPct val="100000"/>
              </a:lnSpc>
              <a:spcBef>
                <a:spcPts val="1200"/>
              </a:spcBef>
              <a:spcAft>
                <a:spcPct val="0"/>
              </a:spcAft>
              <a:buFont typeface="Wingdings 2" pitchFamily="34" charset="0"/>
              <a:buChar char=""/>
            </a:pPr>
            <a:r>
              <a:rPr lang="en-US" sz="2200" dirty="0" err="1">
                <a:latin typeface="Arial"/>
                <a:cs typeface="Arial"/>
              </a:rPr>
              <a:t>Estandar</a:t>
            </a:r>
            <a:r>
              <a:rPr lang="en-US" sz="2200" dirty="0">
                <a:latin typeface="Arial"/>
                <a:cs typeface="Arial"/>
              </a:rPr>
              <a:t> </a:t>
            </a:r>
            <a:r>
              <a:rPr lang="en-US" sz="2200" dirty="0" err="1">
                <a:latin typeface="Arial"/>
                <a:cs typeface="Arial"/>
              </a:rPr>
              <a:t>internacional</a:t>
            </a:r>
            <a:r>
              <a:rPr lang="en-US" sz="2200" dirty="0">
                <a:latin typeface="Arial"/>
                <a:cs typeface="Arial"/>
              </a:rPr>
              <a:t> para la </a:t>
            </a:r>
            <a:r>
              <a:rPr lang="en-US" sz="2200" dirty="0" err="1">
                <a:latin typeface="Arial"/>
                <a:cs typeface="Arial"/>
              </a:rPr>
              <a:t>gestión</a:t>
            </a:r>
            <a:r>
              <a:rPr lang="en-US" sz="2200" dirty="0">
                <a:latin typeface="Arial"/>
                <a:cs typeface="Arial"/>
              </a:rPr>
              <a:t> de la </a:t>
            </a:r>
            <a:r>
              <a:rPr lang="en-US" sz="2200" dirty="0" err="1">
                <a:latin typeface="Arial"/>
                <a:cs typeface="Arial"/>
              </a:rPr>
              <a:t>seguridad</a:t>
            </a:r>
            <a:r>
              <a:rPr lang="en-US" sz="2200" dirty="0">
                <a:latin typeface="Arial"/>
                <a:cs typeface="Arial"/>
              </a:rPr>
              <a:t> de la </a:t>
            </a:r>
            <a:r>
              <a:rPr lang="en-US" sz="2200" dirty="0" err="1">
                <a:latin typeface="Arial"/>
                <a:cs typeface="Arial"/>
              </a:rPr>
              <a:t>información</a:t>
            </a:r>
            <a:endParaRPr lang="en-US" sz="2200" dirty="0">
              <a:latin typeface="Arial"/>
              <a:cs typeface="Arial"/>
            </a:endParaRPr>
          </a:p>
          <a:p>
            <a:pPr lvl="1" algn="just">
              <a:lnSpc>
                <a:spcPct val="100000"/>
              </a:lnSpc>
              <a:spcBef>
                <a:spcPts val="1200"/>
              </a:spcBef>
              <a:spcAft>
                <a:spcPct val="0"/>
              </a:spcAft>
              <a:buFont typeface="Wingdings 2" pitchFamily="34" charset="0"/>
              <a:buChar char=""/>
            </a:pPr>
            <a:r>
              <a:rPr lang="en-US" sz="2200" dirty="0" err="1">
                <a:latin typeface="Arial"/>
                <a:cs typeface="Arial"/>
              </a:rPr>
              <a:t>Proporciona</a:t>
            </a:r>
            <a:r>
              <a:rPr lang="en-US" sz="2200" dirty="0">
                <a:latin typeface="Arial"/>
                <a:cs typeface="Arial"/>
              </a:rPr>
              <a:t> </a:t>
            </a:r>
            <a:r>
              <a:rPr lang="en-US" sz="2200" dirty="0" err="1">
                <a:latin typeface="Arial"/>
                <a:cs typeface="Arial"/>
              </a:rPr>
              <a:t>una</a:t>
            </a:r>
            <a:r>
              <a:rPr lang="en-US" sz="2200" dirty="0">
                <a:latin typeface="Arial"/>
                <a:cs typeface="Arial"/>
              </a:rPr>
              <a:t> </a:t>
            </a:r>
            <a:r>
              <a:rPr lang="en-US" sz="2200" dirty="0" err="1">
                <a:latin typeface="Arial"/>
                <a:cs typeface="Arial"/>
              </a:rPr>
              <a:t>serie</a:t>
            </a:r>
            <a:r>
              <a:rPr lang="en-US" sz="2200" dirty="0">
                <a:latin typeface="Arial"/>
                <a:cs typeface="Arial"/>
              </a:rPr>
              <a:t> de “</a:t>
            </a:r>
            <a:r>
              <a:rPr lang="en-US" sz="2200" i="1" dirty="0">
                <a:latin typeface="Arial"/>
                <a:cs typeface="Arial"/>
              </a:rPr>
              <a:t>best practices</a:t>
            </a:r>
            <a:r>
              <a:rPr lang="en-US" sz="2200" dirty="0">
                <a:latin typeface="Arial"/>
                <a:cs typeface="Arial"/>
              </a:rPr>
              <a:t>”</a:t>
            </a:r>
          </a:p>
          <a:p>
            <a:pPr algn="just">
              <a:lnSpc>
                <a:spcPct val="100000"/>
              </a:lnSpc>
              <a:spcBef>
                <a:spcPts val="1800"/>
              </a:spcBef>
              <a:spcAft>
                <a:spcPct val="0"/>
              </a:spcAft>
            </a:pPr>
            <a:r>
              <a:rPr lang="en-US" sz="2400" b="1" dirty="0">
                <a:latin typeface="Arial"/>
                <a:cs typeface="Arial"/>
              </a:rPr>
              <a:t>MAGERIT</a:t>
            </a:r>
            <a:endParaRPr lang="en-US" sz="2400" dirty="0">
              <a:latin typeface="Arial"/>
              <a:cs typeface="Arial"/>
            </a:endParaRPr>
          </a:p>
          <a:p>
            <a:pPr lvl="1" algn="just">
              <a:lnSpc>
                <a:spcPct val="100000"/>
              </a:lnSpc>
              <a:spcBef>
                <a:spcPts val="1200"/>
              </a:spcBef>
              <a:spcAft>
                <a:spcPct val="0"/>
              </a:spcAft>
              <a:buFont typeface="Wingdings 2" pitchFamily="34" charset="0"/>
              <a:buChar char=""/>
            </a:pPr>
            <a:r>
              <a:rPr lang="es-ES" sz="2200" dirty="0">
                <a:latin typeface="Arial"/>
                <a:cs typeface="Arial"/>
              </a:rPr>
              <a:t>Metodología de Análisis y Gestión de Riesgos de los Sistemas de Información</a:t>
            </a:r>
          </a:p>
          <a:p>
            <a:pPr lvl="1" algn="just">
              <a:lnSpc>
                <a:spcPct val="100000"/>
              </a:lnSpc>
              <a:spcBef>
                <a:spcPts val="1200"/>
              </a:spcBef>
              <a:spcAft>
                <a:spcPct val="0"/>
              </a:spcAft>
              <a:buFont typeface="Wingdings 2" pitchFamily="34" charset="0"/>
              <a:buChar char=""/>
            </a:pPr>
            <a:r>
              <a:rPr lang="es-ES" sz="2200" dirty="0">
                <a:latin typeface="Arial"/>
                <a:cs typeface="Arial"/>
              </a:rPr>
              <a:t>Intenta minimizar los riesgos de la implantación y uso de las TI</a:t>
            </a:r>
          </a:p>
          <a:p>
            <a:pPr algn="just">
              <a:lnSpc>
                <a:spcPct val="100000"/>
              </a:lnSpc>
              <a:spcBef>
                <a:spcPts val="1200"/>
              </a:spcBef>
              <a:spcAft>
                <a:spcPct val="0"/>
              </a:spcAft>
              <a:buFont typeface="Wingdings 2" pitchFamily="34" charset="0"/>
              <a:buChar char=""/>
            </a:pPr>
            <a:endParaRPr lang="en-US" sz="2400" dirty="0">
              <a:latin typeface="Arial"/>
              <a:cs typeface="Arial"/>
            </a:endParaRPr>
          </a:p>
          <a:p>
            <a:pPr lvl="1" algn="just">
              <a:lnSpc>
                <a:spcPct val="100000"/>
              </a:lnSpc>
              <a:spcBef>
                <a:spcPts val="1200"/>
              </a:spcBef>
              <a:spcAft>
                <a:spcPct val="0"/>
              </a:spcAft>
              <a:buFont typeface="Wingdings 2" pitchFamily="34" charset="0"/>
              <a:buChar char=""/>
            </a:pPr>
            <a:endParaRPr lang="en-US" sz="2300" dirty="0">
              <a:latin typeface="Arial"/>
              <a:cs typeface="Arial"/>
            </a:endParaRPr>
          </a:p>
          <a:p>
            <a:pPr marL="457200" algn="just">
              <a:lnSpc>
                <a:spcPct val="100000"/>
              </a:lnSpc>
              <a:spcBef>
                <a:spcPts val="1800"/>
              </a:spcBef>
              <a:spcAft>
                <a:spcPct val="0"/>
              </a:spcAft>
              <a:buFont typeface="Wingdings 2" pitchFamily="34" charset="0"/>
              <a:buChar char=""/>
            </a:pPr>
            <a:endParaRPr lang="en-US" sz="2700" dirty="0">
              <a:ea typeface="+mn-lt"/>
              <a:cs typeface="+mn-lt"/>
            </a:endParaRPr>
          </a:p>
          <a:p>
            <a:pPr algn="just"/>
            <a:endParaRPr lang="es-ES" dirty="0"/>
          </a:p>
        </p:txBody>
      </p:sp>
      <p:sp>
        <p:nvSpPr>
          <p:cNvPr id="4" name="Marcador de número de diapositiva 3">
            <a:extLst>
              <a:ext uri="{FF2B5EF4-FFF2-40B4-BE49-F238E27FC236}">
                <a16:creationId xmlns:a16="http://schemas.microsoft.com/office/drawing/2014/main" id="{D88A6B87-616D-FF0A-5777-A690C0FE66C6}"/>
              </a:ext>
            </a:extLst>
          </p:cNvPr>
          <p:cNvSpPr>
            <a:spLocks noGrp="1"/>
          </p:cNvSpPr>
          <p:nvPr>
            <p:ph type="sldNum" sz="quarter" idx="12"/>
          </p:nvPr>
        </p:nvSpPr>
        <p:spPr/>
        <p:txBody>
          <a:bodyPr/>
          <a:lstStyle/>
          <a:p>
            <a:fld id="{4FAB73BC-B049-4115-A692-8D63A059BFB8}" type="slidenum">
              <a:rPr lang="en-US" smtClean="0"/>
              <a:t>19</a:t>
            </a:fld>
            <a:endParaRPr lang="en-US" dirty="0"/>
          </a:p>
        </p:txBody>
      </p:sp>
    </p:spTree>
    <p:extLst>
      <p:ext uri="{BB962C8B-B14F-4D97-AF65-F5344CB8AC3E}">
        <p14:creationId xmlns:p14="http://schemas.microsoft.com/office/powerpoint/2010/main" val="685069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4B8911-2F89-6D1F-E6FD-7004FED8743E}"/>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Contenidos</a:t>
            </a:r>
          </a:p>
        </p:txBody>
      </p:sp>
      <p:sp>
        <p:nvSpPr>
          <p:cNvPr id="3" name="Marcador de contenido 2">
            <a:extLst>
              <a:ext uri="{FF2B5EF4-FFF2-40B4-BE49-F238E27FC236}">
                <a16:creationId xmlns:a16="http://schemas.microsoft.com/office/drawing/2014/main" id="{CFAFFC7C-F553-DA56-8C4E-F676C8183B7E}"/>
              </a:ext>
            </a:extLst>
          </p:cNvPr>
          <p:cNvSpPr>
            <a:spLocks noGrp="1"/>
          </p:cNvSpPr>
          <p:nvPr>
            <p:ph idx="1"/>
          </p:nvPr>
        </p:nvSpPr>
        <p:spPr/>
        <p:txBody>
          <a:bodyPr>
            <a:normAutofit lnSpcReduction="10000"/>
          </a:bodyPr>
          <a:lstStyle/>
          <a:p>
            <a:r>
              <a:rPr lang="es-ES" sz="2400" dirty="0">
                <a:latin typeface="Arial" panose="020B0604020202020204" pitchFamily="34" charset="0"/>
                <a:cs typeface="Arial" panose="020B0604020202020204" pitchFamily="34" charset="0"/>
              </a:rPr>
              <a:t>Introducción</a:t>
            </a:r>
          </a:p>
          <a:p>
            <a:r>
              <a:rPr lang="es-ES" sz="2400" dirty="0">
                <a:latin typeface="Arial" panose="020B0604020202020204" pitchFamily="34" charset="0"/>
                <a:cs typeface="Arial" panose="020B0604020202020204" pitchFamily="34" charset="0"/>
              </a:rPr>
              <a:t>Gestión de la seguridad</a:t>
            </a:r>
          </a:p>
          <a:p>
            <a:pPr lvl="1"/>
            <a:r>
              <a:rPr lang="es-ES" sz="2000" dirty="0">
                <a:latin typeface="Arial" panose="020B0604020202020204" pitchFamily="34" charset="0"/>
                <a:cs typeface="Arial" panose="020B0604020202020204" pitchFamily="34" charset="0"/>
              </a:rPr>
              <a:t>Contexto legal</a:t>
            </a:r>
          </a:p>
          <a:p>
            <a:pPr lvl="1"/>
            <a:r>
              <a:rPr lang="es-ES" sz="2000" dirty="0">
                <a:latin typeface="Arial" panose="020B0604020202020204" pitchFamily="34" charset="0"/>
                <a:cs typeface="Arial" panose="020B0604020202020204" pitchFamily="34" charset="0"/>
              </a:rPr>
              <a:t>Cuestiones Organizativas</a:t>
            </a:r>
          </a:p>
          <a:p>
            <a:r>
              <a:rPr lang="es-ES" sz="2400" dirty="0">
                <a:latin typeface="Arial" panose="020B0604020202020204" pitchFamily="34" charset="0"/>
                <a:cs typeface="Arial" panose="020B0604020202020204" pitchFamily="34" charset="0"/>
              </a:rPr>
              <a:t>Análisis de riesgos</a:t>
            </a:r>
          </a:p>
          <a:p>
            <a:pPr lvl="1"/>
            <a:r>
              <a:rPr lang="es-ES" sz="2000" dirty="0">
                <a:latin typeface="Arial" panose="020B0604020202020204" pitchFamily="34" charset="0"/>
                <a:cs typeface="Arial" panose="020B0604020202020204" pitchFamily="34" charset="0"/>
              </a:rPr>
              <a:t>Enfoques</a:t>
            </a:r>
          </a:p>
          <a:p>
            <a:pPr lvl="1"/>
            <a:r>
              <a:rPr lang="es-ES" sz="2000" dirty="0">
                <a:latin typeface="Arial" panose="020B0604020202020204" pitchFamily="34" charset="0"/>
                <a:cs typeface="Arial" panose="020B0604020202020204" pitchFamily="34" charset="0"/>
              </a:rPr>
              <a:t>Terminología</a:t>
            </a:r>
          </a:p>
          <a:p>
            <a:pPr lvl="1"/>
            <a:r>
              <a:rPr lang="es-ES" sz="2000" dirty="0">
                <a:latin typeface="Arial" panose="020B0604020202020204" pitchFamily="34" charset="0"/>
                <a:cs typeface="Arial" panose="020B0604020202020204" pitchFamily="34" charset="0"/>
              </a:rPr>
              <a:t>Evaluación del riesgo</a:t>
            </a:r>
          </a:p>
          <a:p>
            <a:pPr lvl="1"/>
            <a:r>
              <a:rPr lang="es-ES" sz="2000" dirty="0">
                <a:latin typeface="Arial" panose="020B0604020202020204" pitchFamily="34" charset="0"/>
                <a:cs typeface="Arial" panose="020B0604020202020204" pitchFamily="34" charset="0"/>
              </a:rPr>
              <a:t>Ejemplo</a:t>
            </a:r>
          </a:p>
          <a:p>
            <a:r>
              <a:rPr lang="es-ES" sz="2400" dirty="0">
                <a:latin typeface="Arial" panose="020B0604020202020204" pitchFamily="34" charset="0"/>
                <a:cs typeface="Arial" panose="020B0604020202020204" pitchFamily="34" charset="0"/>
              </a:rPr>
              <a:t>Análisis de riesgos de software</a:t>
            </a:r>
          </a:p>
          <a:p>
            <a:pPr lvl="1"/>
            <a:r>
              <a:rPr lang="es-ES" dirty="0"/>
              <a:t>Objetivos e importancia</a:t>
            </a:r>
            <a:endParaRPr lang="es-ES" dirty="0">
              <a:latin typeface="Arial" panose="020B0604020202020204" pitchFamily="34" charset="0"/>
              <a:cs typeface="Arial" panose="020B0604020202020204" pitchFamily="34" charset="0"/>
            </a:endParaRPr>
          </a:p>
          <a:p>
            <a:pPr lvl="1"/>
            <a:r>
              <a:rPr lang="es-ES" sz="2000" dirty="0">
                <a:latin typeface="Arial" panose="020B0604020202020204" pitchFamily="34" charset="0"/>
                <a:cs typeface="Arial" panose="020B0604020202020204" pitchFamily="34" charset="0"/>
              </a:rPr>
              <a:t>Categorías de riesgos de software</a:t>
            </a:r>
          </a:p>
        </p:txBody>
      </p:sp>
      <p:sp>
        <p:nvSpPr>
          <p:cNvPr id="4" name="Marcador de número de diapositiva 3">
            <a:extLst>
              <a:ext uri="{FF2B5EF4-FFF2-40B4-BE49-F238E27FC236}">
                <a16:creationId xmlns:a16="http://schemas.microsoft.com/office/drawing/2014/main" id="{EE015B48-5061-ADF0-1548-42719FDB9AF2}"/>
              </a:ext>
            </a:extLst>
          </p:cNvPr>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14779452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n-US" sz="3600" b="1" dirty="0" err="1">
                <a:latin typeface="Arial" panose="020B0604020202020204" pitchFamily="34" charset="0"/>
                <a:ea typeface="+mj-lt"/>
                <a:cs typeface="Arial" panose="020B0604020202020204" pitchFamily="34" charset="0"/>
              </a:rPr>
              <a:t>Contexto</a:t>
            </a:r>
            <a:r>
              <a:rPr lang="en-US" sz="3600" b="1" dirty="0">
                <a:latin typeface="Arial" panose="020B0604020202020204" pitchFamily="34" charset="0"/>
                <a:ea typeface="+mj-lt"/>
                <a:cs typeface="Arial" panose="020B0604020202020204" pitchFamily="34" charset="0"/>
              </a:rPr>
              <a:t> legal</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800"/>
              </a:spcBef>
              <a:spcAft>
                <a:spcPct val="0"/>
              </a:spcAft>
            </a:pPr>
            <a:r>
              <a:rPr lang="en-US" sz="2400" b="1" dirty="0">
                <a:latin typeface="Arial"/>
                <a:cs typeface="Arial"/>
              </a:rPr>
              <a:t>FISMA</a:t>
            </a:r>
            <a:endParaRPr lang="en-US" sz="2400" dirty="0">
              <a:latin typeface="Arial"/>
              <a:cs typeface="Arial"/>
            </a:endParaRPr>
          </a:p>
          <a:p>
            <a:pPr lvl="1" algn="just">
              <a:lnSpc>
                <a:spcPct val="100000"/>
              </a:lnSpc>
              <a:spcBef>
                <a:spcPts val="1200"/>
              </a:spcBef>
              <a:spcAft>
                <a:spcPct val="0"/>
              </a:spcAft>
              <a:buFont typeface="Wingdings 2" pitchFamily="34" charset="0"/>
              <a:buChar char=""/>
            </a:pPr>
            <a:r>
              <a:rPr lang="en-US" sz="2200" spc="10" dirty="0">
                <a:solidFill>
                  <a:srgbClr val="000000"/>
                </a:solidFill>
                <a:latin typeface="Arial"/>
                <a:cs typeface="Arial"/>
              </a:rPr>
              <a:t>Federal Information Security Management Act (2002)</a:t>
            </a:r>
          </a:p>
          <a:p>
            <a:pPr lvl="1" algn="just">
              <a:lnSpc>
                <a:spcPct val="100000"/>
              </a:lnSpc>
              <a:spcBef>
                <a:spcPts val="1200"/>
              </a:spcBef>
              <a:spcAft>
                <a:spcPct val="0"/>
              </a:spcAft>
              <a:buFont typeface="Wingdings 2" pitchFamily="34" charset="0"/>
              <a:buChar char=""/>
            </a:pPr>
            <a:r>
              <a:rPr lang="en-US" sz="2200" spc="10" dirty="0" err="1">
                <a:solidFill>
                  <a:srgbClr val="000000"/>
                </a:solidFill>
                <a:latin typeface="Arial"/>
                <a:cs typeface="Arial"/>
              </a:rPr>
              <a:t>Procesos</a:t>
            </a:r>
            <a:r>
              <a:rPr lang="en-US" sz="2200" spc="10" dirty="0">
                <a:solidFill>
                  <a:srgbClr val="000000"/>
                </a:solidFill>
                <a:latin typeface="Arial"/>
                <a:cs typeface="Arial"/>
              </a:rPr>
              <a:t> para </a:t>
            </a:r>
            <a:r>
              <a:rPr lang="en-US" sz="2200" spc="10" dirty="0" err="1">
                <a:solidFill>
                  <a:srgbClr val="000000"/>
                </a:solidFill>
                <a:latin typeface="Arial"/>
                <a:cs typeface="Arial"/>
              </a:rPr>
              <a:t>todos</a:t>
            </a:r>
            <a:r>
              <a:rPr lang="en-US" sz="2200" spc="10" dirty="0">
                <a:solidFill>
                  <a:srgbClr val="000000"/>
                </a:solidFill>
                <a:latin typeface="Arial"/>
                <a:cs typeface="Arial"/>
              </a:rPr>
              <a:t> </a:t>
            </a:r>
            <a:r>
              <a:rPr lang="en-US" sz="2200" spc="10" dirty="0" err="1">
                <a:solidFill>
                  <a:srgbClr val="000000"/>
                </a:solidFill>
                <a:latin typeface="Arial"/>
                <a:cs typeface="Arial"/>
              </a:rPr>
              <a:t>los</a:t>
            </a:r>
            <a:r>
              <a:rPr lang="en-US" sz="2200" spc="10" dirty="0">
                <a:solidFill>
                  <a:srgbClr val="000000"/>
                </a:solidFill>
                <a:latin typeface="Arial"/>
                <a:cs typeface="Arial"/>
              </a:rPr>
              <a:t> </a:t>
            </a:r>
            <a:r>
              <a:rPr lang="en-US" sz="2200" spc="10" dirty="0" err="1">
                <a:solidFill>
                  <a:srgbClr val="000000"/>
                </a:solidFill>
                <a:latin typeface="Arial"/>
                <a:cs typeface="Arial"/>
              </a:rPr>
              <a:t>sistemas</a:t>
            </a:r>
            <a:r>
              <a:rPr lang="en-US" sz="2200" spc="10" dirty="0">
                <a:solidFill>
                  <a:srgbClr val="000000"/>
                </a:solidFill>
                <a:latin typeface="Arial"/>
                <a:cs typeface="Arial"/>
              </a:rPr>
              <a:t> de </a:t>
            </a:r>
            <a:r>
              <a:rPr lang="en-US" sz="2200" spc="10" dirty="0" err="1">
                <a:solidFill>
                  <a:srgbClr val="000000"/>
                </a:solidFill>
                <a:latin typeface="Arial"/>
                <a:cs typeface="Arial"/>
              </a:rPr>
              <a:t>información</a:t>
            </a:r>
            <a:r>
              <a:rPr lang="en-US" sz="2200" spc="10" dirty="0">
                <a:solidFill>
                  <a:srgbClr val="000000"/>
                </a:solidFill>
                <a:latin typeface="Arial"/>
                <a:cs typeface="Arial"/>
              </a:rPr>
              <a:t> </a:t>
            </a:r>
            <a:r>
              <a:rPr lang="en-US" sz="2200" spc="10" dirty="0" err="1">
                <a:solidFill>
                  <a:srgbClr val="000000"/>
                </a:solidFill>
                <a:latin typeface="Arial"/>
                <a:cs typeface="Arial"/>
              </a:rPr>
              <a:t>utilizados</a:t>
            </a:r>
            <a:r>
              <a:rPr lang="en-US" sz="2200" spc="10" dirty="0">
                <a:solidFill>
                  <a:srgbClr val="000000"/>
                </a:solidFill>
                <a:latin typeface="Arial"/>
                <a:cs typeface="Arial"/>
              </a:rPr>
              <a:t> u </a:t>
            </a:r>
            <a:r>
              <a:rPr lang="en-US" sz="2200" spc="10" dirty="0" err="1">
                <a:solidFill>
                  <a:srgbClr val="000000"/>
                </a:solidFill>
                <a:latin typeface="Arial"/>
                <a:cs typeface="Arial"/>
              </a:rPr>
              <a:t>operados</a:t>
            </a:r>
            <a:r>
              <a:rPr lang="en-US" sz="2200" spc="10" dirty="0">
                <a:solidFill>
                  <a:srgbClr val="000000"/>
                </a:solidFill>
                <a:latin typeface="Arial"/>
                <a:cs typeface="Arial"/>
              </a:rPr>
              <a:t> </a:t>
            </a:r>
            <a:r>
              <a:rPr lang="en-US" sz="2200" spc="10" dirty="0" err="1">
                <a:solidFill>
                  <a:srgbClr val="000000"/>
                </a:solidFill>
                <a:latin typeface="Arial"/>
                <a:cs typeface="Arial"/>
              </a:rPr>
              <a:t>por</a:t>
            </a:r>
            <a:r>
              <a:rPr lang="en-US" sz="2200" spc="10" dirty="0">
                <a:solidFill>
                  <a:srgbClr val="000000"/>
                </a:solidFill>
                <a:latin typeface="Arial"/>
                <a:cs typeface="Arial"/>
              </a:rPr>
              <a:t> </a:t>
            </a:r>
            <a:r>
              <a:rPr lang="en-US" sz="2200" spc="10" dirty="0" err="1">
                <a:solidFill>
                  <a:srgbClr val="000000"/>
                </a:solidFill>
                <a:latin typeface="Arial"/>
                <a:cs typeface="Arial"/>
              </a:rPr>
              <a:t>agencias</a:t>
            </a:r>
            <a:r>
              <a:rPr lang="en-US" sz="2200" spc="10" dirty="0">
                <a:solidFill>
                  <a:srgbClr val="000000"/>
                </a:solidFill>
                <a:latin typeface="Arial"/>
                <a:cs typeface="Arial"/>
              </a:rPr>
              <a:t> federales del </a:t>
            </a:r>
            <a:r>
              <a:rPr lang="en-US" sz="2200" spc="10" dirty="0" err="1">
                <a:solidFill>
                  <a:srgbClr val="000000"/>
                </a:solidFill>
                <a:latin typeface="Arial"/>
                <a:cs typeface="Arial"/>
              </a:rPr>
              <a:t>gobierno</a:t>
            </a:r>
            <a:r>
              <a:rPr lang="en-US" sz="2200" spc="10" dirty="0">
                <a:solidFill>
                  <a:srgbClr val="000000"/>
                </a:solidFill>
                <a:latin typeface="Arial"/>
                <a:cs typeface="Arial"/>
              </a:rPr>
              <a:t> de </a:t>
            </a:r>
            <a:r>
              <a:rPr lang="en-US" sz="2200" spc="10" dirty="0" err="1">
                <a:solidFill>
                  <a:srgbClr val="000000"/>
                </a:solidFill>
                <a:latin typeface="Arial"/>
                <a:cs typeface="Arial"/>
              </a:rPr>
              <a:t>los</a:t>
            </a:r>
            <a:r>
              <a:rPr lang="en-US" sz="2200" spc="10" dirty="0">
                <a:solidFill>
                  <a:srgbClr val="000000"/>
                </a:solidFill>
                <a:latin typeface="Arial"/>
                <a:cs typeface="Arial"/>
              </a:rPr>
              <a:t> EE.UU.</a:t>
            </a:r>
          </a:p>
          <a:p>
            <a:pPr lvl="1" algn="just">
              <a:lnSpc>
                <a:spcPct val="100000"/>
              </a:lnSpc>
              <a:spcBef>
                <a:spcPts val="1200"/>
              </a:spcBef>
              <a:spcAft>
                <a:spcPct val="0"/>
              </a:spcAft>
              <a:buFont typeface="Wingdings 2" pitchFamily="34" charset="0"/>
              <a:buChar char=""/>
            </a:pPr>
            <a:r>
              <a:rPr lang="en-US" sz="2200" spc="10" dirty="0" err="1">
                <a:solidFill>
                  <a:srgbClr val="000000"/>
                </a:solidFill>
                <a:latin typeface="Arial"/>
                <a:cs typeface="Arial"/>
              </a:rPr>
              <a:t>También</a:t>
            </a:r>
            <a:r>
              <a:rPr lang="en-US" sz="2200" spc="10" dirty="0">
                <a:solidFill>
                  <a:srgbClr val="000000"/>
                </a:solidFill>
                <a:latin typeface="Arial"/>
                <a:cs typeface="Arial"/>
              </a:rPr>
              <a:t> </a:t>
            </a:r>
            <a:r>
              <a:rPr lang="en-US" sz="2200" spc="10" dirty="0" err="1">
                <a:solidFill>
                  <a:srgbClr val="000000"/>
                </a:solidFill>
                <a:latin typeface="Arial"/>
                <a:cs typeface="Arial"/>
              </a:rPr>
              <a:t>por</a:t>
            </a:r>
            <a:r>
              <a:rPr lang="en-US" sz="2200" spc="10" dirty="0">
                <a:solidFill>
                  <a:srgbClr val="000000"/>
                </a:solidFill>
                <a:latin typeface="Arial"/>
                <a:cs typeface="Arial"/>
              </a:rPr>
              <a:t> </a:t>
            </a:r>
            <a:r>
              <a:rPr lang="en-US" sz="2200" spc="10" dirty="0" err="1">
                <a:solidFill>
                  <a:srgbClr val="000000"/>
                </a:solidFill>
                <a:latin typeface="Arial"/>
                <a:cs typeface="Arial"/>
              </a:rPr>
              <a:t>cualquier</a:t>
            </a:r>
            <a:r>
              <a:rPr lang="en-US" sz="2200" spc="10" dirty="0">
                <a:solidFill>
                  <a:srgbClr val="000000"/>
                </a:solidFill>
                <a:latin typeface="Arial"/>
                <a:cs typeface="Arial"/>
              </a:rPr>
              <a:t> </a:t>
            </a:r>
            <a:r>
              <a:rPr lang="en-US" sz="2200" spc="10" dirty="0" err="1">
                <a:solidFill>
                  <a:srgbClr val="000000"/>
                </a:solidFill>
                <a:latin typeface="Arial"/>
                <a:cs typeface="Arial"/>
              </a:rPr>
              <a:t>contratista</a:t>
            </a:r>
            <a:r>
              <a:rPr lang="en-US" sz="2200" spc="10" dirty="0">
                <a:solidFill>
                  <a:srgbClr val="000000"/>
                </a:solidFill>
                <a:latin typeface="Arial"/>
                <a:cs typeface="Arial"/>
              </a:rPr>
              <a:t> u </a:t>
            </a:r>
            <a:r>
              <a:rPr lang="en-US" sz="2200" spc="10" dirty="0" err="1">
                <a:solidFill>
                  <a:srgbClr val="000000"/>
                </a:solidFill>
                <a:latin typeface="Arial"/>
                <a:cs typeface="Arial"/>
              </a:rPr>
              <a:t>otra</a:t>
            </a:r>
            <a:r>
              <a:rPr lang="en-US" sz="2200" spc="10" dirty="0">
                <a:solidFill>
                  <a:srgbClr val="000000"/>
                </a:solidFill>
                <a:latin typeface="Arial"/>
                <a:cs typeface="Arial"/>
              </a:rPr>
              <a:t> </a:t>
            </a:r>
            <a:r>
              <a:rPr lang="en-US" sz="2200" spc="10" dirty="0" err="1">
                <a:solidFill>
                  <a:srgbClr val="000000"/>
                </a:solidFill>
                <a:latin typeface="Arial"/>
                <a:cs typeface="Arial"/>
              </a:rPr>
              <a:t>organización</a:t>
            </a:r>
            <a:r>
              <a:rPr lang="en-US" sz="2200" spc="10" dirty="0">
                <a:solidFill>
                  <a:srgbClr val="000000"/>
                </a:solidFill>
                <a:latin typeface="Arial"/>
                <a:cs typeface="Arial"/>
              </a:rPr>
              <a:t> </a:t>
            </a:r>
            <a:r>
              <a:rPr lang="en-US" sz="2200" spc="10" dirty="0" err="1">
                <a:solidFill>
                  <a:srgbClr val="000000"/>
                </a:solidFill>
                <a:latin typeface="Arial"/>
                <a:cs typeface="Arial"/>
              </a:rPr>
              <a:t>en</a:t>
            </a:r>
            <a:r>
              <a:rPr lang="en-US" sz="2200" spc="10" dirty="0">
                <a:solidFill>
                  <a:srgbClr val="000000"/>
                </a:solidFill>
                <a:latin typeface="Arial"/>
                <a:cs typeface="Arial"/>
              </a:rPr>
              <a:t> </a:t>
            </a:r>
            <a:r>
              <a:rPr lang="en-US" sz="2200" spc="10" dirty="0" err="1">
                <a:solidFill>
                  <a:srgbClr val="000000"/>
                </a:solidFill>
                <a:latin typeface="Arial"/>
                <a:cs typeface="Arial"/>
              </a:rPr>
              <a:t>nombre</a:t>
            </a:r>
            <a:r>
              <a:rPr lang="en-US" sz="2200" spc="10" dirty="0">
                <a:solidFill>
                  <a:srgbClr val="000000"/>
                </a:solidFill>
                <a:latin typeface="Arial"/>
                <a:cs typeface="Arial"/>
              </a:rPr>
              <a:t> de </a:t>
            </a:r>
            <a:r>
              <a:rPr lang="en-US" sz="2200" spc="10" dirty="0" err="1">
                <a:solidFill>
                  <a:srgbClr val="000000"/>
                </a:solidFill>
                <a:latin typeface="Arial"/>
                <a:cs typeface="Arial"/>
              </a:rPr>
              <a:t>una</a:t>
            </a:r>
            <a:r>
              <a:rPr lang="en-US" sz="2200" spc="10" dirty="0">
                <a:solidFill>
                  <a:srgbClr val="000000"/>
                </a:solidFill>
                <a:latin typeface="Arial"/>
                <a:cs typeface="Arial"/>
              </a:rPr>
              <a:t> </a:t>
            </a:r>
            <a:r>
              <a:rPr lang="en-US" sz="2200" spc="10" dirty="0" err="1">
                <a:solidFill>
                  <a:srgbClr val="000000"/>
                </a:solidFill>
                <a:latin typeface="Arial"/>
                <a:cs typeface="Arial"/>
              </a:rPr>
              <a:t>agencia</a:t>
            </a:r>
            <a:r>
              <a:rPr lang="en-US" sz="2200" spc="10" dirty="0">
                <a:solidFill>
                  <a:srgbClr val="000000"/>
                </a:solidFill>
                <a:latin typeface="Arial"/>
                <a:cs typeface="Arial"/>
              </a:rPr>
              <a:t> del </a:t>
            </a:r>
            <a:r>
              <a:rPr lang="en-US" sz="2200" spc="10" dirty="0" err="1">
                <a:solidFill>
                  <a:srgbClr val="000000"/>
                </a:solidFill>
                <a:latin typeface="Arial"/>
                <a:cs typeface="Arial"/>
              </a:rPr>
              <a:t>gobierno</a:t>
            </a:r>
            <a:r>
              <a:rPr lang="en-US" sz="2200" spc="10" dirty="0">
                <a:solidFill>
                  <a:srgbClr val="000000"/>
                </a:solidFill>
                <a:latin typeface="Arial"/>
                <a:cs typeface="Arial"/>
              </a:rPr>
              <a:t> de </a:t>
            </a:r>
            <a:r>
              <a:rPr lang="en-US" sz="2200" spc="10" dirty="0" err="1">
                <a:solidFill>
                  <a:srgbClr val="000000"/>
                </a:solidFill>
                <a:latin typeface="Arial"/>
                <a:cs typeface="Arial"/>
              </a:rPr>
              <a:t>los</a:t>
            </a:r>
            <a:r>
              <a:rPr lang="en-US" sz="2200" spc="10" dirty="0">
                <a:solidFill>
                  <a:srgbClr val="000000"/>
                </a:solidFill>
                <a:latin typeface="Arial"/>
                <a:cs typeface="Arial"/>
              </a:rPr>
              <a:t> EE.UU.</a:t>
            </a:r>
          </a:p>
          <a:p>
            <a:pPr lvl="1" algn="just">
              <a:lnSpc>
                <a:spcPct val="100000"/>
              </a:lnSpc>
              <a:spcBef>
                <a:spcPts val="1200"/>
              </a:spcBef>
              <a:spcAft>
                <a:spcPct val="0"/>
              </a:spcAft>
              <a:buFont typeface="Wingdings 2" pitchFamily="34" charset="0"/>
              <a:buChar char=""/>
            </a:pPr>
            <a:r>
              <a:rPr lang="en-US" sz="2200" spc="10" dirty="0" err="1">
                <a:solidFill>
                  <a:srgbClr val="000000"/>
                </a:solidFill>
                <a:latin typeface="Arial"/>
                <a:cs typeface="Arial"/>
              </a:rPr>
              <a:t>Certificación</a:t>
            </a:r>
            <a:r>
              <a:rPr lang="en-US" sz="2200" spc="10" dirty="0">
                <a:solidFill>
                  <a:srgbClr val="000000"/>
                </a:solidFill>
                <a:latin typeface="Arial"/>
                <a:cs typeface="Arial"/>
              </a:rPr>
              <a:t>, </a:t>
            </a:r>
            <a:r>
              <a:rPr lang="en-US" sz="2200" spc="10" dirty="0" err="1">
                <a:solidFill>
                  <a:srgbClr val="000000"/>
                </a:solidFill>
                <a:latin typeface="Arial"/>
                <a:cs typeface="Arial"/>
              </a:rPr>
              <a:t>seguida</a:t>
            </a:r>
            <a:r>
              <a:rPr lang="en-US" sz="2200" spc="10" dirty="0">
                <a:solidFill>
                  <a:srgbClr val="000000"/>
                </a:solidFill>
                <a:latin typeface="Arial"/>
                <a:cs typeface="Arial"/>
              </a:rPr>
              <a:t> de </a:t>
            </a:r>
            <a:r>
              <a:rPr lang="en-US" sz="2200" spc="10" dirty="0" err="1">
                <a:solidFill>
                  <a:srgbClr val="000000"/>
                </a:solidFill>
                <a:latin typeface="Arial"/>
                <a:cs typeface="Arial"/>
              </a:rPr>
              <a:t>acreditación</a:t>
            </a:r>
            <a:endParaRPr lang="en-US" sz="2200" spc="10" dirty="0">
              <a:solidFill>
                <a:srgbClr val="000000"/>
              </a:solidFill>
              <a:latin typeface="Arial"/>
              <a:cs typeface="Arial"/>
            </a:endParaRPr>
          </a:p>
          <a:p>
            <a:pPr lvl="1" algn="just">
              <a:lnSpc>
                <a:spcPct val="100000"/>
              </a:lnSpc>
              <a:spcBef>
                <a:spcPts val="1200"/>
              </a:spcBef>
              <a:spcAft>
                <a:spcPct val="0"/>
              </a:spcAft>
              <a:buFont typeface="Wingdings 2" pitchFamily="34" charset="0"/>
              <a:buChar char=""/>
            </a:pPr>
            <a:r>
              <a:rPr lang="en-US" sz="2200" spc="10" dirty="0" err="1">
                <a:solidFill>
                  <a:srgbClr val="000000"/>
                </a:solidFill>
                <a:latin typeface="Arial"/>
                <a:cs typeface="Arial"/>
              </a:rPr>
              <a:t>Monitoreo</a:t>
            </a:r>
            <a:r>
              <a:rPr lang="en-US" sz="2200" spc="10" dirty="0">
                <a:solidFill>
                  <a:srgbClr val="000000"/>
                </a:solidFill>
                <a:latin typeface="Arial"/>
                <a:cs typeface="Arial"/>
              </a:rPr>
              <a:t> continuo</a:t>
            </a:r>
          </a:p>
          <a:p>
            <a:pPr lvl="1" algn="just">
              <a:lnSpc>
                <a:spcPct val="100000"/>
              </a:lnSpc>
              <a:spcBef>
                <a:spcPts val="1200"/>
              </a:spcBef>
              <a:spcAft>
                <a:spcPct val="0"/>
              </a:spcAft>
              <a:buFont typeface="Wingdings 2" pitchFamily="34" charset="0"/>
              <a:buChar char=""/>
            </a:pPr>
            <a:r>
              <a:rPr lang="en-US" sz="2200" spc="10" dirty="0" err="1">
                <a:solidFill>
                  <a:srgbClr val="000000"/>
                </a:solidFill>
                <a:latin typeface="Arial"/>
                <a:cs typeface="Arial"/>
              </a:rPr>
              <a:t>Criticado</a:t>
            </a:r>
            <a:r>
              <a:rPr lang="en-US" sz="2200" spc="10" dirty="0">
                <a:solidFill>
                  <a:srgbClr val="000000"/>
                </a:solidFill>
                <a:latin typeface="Arial"/>
                <a:cs typeface="Arial"/>
              </a:rPr>
              <a:t> </a:t>
            </a:r>
            <a:r>
              <a:rPr lang="en-US" sz="2200" spc="10" dirty="0" err="1">
                <a:solidFill>
                  <a:srgbClr val="000000"/>
                </a:solidFill>
                <a:latin typeface="Arial"/>
                <a:cs typeface="Arial"/>
              </a:rPr>
              <a:t>por</a:t>
            </a:r>
            <a:r>
              <a:rPr lang="en-US" sz="2200" spc="10" dirty="0">
                <a:solidFill>
                  <a:srgbClr val="000000"/>
                </a:solidFill>
                <a:latin typeface="Arial"/>
                <a:cs typeface="Arial"/>
              </a:rPr>
              <a:t> </a:t>
            </a:r>
            <a:r>
              <a:rPr lang="en-US" sz="2200" spc="10" dirty="0" err="1">
                <a:solidFill>
                  <a:srgbClr val="000000"/>
                </a:solidFill>
                <a:latin typeface="Arial"/>
                <a:cs typeface="Arial"/>
              </a:rPr>
              <a:t>centrarse</a:t>
            </a:r>
            <a:r>
              <a:rPr lang="en-US" sz="2200" spc="10" dirty="0">
                <a:solidFill>
                  <a:srgbClr val="000000"/>
                </a:solidFill>
                <a:latin typeface="Arial"/>
                <a:cs typeface="Arial"/>
              </a:rPr>
              <a:t> </a:t>
            </a:r>
            <a:r>
              <a:rPr lang="en-US" sz="2200" spc="10" dirty="0" err="1">
                <a:solidFill>
                  <a:srgbClr val="000000"/>
                </a:solidFill>
                <a:latin typeface="Arial"/>
                <a:cs typeface="Arial"/>
              </a:rPr>
              <a:t>en</a:t>
            </a:r>
            <a:r>
              <a:rPr lang="en-US" sz="2200" spc="10" dirty="0">
                <a:solidFill>
                  <a:srgbClr val="000000"/>
                </a:solidFill>
                <a:latin typeface="Arial"/>
                <a:cs typeface="Arial"/>
              </a:rPr>
              <a:t> la </a:t>
            </a:r>
            <a:r>
              <a:rPr lang="en-US" sz="2200" spc="10" dirty="0" err="1">
                <a:solidFill>
                  <a:srgbClr val="000000"/>
                </a:solidFill>
                <a:latin typeface="Arial"/>
                <a:cs typeface="Arial"/>
              </a:rPr>
              <a:t>documentación</a:t>
            </a:r>
            <a:r>
              <a:rPr lang="en-US" sz="2200" spc="10" dirty="0">
                <a:solidFill>
                  <a:srgbClr val="000000"/>
                </a:solidFill>
                <a:latin typeface="Arial"/>
                <a:cs typeface="Arial"/>
              </a:rPr>
              <a:t> </a:t>
            </a:r>
            <a:r>
              <a:rPr lang="en-US" sz="2200" spc="10" dirty="0" err="1">
                <a:solidFill>
                  <a:srgbClr val="000000"/>
                </a:solidFill>
                <a:latin typeface="Arial"/>
                <a:cs typeface="Arial"/>
              </a:rPr>
              <a:t>en</a:t>
            </a:r>
            <a:r>
              <a:rPr lang="en-US" sz="2200" spc="10" dirty="0">
                <a:solidFill>
                  <a:srgbClr val="000000"/>
                </a:solidFill>
                <a:latin typeface="Arial"/>
                <a:cs typeface="Arial"/>
              </a:rPr>
              <a:t> </a:t>
            </a:r>
            <a:r>
              <a:rPr lang="en-US" sz="2200" spc="10" dirty="0" err="1">
                <a:solidFill>
                  <a:srgbClr val="000000"/>
                </a:solidFill>
                <a:latin typeface="Arial"/>
                <a:cs typeface="Arial"/>
              </a:rPr>
              <a:t>lugar</a:t>
            </a:r>
            <a:r>
              <a:rPr lang="en-US" sz="2200" spc="10" dirty="0">
                <a:solidFill>
                  <a:srgbClr val="000000"/>
                </a:solidFill>
                <a:latin typeface="Arial"/>
                <a:cs typeface="Arial"/>
              </a:rPr>
              <a:t> de la </a:t>
            </a:r>
            <a:r>
              <a:rPr lang="en-US" sz="2200" spc="10" dirty="0" err="1">
                <a:solidFill>
                  <a:srgbClr val="000000"/>
                </a:solidFill>
                <a:latin typeface="Arial"/>
                <a:cs typeface="Arial"/>
              </a:rPr>
              <a:t>protección</a:t>
            </a:r>
            <a:endParaRPr lang="es-ES" sz="2200" spc="10" dirty="0">
              <a:solidFill>
                <a:srgbClr val="000000"/>
              </a:solidFill>
            </a:endParaRPr>
          </a:p>
        </p:txBody>
      </p:sp>
      <p:sp>
        <p:nvSpPr>
          <p:cNvPr id="4" name="Marcador de número de diapositiva 3">
            <a:extLst>
              <a:ext uri="{FF2B5EF4-FFF2-40B4-BE49-F238E27FC236}">
                <a16:creationId xmlns:a16="http://schemas.microsoft.com/office/drawing/2014/main" id="{40BC851F-D7C5-4E69-B899-C24A00369803}"/>
              </a:ext>
            </a:extLst>
          </p:cNvPr>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2281324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lstStyle/>
          <a:p>
            <a:r>
              <a:rPr lang="en-US" sz="3600" b="1" dirty="0" err="1">
                <a:latin typeface="Arial" panose="020B0604020202020204" pitchFamily="34" charset="0"/>
                <a:ea typeface="+mj-lt"/>
                <a:cs typeface="Arial" panose="020B0604020202020204" pitchFamily="34" charset="0"/>
              </a:rPr>
              <a:t>Cuestiones</a:t>
            </a:r>
            <a:r>
              <a:rPr lang="en-US" sz="3600" b="1" dirty="0">
                <a:latin typeface="Arial" panose="020B0604020202020204" pitchFamily="34" charset="0"/>
                <a:ea typeface="+mj-lt"/>
                <a:cs typeface="Arial" panose="020B0604020202020204" pitchFamily="34" charset="0"/>
              </a:rPr>
              <a:t> </a:t>
            </a:r>
            <a:r>
              <a:rPr lang="en-US" sz="3600" b="1" dirty="0" err="1">
                <a:latin typeface="Arial" panose="020B0604020202020204" pitchFamily="34" charset="0"/>
                <a:ea typeface="+mj-lt"/>
                <a:cs typeface="Arial" panose="020B0604020202020204" pitchFamily="34" charset="0"/>
              </a:rPr>
              <a:t>organizativas</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fontScale="92500" lnSpcReduction="10000"/>
          </a:bodyPr>
          <a:lstStyle/>
          <a:p>
            <a:pPr algn="just">
              <a:lnSpc>
                <a:spcPct val="100000"/>
              </a:lnSpc>
              <a:spcBef>
                <a:spcPts val="1800"/>
              </a:spcBef>
              <a:spcAft>
                <a:spcPct val="0"/>
              </a:spcAft>
            </a:pPr>
            <a:r>
              <a:rPr lang="en-US" sz="2600" b="1" dirty="0">
                <a:latin typeface="Arial"/>
                <a:cs typeface="Arial"/>
              </a:rPr>
              <a:t>Chief Security Officer (CSO) vs </a:t>
            </a:r>
            <a:r>
              <a:rPr lang="en-US" sz="2800" b="1" dirty="0">
                <a:latin typeface="Arial"/>
                <a:cs typeface="Arial"/>
              </a:rPr>
              <a:t>Chief Information Security Officer (CISO)</a:t>
            </a:r>
            <a:endParaRPr lang="en-US" sz="2600" dirty="0">
              <a:latin typeface="Arial"/>
              <a:cs typeface="Arial"/>
            </a:endParaRPr>
          </a:p>
          <a:p>
            <a:pPr lvl="1" algn="just">
              <a:lnSpc>
                <a:spcPct val="100000"/>
              </a:lnSpc>
              <a:spcBef>
                <a:spcPts val="1200"/>
              </a:spcBef>
              <a:spcAft>
                <a:spcPct val="0"/>
              </a:spcAft>
              <a:buFont typeface="Wingdings 2" pitchFamily="34" charset="0"/>
              <a:buChar char=""/>
            </a:pPr>
            <a:r>
              <a:rPr lang="en-US" sz="2400" dirty="0">
                <a:latin typeface="Arial"/>
                <a:cs typeface="Arial"/>
              </a:rPr>
              <a:t>Roles siempre </a:t>
            </a:r>
            <a:r>
              <a:rPr lang="en-US" sz="2400" dirty="0" err="1">
                <a:latin typeface="Arial"/>
                <a:cs typeface="Arial"/>
              </a:rPr>
              <a:t>más</a:t>
            </a:r>
            <a:r>
              <a:rPr lang="en-US" sz="2400" dirty="0">
                <a:latin typeface="Arial"/>
                <a:cs typeface="Arial"/>
              </a:rPr>
              <a:t> </a:t>
            </a:r>
            <a:r>
              <a:rPr lang="en-US" sz="2400" dirty="0" err="1">
                <a:latin typeface="Arial"/>
                <a:cs typeface="Arial"/>
              </a:rPr>
              <a:t>intercambiables</a:t>
            </a:r>
            <a:endParaRPr lang="en-US" sz="2400" dirty="0">
              <a:latin typeface="Arial"/>
              <a:cs typeface="Arial"/>
            </a:endParaRPr>
          </a:p>
          <a:p>
            <a:pPr algn="just">
              <a:lnSpc>
                <a:spcPct val="100000"/>
              </a:lnSpc>
              <a:spcBef>
                <a:spcPts val="1200"/>
              </a:spcBef>
              <a:spcAft>
                <a:spcPct val="0"/>
              </a:spcAft>
              <a:buFont typeface="Wingdings 2" pitchFamily="34" charset="0"/>
              <a:buChar char=""/>
            </a:pPr>
            <a:r>
              <a:rPr lang="en-US" sz="2600" b="1" dirty="0">
                <a:latin typeface="Arial"/>
                <a:cs typeface="Arial"/>
              </a:rPr>
              <a:t>¿</a:t>
            </a:r>
            <a:r>
              <a:rPr lang="en-US" sz="2600" b="1" dirty="0" err="1">
                <a:latin typeface="Arial"/>
                <a:cs typeface="Arial"/>
              </a:rPr>
              <a:t>Dónde</a:t>
            </a:r>
            <a:r>
              <a:rPr lang="en-US" sz="2600" b="1" dirty="0">
                <a:latin typeface="Arial"/>
                <a:cs typeface="Arial"/>
              </a:rPr>
              <a:t> </a:t>
            </a:r>
            <a:r>
              <a:rPr lang="en-US" sz="2600" b="1" dirty="0" err="1">
                <a:latin typeface="Arial"/>
                <a:cs typeface="Arial"/>
              </a:rPr>
              <a:t>ubicar</a:t>
            </a:r>
            <a:r>
              <a:rPr lang="en-US" sz="2600" b="1" dirty="0">
                <a:latin typeface="Arial"/>
                <a:cs typeface="Arial"/>
              </a:rPr>
              <a:t> la </a:t>
            </a:r>
            <a:r>
              <a:rPr lang="en-US" sz="2600" b="1" dirty="0" err="1">
                <a:latin typeface="Arial"/>
                <a:cs typeface="Arial"/>
              </a:rPr>
              <a:t>seguridad</a:t>
            </a:r>
            <a:r>
              <a:rPr lang="en-US" sz="2600" b="1" dirty="0">
                <a:latin typeface="Arial"/>
                <a:cs typeface="Arial"/>
              </a:rPr>
              <a:t> </a:t>
            </a:r>
            <a:r>
              <a:rPr lang="en-US" sz="2600" b="1" dirty="0" err="1">
                <a:latin typeface="Arial"/>
                <a:cs typeface="Arial"/>
              </a:rPr>
              <a:t>informática</a:t>
            </a:r>
            <a:r>
              <a:rPr lang="en-US" sz="2600" b="1" dirty="0">
                <a:latin typeface="Arial"/>
                <a:cs typeface="Arial"/>
              </a:rPr>
              <a:t>?</a:t>
            </a:r>
            <a:endParaRPr lang="en-US" sz="2600" dirty="0">
              <a:latin typeface="Arial"/>
              <a:cs typeface="Arial"/>
            </a:endParaRPr>
          </a:p>
          <a:p>
            <a:pPr lvl="1" algn="just">
              <a:lnSpc>
                <a:spcPct val="100000"/>
              </a:lnSpc>
              <a:spcBef>
                <a:spcPts val="1200"/>
              </a:spcBef>
              <a:spcAft>
                <a:spcPct val="0"/>
              </a:spcAft>
              <a:buFont typeface="Wingdings 2" pitchFamily="34" charset="0"/>
              <a:buChar char=""/>
            </a:pPr>
            <a:r>
              <a:rPr lang="en-US" sz="2400" dirty="0" err="1">
                <a:latin typeface="Arial"/>
                <a:cs typeface="Arial"/>
              </a:rPr>
              <a:t>Dentro</a:t>
            </a:r>
            <a:r>
              <a:rPr lang="en-US" sz="2400" dirty="0">
                <a:latin typeface="Arial"/>
                <a:cs typeface="Arial"/>
              </a:rPr>
              <a:t> de la </a:t>
            </a:r>
            <a:r>
              <a:rPr lang="en-US" sz="2400" dirty="0" err="1">
                <a:latin typeface="Arial"/>
                <a:cs typeface="Arial"/>
              </a:rPr>
              <a:t>infraestructura</a:t>
            </a:r>
            <a:r>
              <a:rPr lang="en-US" sz="2400" dirty="0">
                <a:latin typeface="Arial"/>
                <a:cs typeface="Arial"/>
              </a:rPr>
              <a:t> TI</a:t>
            </a:r>
          </a:p>
          <a:p>
            <a:pPr lvl="2" algn="just">
              <a:lnSpc>
                <a:spcPct val="100000"/>
              </a:lnSpc>
              <a:spcBef>
                <a:spcPts val="600"/>
              </a:spcBef>
              <a:spcAft>
                <a:spcPct val="0"/>
              </a:spcAft>
              <a:buFont typeface="Wingdings 2" pitchFamily="34" charset="0"/>
              <a:buChar char=""/>
            </a:pPr>
            <a:r>
              <a:rPr lang="en-US" sz="2400" dirty="0">
                <a:latin typeface="Arial"/>
                <a:cs typeface="Arial"/>
              </a:rPr>
              <a:t>Compatible con </a:t>
            </a:r>
            <a:r>
              <a:rPr lang="en-US" sz="2400" dirty="0" err="1">
                <a:latin typeface="Arial"/>
                <a:cs typeface="Arial"/>
              </a:rPr>
              <a:t>habilidades</a:t>
            </a:r>
            <a:r>
              <a:rPr lang="en-US" sz="2400" dirty="0">
                <a:latin typeface="Arial"/>
                <a:cs typeface="Arial"/>
              </a:rPr>
              <a:t> </a:t>
            </a:r>
            <a:r>
              <a:rPr lang="en-US" sz="2400" dirty="0" err="1">
                <a:latin typeface="Arial"/>
                <a:cs typeface="Arial"/>
              </a:rPr>
              <a:t>técnicas</a:t>
            </a:r>
            <a:endParaRPr lang="en-US" sz="2400" dirty="0">
              <a:latin typeface="Arial"/>
              <a:cs typeface="Arial"/>
            </a:endParaRPr>
          </a:p>
          <a:p>
            <a:pPr lvl="2" algn="just">
              <a:lnSpc>
                <a:spcPct val="100000"/>
              </a:lnSpc>
              <a:spcBef>
                <a:spcPts val="600"/>
              </a:spcBef>
              <a:spcAft>
                <a:spcPct val="0"/>
              </a:spcAft>
              <a:buFont typeface="Wingdings 2" pitchFamily="34" charset="0"/>
              <a:buChar char=""/>
            </a:pPr>
            <a:r>
              <a:rPr lang="en-US" sz="2400" dirty="0">
                <a:latin typeface="Arial"/>
                <a:cs typeface="Arial"/>
              </a:rPr>
              <a:t>El CSO/CISO será </a:t>
            </a:r>
            <a:r>
              <a:rPr lang="en-US" sz="2400" dirty="0" err="1">
                <a:latin typeface="Arial"/>
                <a:cs typeface="Arial"/>
              </a:rPr>
              <a:t>responsable</a:t>
            </a:r>
            <a:r>
              <a:rPr lang="en-US" sz="2400" dirty="0">
                <a:latin typeface="Arial"/>
                <a:cs typeface="Arial"/>
              </a:rPr>
              <a:t> de la </a:t>
            </a:r>
            <a:r>
              <a:rPr lang="en-US" sz="2400" dirty="0" err="1">
                <a:latin typeface="Arial"/>
                <a:cs typeface="Arial"/>
              </a:rPr>
              <a:t>seguridad</a:t>
            </a:r>
            <a:endParaRPr lang="en-US" sz="2400" dirty="0">
              <a:latin typeface="Arial"/>
              <a:cs typeface="Arial"/>
            </a:endParaRPr>
          </a:p>
          <a:p>
            <a:pPr lvl="1" algn="just">
              <a:lnSpc>
                <a:spcPct val="100000"/>
              </a:lnSpc>
              <a:spcBef>
                <a:spcPts val="1200"/>
              </a:spcBef>
              <a:spcAft>
                <a:spcPct val="0"/>
              </a:spcAft>
              <a:buFont typeface="Wingdings 2" pitchFamily="34" charset="0"/>
              <a:buChar char=""/>
            </a:pPr>
            <a:r>
              <a:rPr lang="en-US" sz="2400" dirty="0">
                <a:latin typeface="Arial"/>
                <a:cs typeface="Arial"/>
              </a:rPr>
              <a:t>Fuera de la </a:t>
            </a:r>
            <a:r>
              <a:rPr lang="en-US" sz="2400" dirty="0" err="1">
                <a:latin typeface="Arial"/>
                <a:cs typeface="Arial"/>
              </a:rPr>
              <a:t>infraestructura</a:t>
            </a:r>
            <a:r>
              <a:rPr lang="en-US" sz="2400" dirty="0">
                <a:latin typeface="Arial"/>
                <a:cs typeface="Arial"/>
              </a:rPr>
              <a:t> IT</a:t>
            </a:r>
          </a:p>
          <a:p>
            <a:pPr lvl="2" algn="just">
              <a:lnSpc>
                <a:spcPct val="100000"/>
              </a:lnSpc>
              <a:spcBef>
                <a:spcPts val="600"/>
              </a:spcBef>
              <a:spcAft>
                <a:spcPct val="0"/>
              </a:spcAft>
              <a:buFont typeface="Wingdings 2" pitchFamily="34" charset="0"/>
              <a:buChar char=""/>
            </a:pPr>
            <a:r>
              <a:rPr lang="en-US" sz="2400" dirty="0">
                <a:latin typeface="Arial"/>
                <a:cs typeface="Arial"/>
              </a:rPr>
              <a:t>Da </a:t>
            </a:r>
            <a:r>
              <a:rPr lang="en-US" sz="2400" dirty="0" err="1">
                <a:latin typeface="Arial"/>
                <a:cs typeface="Arial"/>
              </a:rPr>
              <a:t>independencia</a:t>
            </a:r>
            <a:r>
              <a:rPr lang="en-US" sz="2400" dirty="0">
                <a:latin typeface="Arial"/>
                <a:cs typeface="Arial"/>
              </a:rPr>
              <a:t>. </a:t>
            </a:r>
            <a:r>
              <a:rPr lang="en-US" sz="2400" dirty="0" err="1">
                <a:latin typeface="Arial"/>
                <a:cs typeface="Arial"/>
              </a:rPr>
              <a:t>Difícil</a:t>
            </a:r>
            <a:r>
              <a:rPr lang="en-US" sz="2400" dirty="0">
                <a:latin typeface="Arial"/>
                <a:cs typeface="Arial"/>
              </a:rPr>
              <a:t> </a:t>
            </a:r>
            <a:r>
              <a:rPr lang="en-US" sz="2400" dirty="0" err="1">
                <a:latin typeface="Arial"/>
                <a:cs typeface="Arial"/>
              </a:rPr>
              <a:t>denunciar</a:t>
            </a:r>
            <a:r>
              <a:rPr lang="en-US" sz="2400" dirty="0">
                <a:latin typeface="Arial"/>
                <a:cs typeface="Arial"/>
              </a:rPr>
              <a:t> al </a:t>
            </a:r>
            <a:r>
              <a:rPr lang="en-US" sz="2400" dirty="0" err="1">
                <a:latin typeface="Arial"/>
                <a:cs typeface="Arial"/>
              </a:rPr>
              <a:t>departamento</a:t>
            </a:r>
            <a:r>
              <a:rPr lang="en-US" sz="2400" dirty="0">
                <a:latin typeface="Arial"/>
                <a:cs typeface="Arial"/>
              </a:rPr>
              <a:t> IT y al CIO </a:t>
            </a:r>
            <a:r>
              <a:rPr lang="en-US" sz="2400" dirty="0" err="1">
                <a:latin typeface="Arial"/>
                <a:cs typeface="Arial"/>
              </a:rPr>
              <a:t>cuando</a:t>
            </a:r>
            <a:r>
              <a:rPr lang="en-US" sz="2400" dirty="0">
                <a:latin typeface="Arial"/>
                <a:cs typeface="Arial"/>
              </a:rPr>
              <a:t> se </a:t>
            </a:r>
            <a:r>
              <a:rPr lang="en-US" sz="2400" dirty="0" err="1">
                <a:latin typeface="Arial"/>
                <a:cs typeface="Arial"/>
              </a:rPr>
              <a:t>está</a:t>
            </a:r>
            <a:r>
              <a:rPr lang="en-US" sz="2400" dirty="0">
                <a:latin typeface="Arial"/>
                <a:cs typeface="Arial"/>
              </a:rPr>
              <a:t> </a:t>
            </a:r>
            <a:r>
              <a:rPr lang="en-US" sz="2400" dirty="0" err="1">
                <a:latin typeface="Arial"/>
                <a:cs typeface="Arial"/>
              </a:rPr>
              <a:t>dentro</a:t>
            </a:r>
            <a:r>
              <a:rPr lang="en-US" sz="2400" dirty="0">
                <a:latin typeface="Arial"/>
                <a:cs typeface="Arial"/>
              </a:rPr>
              <a:t> de </a:t>
            </a:r>
            <a:r>
              <a:rPr lang="en-US" sz="2400" dirty="0" err="1">
                <a:latin typeface="Arial"/>
                <a:cs typeface="Arial"/>
              </a:rPr>
              <a:t>él</a:t>
            </a:r>
            <a:endParaRPr lang="en-US" sz="2400" dirty="0">
              <a:latin typeface="Arial"/>
              <a:cs typeface="Arial"/>
            </a:endParaRPr>
          </a:p>
          <a:p>
            <a:pPr marL="0" indent="0" algn="just">
              <a:buNone/>
            </a:pPr>
            <a:endParaRPr lang="es-ES" dirty="0"/>
          </a:p>
        </p:txBody>
      </p:sp>
      <p:sp>
        <p:nvSpPr>
          <p:cNvPr id="4" name="Marcador de número de diapositiva 3">
            <a:extLst>
              <a:ext uri="{FF2B5EF4-FFF2-40B4-BE49-F238E27FC236}">
                <a16:creationId xmlns:a16="http://schemas.microsoft.com/office/drawing/2014/main" id="{148F09E6-6461-33C3-A495-D7F7A0BE1E43}"/>
              </a:ext>
            </a:extLst>
          </p:cNvPr>
          <p:cNvSpPr>
            <a:spLocks noGrp="1"/>
          </p:cNvSpPr>
          <p:nvPr>
            <p:ph type="sldNum" sz="quarter" idx="12"/>
          </p:nvPr>
        </p:nvSpPr>
        <p:spPr/>
        <p:txBody>
          <a:bodyPr/>
          <a:lstStyle/>
          <a:p>
            <a:fld id="{4FAB73BC-B049-4115-A692-8D63A059BFB8}" type="slidenum">
              <a:rPr lang="en-US" smtClean="0"/>
              <a:t>21</a:t>
            </a:fld>
            <a:endParaRPr lang="en-US" dirty="0"/>
          </a:p>
        </p:txBody>
      </p:sp>
    </p:spTree>
    <p:extLst>
      <p:ext uri="{BB962C8B-B14F-4D97-AF65-F5344CB8AC3E}">
        <p14:creationId xmlns:p14="http://schemas.microsoft.com/office/powerpoint/2010/main" val="32738396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lstStyle/>
          <a:p>
            <a:r>
              <a:rPr lang="en-US" sz="3600" b="1" dirty="0" err="1">
                <a:latin typeface="Arial" panose="020B0604020202020204" pitchFamily="34" charset="0"/>
                <a:ea typeface="+mj-lt"/>
                <a:cs typeface="Arial" panose="020B0604020202020204" pitchFamily="34" charset="0"/>
              </a:rPr>
              <a:t>Cuestiones</a:t>
            </a:r>
            <a:r>
              <a:rPr lang="en-US" sz="3600" b="1" dirty="0">
                <a:latin typeface="Arial" panose="020B0604020202020204" pitchFamily="34" charset="0"/>
                <a:ea typeface="+mj-lt"/>
                <a:cs typeface="Arial" panose="020B0604020202020204" pitchFamily="34" charset="0"/>
              </a:rPr>
              <a:t> </a:t>
            </a:r>
            <a:r>
              <a:rPr lang="en-US" sz="3600" b="1" dirty="0" err="1">
                <a:latin typeface="Arial" panose="020B0604020202020204" pitchFamily="34" charset="0"/>
                <a:ea typeface="+mj-lt"/>
                <a:cs typeface="Arial" panose="020B0604020202020204" pitchFamily="34" charset="0"/>
              </a:rPr>
              <a:t>organizativas</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800"/>
              </a:spcBef>
              <a:spcAft>
                <a:spcPct val="0"/>
              </a:spcAft>
            </a:pPr>
            <a:r>
              <a:rPr lang="en-US" sz="2400" b="1" dirty="0">
                <a:latin typeface="Arial"/>
                <a:cs typeface="Arial"/>
              </a:rPr>
              <a:t>¿</a:t>
            </a:r>
            <a:r>
              <a:rPr lang="en-US" sz="2400" b="1" dirty="0" err="1">
                <a:latin typeface="Arial"/>
                <a:cs typeface="Arial"/>
              </a:rPr>
              <a:t>Dónde</a:t>
            </a:r>
            <a:r>
              <a:rPr lang="en-US" sz="2400" b="1" dirty="0">
                <a:latin typeface="Arial"/>
                <a:cs typeface="Arial"/>
              </a:rPr>
              <a:t> </a:t>
            </a:r>
            <a:r>
              <a:rPr lang="en-US" sz="2400" b="1" dirty="0" err="1">
                <a:latin typeface="Arial"/>
                <a:cs typeface="Arial"/>
              </a:rPr>
              <a:t>ubicar</a:t>
            </a:r>
            <a:r>
              <a:rPr lang="en-US" sz="2400" b="1" dirty="0">
                <a:latin typeface="Arial"/>
                <a:cs typeface="Arial"/>
              </a:rPr>
              <a:t> la </a:t>
            </a:r>
            <a:r>
              <a:rPr lang="en-US" sz="2400" b="1" dirty="0" err="1">
                <a:latin typeface="Arial"/>
                <a:cs typeface="Arial"/>
              </a:rPr>
              <a:t>seguridad</a:t>
            </a:r>
            <a:r>
              <a:rPr lang="en-US" sz="2400" b="1" dirty="0">
                <a:latin typeface="Arial"/>
                <a:cs typeface="Arial"/>
              </a:rPr>
              <a:t> </a:t>
            </a:r>
            <a:r>
              <a:rPr lang="en-US" sz="2400" b="1" dirty="0" err="1">
                <a:latin typeface="Arial"/>
                <a:cs typeface="Arial"/>
              </a:rPr>
              <a:t>informática</a:t>
            </a:r>
            <a:r>
              <a:rPr lang="en-US" sz="2400" b="1" dirty="0">
                <a:latin typeface="Arial"/>
                <a:cs typeface="Arial"/>
              </a:rPr>
              <a:t>?</a:t>
            </a:r>
            <a:endParaRPr lang="en-US" sz="2400" dirty="0">
              <a:latin typeface="Arial"/>
              <a:cs typeface="Arial"/>
            </a:endParaRPr>
          </a:p>
          <a:p>
            <a:pPr lvl="1" algn="just">
              <a:lnSpc>
                <a:spcPct val="100000"/>
              </a:lnSpc>
              <a:spcBef>
                <a:spcPts val="1200"/>
              </a:spcBef>
              <a:spcAft>
                <a:spcPct val="0"/>
              </a:spcAft>
              <a:buFont typeface="Wingdings 2" pitchFamily="34" charset="0"/>
              <a:buChar char=""/>
            </a:pPr>
            <a:r>
              <a:rPr lang="en-US" sz="2200" dirty="0" err="1">
                <a:latin typeface="Arial"/>
                <a:cs typeface="Arial"/>
              </a:rPr>
              <a:t>Híbrido</a:t>
            </a:r>
            <a:endParaRPr lang="en-US" sz="2200" dirty="0">
              <a:latin typeface="Arial"/>
              <a:cs typeface="Arial"/>
            </a:endParaRPr>
          </a:p>
          <a:p>
            <a:pPr lvl="2" algn="just">
              <a:lnSpc>
                <a:spcPct val="100000"/>
              </a:lnSpc>
              <a:spcBef>
                <a:spcPts val="600"/>
              </a:spcBef>
              <a:spcAft>
                <a:spcPct val="0"/>
              </a:spcAft>
              <a:buFont typeface="Wingdings 2" pitchFamily="34" charset="0"/>
              <a:buChar char=""/>
            </a:pPr>
            <a:r>
              <a:rPr lang="en-US" sz="2200" dirty="0" err="1">
                <a:latin typeface="Arial"/>
                <a:cs typeface="Arial"/>
              </a:rPr>
              <a:t>Colocar</a:t>
            </a:r>
            <a:r>
              <a:rPr lang="en-US" sz="2200" dirty="0">
                <a:latin typeface="Arial"/>
                <a:cs typeface="Arial"/>
              </a:rPr>
              <a:t> la </a:t>
            </a:r>
            <a:r>
              <a:rPr lang="en-US" sz="2200" dirty="0" err="1">
                <a:latin typeface="Arial"/>
                <a:cs typeface="Arial"/>
              </a:rPr>
              <a:t>planificación</a:t>
            </a:r>
            <a:r>
              <a:rPr lang="en-US" sz="2200" dirty="0">
                <a:latin typeface="Arial"/>
                <a:cs typeface="Arial"/>
              </a:rPr>
              <a:t>, la </a:t>
            </a:r>
            <a:r>
              <a:rPr lang="en-US" sz="2200" dirty="0" err="1">
                <a:latin typeface="Arial"/>
                <a:cs typeface="Arial"/>
              </a:rPr>
              <a:t>formulación</a:t>
            </a:r>
            <a:r>
              <a:rPr lang="en-US" sz="2200" dirty="0">
                <a:latin typeface="Arial"/>
                <a:cs typeface="Arial"/>
              </a:rPr>
              <a:t> de </a:t>
            </a:r>
            <a:r>
              <a:rPr lang="en-US" sz="2200" dirty="0" err="1">
                <a:latin typeface="Arial"/>
                <a:cs typeface="Arial"/>
              </a:rPr>
              <a:t>políticas</a:t>
            </a:r>
            <a:r>
              <a:rPr lang="en-US" sz="2200" dirty="0">
                <a:latin typeface="Arial"/>
                <a:cs typeface="Arial"/>
              </a:rPr>
              <a:t> y la </a:t>
            </a:r>
            <a:r>
              <a:rPr lang="en-US" sz="2200" dirty="0" err="1">
                <a:latin typeface="Arial"/>
                <a:cs typeface="Arial"/>
              </a:rPr>
              <a:t>auditoría</a:t>
            </a:r>
            <a:r>
              <a:rPr lang="en-US" sz="2200" dirty="0">
                <a:latin typeface="Arial"/>
                <a:cs typeface="Arial"/>
              </a:rPr>
              <a:t> fuera</a:t>
            </a:r>
          </a:p>
          <a:p>
            <a:pPr lvl="2" algn="just">
              <a:lnSpc>
                <a:spcPct val="100000"/>
              </a:lnSpc>
              <a:spcBef>
                <a:spcPts val="600"/>
              </a:spcBef>
              <a:spcAft>
                <a:spcPct val="0"/>
              </a:spcAft>
              <a:buFont typeface="Wingdings 2" pitchFamily="34" charset="0"/>
              <a:buChar char=""/>
            </a:pPr>
            <a:r>
              <a:rPr lang="en-US" sz="2200" dirty="0" err="1">
                <a:latin typeface="Arial"/>
                <a:cs typeface="Arial"/>
              </a:rPr>
              <a:t>Colocar</a:t>
            </a:r>
            <a:r>
              <a:rPr lang="en-US" sz="2200" dirty="0">
                <a:latin typeface="Arial"/>
                <a:cs typeface="Arial"/>
              </a:rPr>
              <a:t> </a:t>
            </a:r>
            <a:r>
              <a:rPr lang="en-US" sz="2200" dirty="0" err="1">
                <a:latin typeface="Arial"/>
                <a:cs typeface="Arial"/>
              </a:rPr>
              <a:t>los</a:t>
            </a:r>
            <a:r>
              <a:rPr lang="en-US" sz="2200" dirty="0">
                <a:latin typeface="Arial"/>
                <a:cs typeface="Arial"/>
              </a:rPr>
              <a:t> </a:t>
            </a:r>
            <a:r>
              <a:rPr lang="en-US" sz="2200" dirty="0" err="1">
                <a:latin typeface="Arial"/>
                <a:cs typeface="Arial"/>
              </a:rPr>
              <a:t>aspectos</a:t>
            </a:r>
            <a:r>
              <a:rPr lang="en-US" sz="2200" dirty="0">
                <a:latin typeface="Arial"/>
                <a:cs typeface="Arial"/>
              </a:rPr>
              <a:t> </a:t>
            </a:r>
            <a:r>
              <a:rPr lang="en-US" sz="2200" dirty="0" err="1">
                <a:latin typeface="Arial"/>
                <a:cs typeface="Arial"/>
              </a:rPr>
              <a:t>operativos</a:t>
            </a:r>
            <a:r>
              <a:rPr lang="en-US" sz="2200" dirty="0">
                <a:latin typeface="Arial"/>
                <a:cs typeface="Arial"/>
              </a:rPr>
              <a:t>, </a:t>
            </a:r>
            <a:r>
              <a:rPr lang="en-US" sz="2200" dirty="0" err="1">
                <a:latin typeface="Arial"/>
                <a:cs typeface="Arial"/>
              </a:rPr>
              <a:t>como</a:t>
            </a:r>
            <a:r>
              <a:rPr lang="en-US" sz="2200" dirty="0">
                <a:latin typeface="Arial"/>
                <a:cs typeface="Arial"/>
              </a:rPr>
              <a:t> </a:t>
            </a:r>
            <a:r>
              <a:rPr lang="en-US" sz="2200" dirty="0" err="1">
                <a:latin typeface="Arial"/>
                <a:cs typeface="Arial"/>
              </a:rPr>
              <a:t>el</a:t>
            </a:r>
            <a:r>
              <a:rPr lang="en-US" sz="2200" dirty="0">
                <a:latin typeface="Arial"/>
                <a:cs typeface="Arial"/>
              </a:rPr>
              <a:t> </a:t>
            </a:r>
            <a:r>
              <a:rPr lang="en-US" sz="2200" dirty="0" err="1">
                <a:latin typeface="Arial"/>
                <a:cs typeface="Arial"/>
              </a:rPr>
              <a:t>funcionamiento</a:t>
            </a:r>
            <a:r>
              <a:rPr lang="en-US" sz="2200" dirty="0">
                <a:latin typeface="Arial"/>
                <a:cs typeface="Arial"/>
              </a:rPr>
              <a:t> del </a:t>
            </a:r>
            <a:r>
              <a:rPr lang="en-US" sz="2200" dirty="0" err="1">
                <a:latin typeface="Arial"/>
                <a:cs typeface="Arial"/>
              </a:rPr>
              <a:t>cortafuegos</a:t>
            </a:r>
            <a:r>
              <a:rPr lang="en-US" sz="2200" dirty="0">
                <a:latin typeface="Arial"/>
                <a:cs typeface="Arial"/>
              </a:rPr>
              <a:t>, </a:t>
            </a:r>
            <a:r>
              <a:rPr lang="en-US" sz="2200" dirty="0" err="1">
                <a:latin typeface="Arial"/>
                <a:cs typeface="Arial"/>
              </a:rPr>
              <a:t>dentro</a:t>
            </a:r>
            <a:endParaRPr lang="en-US" sz="2200" dirty="0">
              <a:latin typeface="Arial"/>
              <a:cs typeface="Arial"/>
            </a:endParaRPr>
          </a:p>
          <a:p>
            <a:pPr algn="just">
              <a:lnSpc>
                <a:spcPct val="100000"/>
              </a:lnSpc>
              <a:spcBef>
                <a:spcPts val="1800"/>
              </a:spcBef>
              <a:spcAft>
                <a:spcPct val="0"/>
              </a:spcAft>
            </a:pPr>
            <a:r>
              <a:rPr lang="en-US" sz="2400" b="1" dirty="0" err="1">
                <a:solidFill>
                  <a:srgbClr val="000000"/>
                </a:solidFill>
                <a:latin typeface="Arial"/>
                <a:cs typeface="Arial"/>
              </a:rPr>
              <a:t>Apoyo</a:t>
            </a:r>
            <a:r>
              <a:rPr lang="en-US" sz="2400" b="1" dirty="0">
                <a:solidFill>
                  <a:srgbClr val="000000"/>
                </a:solidFill>
                <a:latin typeface="Arial"/>
                <a:cs typeface="Arial"/>
              </a:rPr>
              <a:t> a la Alta </a:t>
            </a:r>
            <a:r>
              <a:rPr lang="en-US" sz="2400" b="1" dirty="0" err="1">
                <a:solidFill>
                  <a:srgbClr val="000000"/>
                </a:solidFill>
                <a:latin typeface="Arial"/>
                <a:cs typeface="Arial"/>
              </a:rPr>
              <a:t>Dirección</a:t>
            </a:r>
            <a:endParaRPr lang="en-US" sz="2400" dirty="0">
              <a:solidFill>
                <a:srgbClr val="000000"/>
              </a:solidFill>
              <a:latin typeface="Arial"/>
              <a:cs typeface="Arial"/>
            </a:endParaRPr>
          </a:p>
          <a:p>
            <a:pPr lvl="1" algn="just">
              <a:lnSpc>
                <a:spcPct val="100000"/>
              </a:lnSpc>
              <a:spcBef>
                <a:spcPts val="1200"/>
              </a:spcBef>
              <a:spcAft>
                <a:spcPct val="0"/>
              </a:spcAft>
              <a:buFont typeface="Wingdings 2" pitchFamily="34" charset="0"/>
              <a:buChar char=""/>
            </a:pPr>
            <a:r>
              <a:rPr lang="en-US" sz="2200" dirty="0" err="1">
                <a:solidFill>
                  <a:srgbClr val="000000"/>
                </a:solidFill>
                <a:latin typeface="Arial"/>
                <a:cs typeface="Arial"/>
              </a:rPr>
              <a:t>Presupuesto</a:t>
            </a:r>
            <a:endParaRPr lang="en-US" sz="2200" dirty="0">
              <a:solidFill>
                <a:srgbClr val="000000"/>
              </a:solidFill>
              <a:latin typeface="Arial"/>
              <a:cs typeface="Arial"/>
            </a:endParaRPr>
          </a:p>
          <a:p>
            <a:pPr lvl="1" algn="just">
              <a:lnSpc>
                <a:spcPct val="100000"/>
              </a:lnSpc>
              <a:spcBef>
                <a:spcPts val="1200"/>
              </a:spcBef>
              <a:spcAft>
                <a:spcPct val="0"/>
              </a:spcAft>
              <a:buFont typeface="Wingdings 2" pitchFamily="34" charset="0"/>
              <a:buChar char=""/>
            </a:pPr>
            <a:r>
              <a:rPr lang="en-US" sz="2200" dirty="0" err="1">
                <a:solidFill>
                  <a:srgbClr val="000000"/>
                </a:solidFill>
                <a:latin typeface="Arial"/>
                <a:cs typeface="Arial"/>
              </a:rPr>
              <a:t>Apoyo</a:t>
            </a:r>
            <a:r>
              <a:rPr lang="en-US" sz="2200" dirty="0">
                <a:solidFill>
                  <a:srgbClr val="000000"/>
                </a:solidFill>
                <a:latin typeface="Arial"/>
                <a:cs typeface="Arial"/>
              </a:rPr>
              <a:t> </a:t>
            </a:r>
            <a:r>
              <a:rPr lang="en-US" sz="2200" dirty="0" err="1">
                <a:solidFill>
                  <a:srgbClr val="000000"/>
                </a:solidFill>
                <a:latin typeface="Arial"/>
                <a:cs typeface="Arial"/>
              </a:rPr>
              <a:t>en</a:t>
            </a:r>
            <a:r>
              <a:rPr lang="en-US" sz="2200" dirty="0">
                <a:solidFill>
                  <a:srgbClr val="000000"/>
                </a:solidFill>
                <a:latin typeface="Arial"/>
                <a:cs typeface="Arial"/>
              </a:rPr>
              <a:t> </a:t>
            </a:r>
            <a:r>
              <a:rPr lang="en-US" sz="2200" dirty="0" err="1">
                <a:solidFill>
                  <a:srgbClr val="000000"/>
                </a:solidFill>
                <a:latin typeface="Arial"/>
                <a:cs typeface="Arial"/>
              </a:rPr>
              <a:t>conflictos</a:t>
            </a:r>
            <a:endParaRPr lang="en-US" sz="2200" dirty="0">
              <a:solidFill>
                <a:srgbClr val="000000"/>
              </a:solidFill>
              <a:latin typeface="Arial"/>
              <a:cs typeface="Arial"/>
            </a:endParaRPr>
          </a:p>
          <a:p>
            <a:pPr lvl="1" algn="just">
              <a:lnSpc>
                <a:spcPct val="100000"/>
              </a:lnSpc>
              <a:spcBef>
                <a:spcPts val="1200"/>
              </a:spcBef>
              <a:spcAft>
                <a:spcPct val="0"/>
              </a:spcAft>
              <a:buFont typeface="Wingdings 2" pitchFamily="34" charset="0"/>
              <a:buChar char=""/>
            </a:pPr>
            <a:r>
              <a:rPr lang="en-US" sz="2200" dirty="0">
                <a:solidFill>
                  <a:srgbClr val="000000"/>
                </a:solidFill>
                <a:latin typeface="Arial"/>
                <a:cs typeface="Arial"/>
              </a:rPr>
              <a:t>Dar </a:t>
            </a:r>
            <a:r>
              <a:rPr lang="en-US" sz="2200" dirty="0" err="1">
                <a:solidFill>
                  <a:srgbClr val="000000"/>
                </a:solidFill>
                <a:latin typeface="Arial"/>
                <a:cs typeface="Arial"/>
              </a:rPr>
              <a:t>ejemplo</a:t>
            </a:r>
            <a:r>
              <a:rPr lang="en-US" sz="2200" dirty="0">
                <a:solidFill>
                  <a:srgbClr val="000000"/>
                </a:solidFill>
                <a:latin typeface="Arial"/>
                <a:cs typeface="Arial"/>
              </a:rPr>
              <a:t> al personal</a:t>
            </a:r>
          </a:p>
          <a:p>
            <a:pPr algn="just">
              <a:lnSpc>
                <a:spcPct val="100000"/>
              </a:lnSpc>
              <a:spcBef>
                <a:spcPts val="1800"/>
              </a:spcBef>
              <a:spcAft>
                <a:spcPct val="0"/>
              </a:spcAft>
            </a:pPr>
            <a:endParaRPr lang="en-US" sz="2700" dirty="0">
              <a:solidFill>
                <a:srgbClr val="000000"/>
              </a:solidFill>
              <a:latin typeface="Arial"/>
              <a:cs typeface="Arial"/>
            </a:endParaRPr>
          </a:p>
          <a:p>
            <a:pPr algn="just">
              <a:lnSpc>
                <a:spcPct val="100000"/>
              </a:lnSpc>
              <a:spcBef>
                <a:spcPts val="1800"/>
              </a:spcBef>
              <a:spcAft>
                <a:spcPct val="0"/>
              </a:spcAft>
            </a:pPr>
            <a:endParaRPr lang="en-US" sz="2700" dirty="0">
              <a:solidFill>
                <a:srgbClr val="000000"/>
              </a:solidFill>
              <a:latin typeface="Arial"/>
              <a:cs typeface="Arial"/>
            </a:endParaRPr>
          </a:p>
        </p:txBody>
      </p:sp>
      <p:sp>
        <p:nvSpPr>
          <p:cNvPr id="4" name="Marcador de número de diapositiva 3">
            <a:extLst>
              <a:ext uri="{FF2B5EF4-FFF2-40B4-BE49-F238E27FC236}">
                <a16:creationId xmlns:a16="http://schemas.microsoft.com/office/drawing/2014/main" id="{B7410C5D-BAE5-06D6-5CE8-E6D2628B022D}"/>
              </a:ext>
            </a:extLst>
          </p:cNvPr>
          <p:cNvSpPr>
            <a:spLocks noGrp="1"/>
          </p:cNvSpPr>
          <p:nvPr>
            <p:ph type="sldNum" sz="quarter" idx="12"/>
          </p:nvPr>
        </p:nvSpPr>
        <p:spPr/>
        <p:txBody>
          <a:bodyPr/>
          <a:lstStyle/>
          <a:p>
            <a:fld id="{4FAB73BC-B049-4115-A692-8D63A059BFB8}" type="slidenum">
              <a:rPr lang="en-US" smtClean="0"/>
              <a:t>22</a:t>
            </a:fld>
            <a:endParaRPr lang="en-US" dirty="0"/>
          </a:p>
        </p:txBody>
      </p:sp>
    </p:spTree>
    <p:extLst>
      <p:ext uri="{BB962C8B-B14F-4D97-AF65-F5344CB8AC3E}">
        <p14:creationId xmlns:p14="http://schemas.microsoft.com/office/powerpoint/2010/main" val="5078933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lstStyle/>
          <a:p>
            <a:r>
              <a:rPr lang="en-US" sz="3600" b="1" dirty="0" err="1">
                <a:latin typeface="Arial" panose="020B0604020202020204" pitchFamily="34" charset="0"/>
                <a:ea typeface="+mj-lt"/>
                <a:cs typeface="Arial" panose="020B0604020202020204" pitchFamily="34" charset="0"/>
              </a:rPr>
              <a:t>Cuestiones</a:t>
            </a:r>
            <a:r>
              <a:rPr lang="en-US" sz="3600" b="1" dirty="0">
                <a:latin typeface="Arial" panose="020B0604020202020204" pitchFamily="34" charset="0"/>
                <a:ea typeface="+mj-lt"/>
                <a:cs typeface="Arial" panose="020B0604020202020204" pitchFamily="34" charset="0"/>
              </a:rPr>
              <a:t> </a:t>
            </a:r>
            <a:r>
              <a:rPr lang="en-US" sz="3600" b="1" dirty="0" err="1">
                <a:latin typeface="Arial" panose="020B0604020202020204" pitchFamily="34" charset="0"/>
                <a:ea typeface="+mj-lt"/>
                <a:cs typeface="Arial" panose="020B0604020202020204" pitchFamily="34" charset="0"/>
              </a:rPr>
              <a:t>organizativas</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800"/>
              </a:spcBef>
              <a:spcAft>
                <a:spcPct val="0"/>
              </a:spcAft>
            </a:pPr>
            <a:r>
              <a:rPr lang="en-US" sz="2400" b="1" dirty="0" err="1">
                <a:latin typeface="Arial"/>
                <a:cs typeface="Arial"/>
              </a:rPr>
              <a:t>Relaciones</a:t>
            </a:r>
            <a:r>
              <a:rPr lang="en-US" sz="2400" b="1" dirty="0">
                <a:latin typeface="Arial"/>
                <a:cs typeface="Arial"/>
              </a:rPr>
              <a:t> con </a:t>
            </a:r>
            <a:r>
              <a:rPr lang="en-US" sz="2400" b="1" dirty="0" err="1">
                <a:latin typeface="Arial"/>
                <a:cs typeface="Arial"/>
              </a:rPr>
              <a:t>otros</a:t>
            </a:r>
            <a:r>
              <a:rPr lang="en-US" sz="2400" b="1" dirty="0">
                <a:latin typeface="Arial"/>
                <a:cs typeface="Arial"/>
              </a:rPr>
              <a:t> </a:t>
            </a:r>
            <a:r>
              <a:rPr lang="en-US" sz="2400" b="1" dirty="0" err="1">
                <a:latin typeface="Arial"/>
                <a:cs typeface="Arial"/>
              </a:rPr>
              <a:t>departamentos</a:t>
            </a:r>
            <a:endParaRPr lang="en-US" sz="2400" dirty="0">
              <a:latin typeface="Arial"/>
              <a:cs typeface="Arial"/>
            </a:endParaRPr>
          </a:p>
          <a:p>
            <a:pPr lvl="1" algn="just">
              <a:lnSpc>
                <a:spcPct val="100000"/>
              </a:lnSpc>
              <a:spcBef>
                <a:spcPts val="1200"/>
              </a:spcBef>
              <a:spcAft>
                <a:spcPct val="0"/>
              </a:spcAft>
              <a:buFont typeface="Wingdings 2" pitchFamily="34" charset="0"/>
              <a:buChar char=""/>
            </a:pPr>
            <a:r>
              <a:rPr lang="en-US" sz="2200" dirty="0" err="1">
                <a:latin typeface="Arial"/>
                <a:cs typeface="Arial"/>
              </a:rPr>
              <a:t>Relaciones</a:t>
            </a:r>
            <a:r>
              <a:rPr lang="en-US" sz="2200" dirty="0">
                <a:latin typeface="Arial"/>
                <a:cs typeface="Arial"/>
              </a:rPr>
              <a:t> </a:t>
            </a:r>
            <a:r>
              <a:rPr lang="en-US" sz="2200" dirty="0" err="1">
                <a:latin typeface="Arial"/>
                <a:cs typeface="Arial"/>
              </a:rPr>
              <a:t>especiales</a:t>
            </a:r>
            <a:endParaRPr lang="en-US" sz="2200" dirty="0">
              <a:latin typeface="Arial"/>
              <a:cs typeface="Arial"/>
            </a:endParaRPr>
          </a:p>
          <a:p>
            <a:pPr lvl="2" algn="just">
              <a:lnSpc>
                <a:spcPct val="100000"/>
              </a:lnSpc>
              <a:spcBef>
                <a:spcPts val="600"/>
              </a:spcBef>
              <a:spcAft>
                <a:spcPct val="0"/>
              </a:spcAft>
              <a:buFont typeface="Wingdings 2" pitchFamily="34" charset="0"/>
              <a:buChar char=""/>
            </a:pPr>
            <a:r>
              <a:rPr lang="en-US" sz="2200" dirty="0" err="1">
                <a:latin typeface="Arial"/>
                <a:cs typeface="Arial"/>
              </a:rPr>
              <a:t>Responsables</a:t>
            </a:r>
            <a:r>
              <a:rPr lang="en-US" sz="2200" dirty="0">
                <a:latin typeface="Arial"/>
                <a:cs typeface="Arial"/>
              </a:rPr>
              <a:t> de ethics, compliance y privacy</a:t>
            </a:r>
          </a:p>
          <a:p>
            <a:pPr lvl="2" algn="just">
              <a:lnSpc>
                <a:spcPct val="100000"/>
              </a:lnSpc>
              <a:spcBef>
                <a:spcPts val="600"/>
              </a:spcBef>
              <a:spcAft>
                <a:spcPct val="0"/>
              </a:spcAft>
              <a:buFont typeface="Wingdings 2" pitchFamily="34" charset="0"/>
              <a:buChar char=""/>
            </a:pPr>
            <a:r>
              <a:rPr lang="en-US" sz="2200" dirty="0" err="1">
                <a:latin typeface="Arial"/>
                <a:cs typeface="Arial"/>
              </a:rPr>
              <a:t>Recursos</a:t>
            </a:r>
            <a:r>
              <a:rPr lang="en-US" sz="2200" dirty="0">
                <a:latin typeface="Arial"/>
                <a:cs typeface="Arial"/>
              </a:rPr>
              <a:t> </a:t>
            </a:r>
            <a:r>
              <a:rPr lang="en-US" sz="2200" dirty="0" err="1">
                <a:latin typeface="Arial"/>
                <a:cs typeface="Arial"/>
              </a:rPr>
              <a:t>humanos</a:t>
            </a:r>
            <a:endParaRPr lang="en-US" sz="2200" dirty="0">
              <a:latin typeface="Arial"/>
              <a:cs typeface="Arial"/>
            </a:endParaRPr>
          </a:p>
          <a:p>
            <a:pPr lvl="2" algn="just">
              <a:lnSpc>
                <a:spcPct val="100000"/>
              </a:lnSpc>
              <a:spcBef>
                <a:spcPts val="600"/>
              </a:spcBef>
              <a:spcAft>
                <a:spcPct val="0"/>
              </a:spcAft>
              <a:buFont typeface="Wingdings 2" pitchFamily="34" charset="0"/>
              <a:buChar char=""/>
            </a:pPr>
            <a:r>
              <a:rPr lang="en-US" sz="2200" dirty="0">
                <a:latin typeface="Arial"/>
                <a:cs typeface="Arial"/>
              </a:rPr>
              <a:t>Departamento </a:t>
            </a:r>
            <a:r>
              <a:rPr lang="en-US" sz="2200" dirty="0" err="1">
                <a:latin typeface="Arial"/>
                <a:cs typeface="Arial"/>
              </a:rPr>
              <a:t>Jurídico</a:t>
            </a:r>
            <a:endParaRPr lang="en-US" sz="2200" dirty="0">
              <a:latin typeface="Arial"/>
              <a:cs typeface="Arial"/>
            </a:endParaRPr>
          </a:p>
          <a:p>
            <a:pPr lvl="1" algn="just">
              <a:lnSpc>
                <a:spcPct val="100000"/>
              </a:lnSpc>
              <a:spcBef>
                <a:spcPts val="600"/>
              </a:spcBef>
              <a:spcAft>
                <a:spcPct val="0"/>
              </a:spcAft>
              <a:buFont typeface="Wingdings 2" pitchFamily="34" charset="0"/>
              <a:buChar char=""/>
            </a:pPr>
            <a:r>
              <a:rPr lang="en-US" sz="2200" dirty="0" err="1">
                <a:solidFill>
                  <a:srgbClr val="000000"/>
                </a:solidFill>
                <a:latin typeface="Arial"/>
                <a:cs typeface="Arial"/>
              </a:rPr>
              <a:t>Departamentos</a:t>
            </a:r>
            <a:r>
              <a:rPr lang="en-US" sz="2200" dirty="0">
                <a:solidFill>
                  <a:srgbClr val="000000"/>
                </a:solidFill>
                <a:latin typeface="Arial"/>
                <a:cs typeface="Arial"/>
              </a:rPr>
              <a:t> de </a:t>
            </a:r>
            <a:r>
              <a:rPr lang="en-US" sz="2200" dirty="0" err="1">
                <a:solidFill>
                  <a:srgbClr val="000000"/>
                </a:solidFill>
                <a:latin typeface="Arial"/>
                <a:cs typeface="Arial"/>
              </a:rPr>
              <a:t>auditoría</a:t>
            </a:r>
            <a:endParaRPr lang="en-US" sz="2200" dirty="0">
              <a:solidFill>
                <a:srgbClr val="000000"/>
              </a:solidFill>
              <a:latin typeface="Arial"/>
              <a:cs typeface="Arial"/>
            </a:endParaRPr>
          </a:p>
          <a:p>
            <a:pPr lvl="2" algn="just">
              <a:lnSpc>
                <a:spcPct val="100000"/>
              </a:lnSpc>
              <a:spcBef>
                <a:spcPts val="600"/>
              </a:spcBef>
              <a:spcAft>
                <a:spcPct val="0"/>
              </a:spcAft>
              <a:buFont typeface="Wingdings 2" pitchFamily="34" charset="0"/>
              <a:buChar char=""/>
            </a:pPr>
            <a:r>
              <a:rPr lang="en-US" sz="2200" dirty="0" err="1">
                <a:solidFill>
                  <a:srgbClr val="000000"/>
                </a:solidFill>
                <a:latin typeface="Arial"/>
                <a:cs typeface="Arial"/>
              </a:rPr>
              <a:t>Auditoría</a:t>
            </a:r>
            <a:r>
              <a:rPr lang="en-US" sz="2200" dirty="0">
                <a:solidFill>
                  <a:srgbClr val="000000"/>
                </a:solidFill>
                <a:latin typeface="Arial"/>
                <a:cs typeface="Arial"/>
              </a:rPr>
              <a:t> </a:t>
            </a:r>
            <a:r>
              <a:rPr lang="en-US" sz="2200" dirty="0" err="1">
                <a:solidFill>
                  <a:srgbClr val="000000"/>
                </a:solidFill>
                <a:latin typeface="Arial"/>
                <a:cs typeface="Arial"/>
              </a:rPr>
              <a:t>informática</a:t>
            </a:r>
            <a:r>
              <a:rPr lang="en-US" sz="2200" dirty="0">
                <a:solidFill>
                  <a:srgbClr val="000000"/>
                </a:solidFill>
                <a:latin typeface="Arial"/>
                <a:cs typeface="Arial"/>
              </a:rPr>
              <a:t>, </a:t>
            </a:r>
            <a:r>
              <a:rPr lang="en-US" sz="2200" dirty="0" err="1">
                <a:solidFill>
                  <a:srgbClr val="000000"/>
                </a:solidFill>
                <a:latin typeface="Arial"/>
                <a:cs typeface="Arial"/>
              </a:rPr>
              <a:t>auditoría</a:t>
            </a:r>
            <a:r>
              <a:rPr lang="en-US" sz="2200" dirty="0">
                <a:solidFill>
                  <a:srgbClr val="000000"/>
                </a:solidFill>
                <a:latin typeface="Arial"/>
                <a:cs typeface="Arial"/>
              </a:rPr>
              <a:t> interna, </a:t>
            </a:r>
            <a:r>
              <a:rPr lang="en-US" sz="2200" dirty="0" err="1">
                <a:solidFill>
                  <a:srgbClr val="000000"/>
                </a:solidFill>
                <a:latin typeface="Arial"/>
                <a:cs typeface="Arial"/>
              </a:rPr>
              <a:t>auditoría</a:t>
            </a:r>
            <a:r>
              <a:rPr lang="en-US" sz="2200" dirty="0">
                <a:solidFill>
                  <a:srgbClr val="000000"/>
                </a:solidFill>
                <a:latin typeface="Arial"/>
                <a:cs typeface="Arial"/>
              </a:rPr>
              <a:t> </a:t>
            </a:r>
            <a:r>
              <a:rPr lang="en-US" sz="2200" dirty="0" err="1">
                <a:solidFill>
                  <a:srgbClr val="000000"/>
                </a:solidFill>
                <a:latin typeface="Arial"/>
                <a:cs typeface="Arial"/>
              </a:rPr>
              <a:t>financiera</a:t>
            </a:r>
            <a:endParaRPr lang="en-US" sz="2200" dirty="0">
              <a:solidFill>
                <a:srgbClr val="000000"/>
              </a:solidFill>
              <a:latin typeface="Arial"/>
              <a:cs typeface="Arial"/>
            </a:endParaRPr>
          </a:p>
          <a:p>
            <a:pPr lvl="2" algn="just">
              <a:lnSpc>
                <a:spcPct val="100000"/>
              </a:lnSpc>
              <a:spcBef>
                <a:spcPts val="600"/>
              </a:spcBef>
              <a:spcAft>
                <a:spcPct val="0"/>
              </a:spcAft>
              <a:buFont typeface="Wingdings 2" pitchFamily="34" charset="0"/>
              <a:buChar char=""/>
            </a:pPr>
            <a:r>
              <a:rPr lang="en-US" sz="2200" dirty="0">
                <a:solidFill>
                  <a:srgbClr val="000000"/>
                </a:solidFill>
                <a:latin typeface="Arial"/>
                <a:cs typeface="Arial"/>
              </a:rPr>
              <a:t>Podría </a:t>
            </a:r>
            <a:r>
              <a:rPr lang="en-US" sz="2200" dirty="0" err="1">
                <a:solidFill>
                  <a:srgbClr val="000000"/>
                </a:solidFill>
                <a:latin typeface="Arial"/>
                <a:cs typeface="Arial"/>
              </a:rPr>
              <a:t>colocarse</a:t>
            </a:r>
            <a:r>
              <a:rPr lang="en-US" sz="2200" dirty="0">
                <a:solidFill>
                  <a:srgbClr val="000000"/>
                </a:solidFill>
                <a:latin typeface="Arial"/>
                <a:cs typeface="Arial"/>
              </a:rPr>
              <a:t> la </a:t>
            </a:r>
            <a:r>
              <a:rPr lang="en-US" sz="2200" dirty="0" err="1">
                <a:solidFill>
                  <a:srgbClr val="000000"/>
                </a:solidFill>
                <a:latin typeface="Arial"/>
                <a:cs typeface="Arial"/>
              </a:rPr>
              <a:t>auditoría</a:t>
            </a:r>
            <a:r>
              <a:rPr lang="en-US" sz="2200" dirty="0">
                <a:solidFill>
                  <a:srgbClr val="000000"/>
                </a:solidFill>
                <a:latin typeface="Arial"/>
                <a:cs typeface="Arial"/>
              </a:rPr>
              <a:t> de </a:t>
            </a:r>
            <a:r>
              <a:rPr lang="en-US" sz="2200" dirty="0" err="1">
                <a:solidFill>
                  <a:srgbClr val="000000"/>
                </a:solidFill>
                <a:latin typeface="Arial"/>
                <a:cs typeface="Arial"/>
              </a:rPr>
              <a:t>seguridad</a:t>
            </a:r>
            <a:r>
              <a:rPr lang="en-US" sz="2200" dirty="0">
                <a:solidFill>
                  <a:srgbClr val="000000"/>
                </a:solidFill>
                <a:latin typeface="Arial"/>
                <a:cs typeface="Arial"/>
              </a:rPr>
              <a:t> </a:t>
            </a:r>
            <a:r>
              <a:rPr lang="en-US" sz="2200" dirty="0" err="1">
                <a:solidFill>
                  <a:srgbClr val="000000"/>
                </a:solidFill>
                <a:latin typeface="Arial"/>
                <a:cs typeface="Arial"/>
              </a:rPr>
              <a:t>en</a:t>
            </a:r>
            <a:r>
              <a:rPr lang="en-US" sz="2200" dirty="0">
                <a:solidFill>
                  <a:srgbClr val="000000"/>
                </a:solidFill>
                <a:latin typeface="Arial"/>
                <a:cs typeface="Arial"/>
              </a:rPr>
              <a:t> uno de </a:t>
            </a:r>
            <a:r>
              <a:rPr lang="en-US" sz="2200" dirty="0" err="1">
                <a:solidFill>
                  <a:srgbClr val="000000"/>
                </a:solidFill>
                <a:latin typeface="Arial"/>
                <a:cs typeface="Arial"/>
              </a:rPr>
              <a:t>esos</a:t>
            </a:r>
            <a:endParaRPr lang="en-US" sz="2200" dirty="0">
              <a:solidFill>
                <a:srgbClr val="000000"/>
              </a:solidFill>
              <a:latin typeface="Arial"/>
              <a:cs typeface="Arial"/>
            </a:endParaRPr>
          </a:p>
          <a:p>
            <a:pPr lvl="1" algn="just">
              <a:lnSpc>
                <a:spcPct val="100000"/>
              </a:lnSpc>
              <a:spcBef>
                <a:spcPts val="600"/>
              </a:spcBef>
              <a:spcAft>
                <a:spcPct val="0"/>
              </a:spcAft>
              <a:buFont typeface="Wingdings 2" pitchFamily="34" charset="0"/>
              <a:buChar char=""/>
            </a:pPr>
            <a:r>
              <a:rPr lang="en-US" sz="2200" dirty="0">
                <a:latin typeface="Arial"/>
                <a:cs typeface="Arial"/>
              </a:rPr>
              <a:t>Todos </a:t>
            </a:r>
            <a:r>
              <a:rPr lang="en-US" sz="2200" dirty="0" err="1">
                <a:latin typeface="Arial"/>
                <a:cs typeface="Arial"/>
              </a:rPr>
              <a:t>los</a:t>
            </a:r>
            <a:r>
              <a:rPr lang="en-US" sz="2200" dirty="0">
                <a:latin typeface="Arial"/>
                <a:cs typeface="Arial"/>
              </a:rPr>
              <a:t> </a:t>
            </a:r>
            <a:r>
              <a:rPr lang="en-US" sz="2200" dirty="0" err="1">
                <a:latin typeface="Arial"/>
                <a:cs typeface="Arial"/>
              </a:rPr>
              <a:t>departamentos</a:t>
            </a:r>
            <a:r>
              <a:rPr lang="en-US" sz="2200" dirty="0">
                <a:latin typeface="Arial"/>
                <a:cs typeface="Arial"/>
              </a:rPr>
              <a:t> </a:t>
            </a:r>
            <a:r>
              <a:rPr lang="en-US" sz="2200" dirty="0" err="1">
                <a:latin typeface="Arial"/>
                <a:cs typeface="Arial"/>
              </a:rPr>
              <a:t>corporativos</a:t>
            </a:r>
            <a:endParaRPr lang="en-US" sz="2200" dirty="0">
              <a:latin typeface="Arial"/>
              <a:cs typeface="Arial"/>
            </a:endParaRPr>
          </a:p>
          <a:p>
            <a:pPr lvl="1" algn="just">
              <a:lnSpc>
                <a:spcPct val="100000"/>
              </a:lnSpc>
              <a:spcBef>
                <a:spcPts val="600"/>
              </a:spcBef>
              <a:spcAft>
                <a:spcPct val="0"/>
              </a:spcAft>
              <a:buFont typeface="Wingdings 2" pitchFamily="34" charset="0"/>
              <a:buChar char=""/>
            </a:pPr>
            <a:r>
              <a:rPr lang="en-US" sz="2200" dirty="0" err="1">
                <a:latin typeface="Arial"/>
                <a:cs typeface="Arial"/>
              </a:rPr>
              <a:t>Socios</a:t>
            </a:r>
            <a:r>
              <a:rPr lang="en-US" sz="2200" dirty="0">
                <a:latin typeface="Arial"/>
                <a:cs typeface="Arial"/>
              </a:rPr>
              <a:t> </a:t>
            </a:r>
            <a:r>
              <a:rPr lang="en-US" sz="2200" dirty="0" err="1">
                <a:latin typeface="Arial"/>
                <a:cs typeface="Arial"/>
              </a:rPr>
              <a:t>comerciales</a:t>
            </a:r>
            <a:r>
              <a:rPr lang="en-US" sz="2200" dirty="0">
                <a:latin typeface="Arial"/>
                <a:cs typeface="Arial"/>
              </a:rPr>
              <a:t> y </a:t>
            </a:r>
            <a:r>
              <a:rPr lang="en-US" sz="2200" dirty="0" err="1">
                <a:latin typeface="Arial"/>
                <a:cs typeface="Arial"/>
              </a:rPr>
              <a:t>cadena</a:t>
            </a:r>
            <a:r>
              <a:rPr lang="en-US" sz="2200" dirty="0">
                <a:latin typeface="Arial"/>
                <a:cs typeface="Arial"/>
              </a:rPr>
              <a:t> de </a:t>
            </a:r>
            <a:r>
              <a:rPr lang="en-US" sz="2200" dirty="0" err="1">
                <a:latin typeface="Arial"/>
                <a:cs typeface="Arial"/>
              </a:rPr>
              <a:t>suministro</a:t>
            </a:r>
            <a:endParaRPr lang="en-US" sz="2200" dirty="0">
              <a:latin typeface="Arial"/>
              <a:cs typeface="Arial"/>
            </a:endParaRPr>
          </a:p>
          <a:p>
            <a:pPr lvl="1" algn="just">
              <a:lnSpc>
                <a:spcPct val="100000"/>
              </a:lnSpc>
              <a:spcBef>
                <a:spcPts val="600"/>
              </a:spcBef>
              <a:spcAft>
                <a:spcPct val="0"/>
              </a:spcAft>
              <a:buFont typeface="Wingdings 2" pitchFamily="34" charset="0"/>
              <a:buChar char=""/>
            </a:pPr>
            <a:endParaRPr lang="en-US" sz="2400" dirty="0">
              <a:latin typeface="Arial"/>
              <a:cs typeface="Arial"/>
            </a:endParaRPr>
          </a:p>
          <a:p>
            <a:pPr lvl="1" algn="just">
              <a:lnSpc>
                <a:spcPct val="100000"/>
              </a:lnSpc>
              <a:spcBef>
                <a:spcPts val="600"/>
              </a:spcBef>
              <a:spcAft>
                <a:spcPct val="0"/>
              </a:spcAft>
              <a:buFont typeface="Wingdings 2" pitchFamily="34" charset="0"/>
              <a:buChar char=""/>
            </a:pPr>
            <a:endParaRPr lang="en-US" sz="2400" dirty="0">
              <a:solidFill>
                <a:srgbClr val="000000"/>
              </a:solidFill>
              <a:latin typeface="Arial"/>
              <a:cs typeface="Arial"/>
            </a:endParaRPr>
          </a:p>
        </p:txBody>
      </p:sp>
      <p:sp>
        <p:nvSpPr>
          <p:cNvPr id="4" name="Marcador de número de diapositiva 3">
            <a:extLst>
              <a:ext uri="{FF2B5EF4-FFF2-40B4-BE49-F238E27FC236}">
                <a16:creationId xmlns:a16="http://schemas.microsoft.com/office/drawing/2014/main" id="{6DBE659C-D920-0102-656A-1DCFEDEE9079}"/>
              </a:ext>
            </a:extLst>
          </p:cNvPr>
          <p:cNvSpPr>
            <a:spLocks noGrp="1"/>
          </p:cNvSpPr>
          <p:nvPr>
            <p:ph type="sldNum" sz="quarter" idx="12"/>
          </p:nvPr>
        </p:nvSpPr>
        <p:spPr/>
        <p:txBody>
          <a:bodyPr/>
          <a:lstStyle/>
          <a:p>
            <a:fld id="{4FAB73BC-B049-4115-A692-8D63A059BFB8}" type="slidenum">
              <a:rPr lang="en-US" smtClean="0"/>
              <a:t>23</a:t>
            </a:fld>
            <a:endParaRPr lang="en-US" dirty="0"/>
          </a:p>
        </p:txBody>
      </p:sp>
    </p:spTree>
    <p:extLst>
      <p:ext uri="{BB962C8B-B14F-4D97-AF65-F5344CB8AC3E}">
        <p14:creationId xmlns:p14="http://schemas.microsoft.com/office/powerpoint/2010/main" val="12231593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lstStyle/>
          <a:p>
            <a:r>
              <a:rPr lang="en-US" sz="3600" b="1" dirty="0" err="1">
                <a:latin typeface="Arial" panose="020B0604020202020204" pitchFamily="34" charset="0"/>
                <a:ea typeface="+mj-lt"/>
                <a:cs typeface="Arial" panose="020B0604020202020204" pitchFamily="34" charset="0"/>
              </a:rPr>
              <a:t>Cuestiones</a:t>
            </a:r>
            <a:r>
              <a:rPr lang="en-US" sz="3600" b="1" dirty="0">
                <a:latin typeface="Arial" panose="020B0604020202020204" pitchFamily="34" charset="0"/>
                <a:ea typeface="+mj-lt"/>
                <a:cs typeface="Arial" panose="020B0604020202020204" pitchFamily="34" charset="0"/>
              </a:rPr>
              <a:t> </a:t>
            </a:r>
            <a:r>
              <a:rPr lang="en-US" sz="3600" b="1" dirty="0" err="1">
                <a:latin typeface="Arial" panose="020B0604020202020204" pitchFamily="34" charset="0"/>
                <a:ea typeface="+mj-lt"/>
                <a:cs typeface="Arial" panose="020B0604020202020204" pitchFamily="34" charset="0"/>
              </a:rPr>
              <a:t>organizativas</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800"/>
              </a:spcBef>
              <a:spcAft>
                <a:spcPct val="0"/>
              </a:spcAft>
            </a:pPr>
            <a:r>
              <a:rPr lang="en-US" sz="2700" b="1" spc="0" dirty="0" err="1">
                <a:solidFill>
                  <a:srgbClr val="000000"/>
                </a:solidFill>
                <a:latin typeface="Arial"/>
                <a:cs typeface="Arial"/>
              </a:rPr>
              <a:t>Externalización</a:t>
            </a:r>
            <a:r>
              <a:rPr lang="en-US" sz="2700" b="1" spc="0" dirty="0">
                <a:solidFill>
                  <a:srgbClr val="000000"/>
                </a:solidFill>
                <a:latin typeface="Arial"/>
                <a:cs typeface="Arial"/>
              </a:rPr>
              <a:t> de la </a:t>
            </a:r>
            <a:r>
              <a:rPr lang="en-US" sz="2700" b="1" spc="0" dirty="0" err="1">
                <a:solidFill>
                  <a:srgbClr val="000000"/>
                </a:solidFill>
                <a:latin typeface="Arial"/>
                <a:cs typeface="Arial"/>
              </a:rPr>
              <a:t>seguridad</a:t>
            </a:r>
            <a:r>
              <a:rPr lang="en-US" sz="2700" b="1" spc="0" dirty="0">
                <a:solidFill>
                  <a:srgbClr val="000000"/>
                </a:solidFill>
                <a:latin typeface="Arial"/>
                <a:cs typeface="Arial"/>
              </a:rPr>
              <a:t> </a:t>
            </a:r>
            <a:r>
              <a:rPr lang="en-US" sz="2700" b="1" spc="0" dirty="0" err="1">
                <a:solidFill>
                  <a:srgbClr val="000000"/>
                </a:solidFill>
                <a:latin typeface="Arial"/>
                <a:cs typeface="Arial"/>
              </a:rPr>
              <a:t>informática</a:t>
            </a:r>
            <a:endParaRPr lang="en-US" sz="2700" spc="0" dirty="0">
              <a:solidFill>
                <a:srgbClr val="000000"/>
              </a:solidFill>
              <a:latin typeface="Arial"/>
              <a:cs typeface="Arial"/>
            </a:endParaRPr>
          </a:p>
          <a:p>
            <a:pPr lvl="1" algn="just">
              <a:lnSpc>
                <a:spcPct val="100000"/>
              </a:lnSpc>
              <a:spcBef>
                <a:spcPts val="1200"/>
              </a:spcBef>
              <a:spcAft>
                <a:spcPct val="0"/>
              </a:spcAft>
              <a:buFont typeface="Wingdings 2" pitchFamily="34" charset="0"/>
              <a:buChar char=""/>
            </a:pPr>
            <a:r>
              <a:rPr lang="en-US" sz="2300" dirty="0">
                <a:solidFill>
                  <a:srgbClr val="000000"/>
                </a:solidFill>
                <a:latin typeface="Arial"/>
                <a:cs typeface="Arial"/>
              </a:rPr>
              <a:t>Solo correo </a:t>
            </a:r>
            <a:r>
              <a:rPr lang="en-US" sz="2300" dirty="0" err="1">
                <a:solidFill>
                  <a:srgbClr val="000000"/>
                </a:solidFill>
                <a:latin typeface="Arial"/>
                <a:cs typeface="Arial"/>
              </a:rPr>
              <a:t>electrónico</a:t>
            </a:r>
            <a:r>
              <a:rPr lang="en-US" sz="2300" dirty="0">
                <a:solidFill>
                  <a:srgbClr val="000000"/>
                </a:solidFill>
                <a:latin typeface="Arial"/>
                <a:cs typeface="Arial"/>
              </a:rPr>
              <a:t> o </a:t>
            </a:r>
            <a:r>
              <a:rPr lang="en-US" sz="2300" dirty="0" err="1">
                <a:solidFill>
                  <a:srgbClr val="000000"/>
                </a:solidFill>
                <a:latin typeface="Arial"/>
                <a:cs typeface="Arial"/>
              </a:rPr>
              <a:t>servicio</a:t>
            </a:r>
            <a:r>
              <a:rPr lang="en-US" sz="2300" dirty="0">
                <a:solidFill>
                  <a:srgbClr val="000000"/>
                </a:solidFill>
                <a:latin typeface="Arial"/>
                <a:cs typeface="Arial"/>
              </a:rPr>
              <a:t> web</a:t>
            </a:r>
          </a:p>
          <a:p>
            <a:pPr lvl="1" algn="just">
              <a:lnSpc>
                <a:spcPct val="100000"/>
              </a:lnSpc>
              <a:spcBef>
                <a:spcPts val="1200"/>
              </a:spcBef>
              <a:spcAft>
                <a:spcPct val="0"/>
              </a:spcAft>
              <a:buFont typeface="Wingdings 2" pitchFamily="34" charset="0"/>
              <a:buChar char=""/>
            </a:pPr>
            <a:r>
              <a:rPr lang="en-US" sz="2300" dirty="0">
                <a:solidFill>
                  <a:srgbClr val="000000"/>
                </a:solidFill>
                <a:latin typeface="Arial"/>
                <a:cs typeface="Arial"/>
              </a:rPr>
              <a:t>Penetration Testing</a:t>
            </a:r>
          </a:p>
          <a:p>
            <a:pPr lvl="1" algn="just">
              <a:lnSpc>
                <a:spcPct val="100000"/>
              </a:lnSpc>
              <a:spcBef>
                <a:spcPts val="1200"/>
              </a:spcBef>
              <a:spcAft>
                <a:spcPct val="0"/>
              </a:spcAft>
              <a:buFont typeface="Wingdings 2" pitchFamily="34" charset="0"/>
              <a:buChar char=""/>
            </a:pPr>
            <a:r>
              <a:rPr lang="en-US" sz="2300" dirty="0" err="1">
                <a:solidFill>
                  <a:srgbClr val="000000"/>
                </a:solidFill>
                <a:latin typeface="Arial"/>
                <a:cs typeface="Arial"/>
              </a:rPr>
              <a:t>Proveedores</a:t>
            </a:r>
            <a:r>
              <a:rPr lang="en-US" sz="2300" dirty="0">
                <a:solidFill>
                  <a:srgbClr val="000000"/>
                </a:solidFill>
                <a:latin typeface="Arial"/>
                <a:cs typeface="Arial"/>
              </a:rPr>
              <a:t> de </a:t>
            </a:r>
            <a:r>
              <a:rPr lang="en-US" sz="2300" dirty="0" err="1">
                <a:solidFill>
                  <a:srgbClr val="000000"/>
                </a:solidFill>
                <a:latin typeface="Arial"/>
                <a:cs typeface="Arial"/>
              </a:rPr>
              <a:t>servicios</a:t>
            </a:r>
            <a:r>
              <a:rPr lang="en-US" sz="2300" dirty="0">
                <a:solidFill>
                  <a:srgbClr val="000000"/>
                </a:solidFill>
                <a:latin typeface="Arial"/>
                <a:cs typeface="Arial"/>
              </a:rPr>
              <a:t> de </a:t>
            </a:r>
            <a:r>
              <a:rPr lang="en-US" sz="2300" dirty="0" err="1">
                <a:solidFill>
                  <a:srgbClr val="000000"/>
                </a:solidFill>
                <a:latin typeface="Arial"/>
                <a:cs typeface="Arial"/>
              </a:rPr>
              <a:t>seguridad</a:t>
            </a:r>
            <a:r>
              <a:rPr lang="en-US" sz="2300" dirty="0">
                <a:solidFill>
                  <a:srgbClr val="000000"/>
                </a:solidFill>
                <a:latin typeface="Arial"/>
                <a:cs typeface="Arial"/>
              </a:rPr>
              <a:t> </a:t>
            </a:r>
            <a:r>
              <a:rPr lang="en-US" sz="2300" dirty="0" err="1">
                <a:solidFill>
                  <a:srgbClr val="000000"/>
                </a:solidFill>
                <a:latin typeface="Arial"/>
                <a:cs typeface="Arial"/>
              </a:rPr>
              <a:t>gestionados</a:t>
            </a:r>
            <a:r>
              <a:rPr lang="en-US" sz="2300" dirty="0">
                <a:solidFill>
                  <a:srgbClr val="000000"/>
                </a:solidFill>
                <a:latin typeface="Arial"/>
                <a:cs typeface="Arial"/>
              </a:rPr>
              <a:t> (MSSP)</a:t>
            </a:r>
          </a:p>
          <a:p>
            <a:pPr lvl="2" algn="just">
              <a:lnSpc>
                <a:spcPct val="100000"/>
              </a:lnSpc>
              <a:spcBef>
                <a:spcPts val="600"/>
              </a:spcBef>
              <a:spcAft>
                <a:spcPct val="0"/>
              </a:spcAft>
              <a:buFont typeface="Wingdings 2" pitchFamily="34" charset="0"/>
              <a:buChar char=""/>
            </a:pPr>
            <a:r>
              <a:rPr lang="en-US" sz="2300" dirty="0" err="1">
                <a:solidFill>
                  <a:srgbClr val="000000"/>
                </a:solidFill>
                <a:latin typeface="Arial"/>
                <a:cs typeface="Arial"/>
              </a:rPr>
              <a:t>Externalizar</a:t>
            </a:r>
            <a:r>
              <a:rPr lang="en-US" sz="2300" dirty="0">
                <a:solidFill>
                  <a:srgbClr val="000000"/>
                </a:solidFill>
                <a:latin typeface="Arial"/>
                <a:cs typeface="Arial"/>
              </a:rPr>
              <a:t> la </a:t>
            </a:r>
            <a:r>
              <a:rPr lang="en-US" sz="2300" dirty="0" err="1">
                <a:solidFill>
                  <a:srgbClr val="000000"/>
                </a:solidFill>
                <a:latin typeface="Arial"/>
                <a:cs typeface="Arial"/>
              </a:rPr>
              <a:t>mayoría</a:t>
            </a:r>
            <a:r>
              <a:rPr lang="en-US" sz="2300" dirty="0">
                <a:solidFill>
                  <a:srgbClr val="000000"/>
                </a:solidFill>
                <a:latin typeface="Arial"/>
                <a:cs typeface="Arial"/>
              </a:rPr>
              <a:t> de las </a:t>
            </a:r>
            <a:r>
              <a:rPr lang="en-US" sz="2300" dirty="0" err="1">
                <a:solidFill>
                  <a:srgbClr val="000000"/>
                </a:solidFill>
                <a:latin typeface="Arial"/>
                <a:cs typeface="Arial"/>
              </a:rPr>
              <a:t>funciones</a:t>
            </a:r>
            <a:r>
              <a:rPr lang="en-US" sz="2300" dirty="0">
                <a:solidFill>
                  <a:srgbClr val="000000"/>
                </a:solidFill>
                <a:latin typeface="Arial"/>
                <a:cs typeface="Arial"/>
              </a:rPr>
              <a:t> de </a:t>
            </a:r>
            <a:r>
              <a:rPr lang="en-US" sz="2300" dirty="0" err="1">
                <a:solidFill>
                  <a:srgbClr val="000000"/>
                </a:solidFill>
                <a:latin typeface="Arial"/>
                <a:cs typeface="Arial"/>
              </a:rPr>
              <a:t>seguridad</a:t>
            </a:r>
            <a:r>
              <a:rPr lang="en-US" sz="2300" dirty="0">
                <a:solidFill>
                  <a:srgbClr val="000000"/>
                </a:solidFill>
                <a:latin typeface="Arial"/>
                <a:cs typeface="Arial"/>
              </a:rPr>
              <a:t> </a:t>
            </a:r>
            <a:r>
              <a:rPr lang="en-US" sz="2300" dirty="0" err="1">
                <a:solidFill>
                  <a:srgbClr val="000000"/>
                </a:solidFill>
                <a:latin typeface="Arial"/>
                <a:cs typeface="Arial"/>
              </a:rPr>
              <a:t>informática</a:t>
            </a:r>
            <a:r>
              <a:rPr lang="en-US" sz="2300" dirty="0">
                <a:solidFill>
                  <a:srgbClr val="000000"/>
                </a:solidFill>
                <a:latin typeface="Arial"/>
                <a:cs typeface="Arial"/>
              </a:rPr>
              <a:t> al MSSP</a:t>
            </a:r>
          </a:p>
          <a:p>
            <a:pPr lvl="2" algn="just">
              <a:lnSpc>
                <a:spcPct val="100000"/>
              </a:lnSpc>
              <a:spcBef>
                <a:spcPts val="600"/>
              </a:spcBef>
              <a:spcAft>
                <a:spcPct val="0"/>
              </a:spcAft>
              <a:buFont typeface="Wingdings 2" pitchFamily="34" charset="0"/>
              <a:buChar char=""/>
            </a:pPr>
            <a:r>
              <a:rPr lang="en-US" sz="2300" dirty="0">
                <a:solidFill>
                  <a:srgbClr val="000000"/>
                </a:solidFill>
                <a:latin typeface="Arial"/>
                <a:cs typeface="Arial"/>
              </a:rPr>
              <a:t>Pero, </a:t>
            </a:r>
            <a:r>
              <a:rPr lang="en-US" sz="2300" dirty="0" err="1">
                <a:solidFill>
                  <a:srgbClr val="000000"/>
                </a:solidFill>
                <a:latin typeface="Arial"/>
                <a:cs typeface="Arial"/>
              </a:rPr>
              <a:t>por</a:t>
            </a:r>
            <a:r>
              <a:rPr lang="en-US" sz="2300" dirty="0">
                <a:solidFill>
                  <a:srgbClr val="000000"/>
                </a:solidFill>
                <a:latin typeface="Arial"/>
                <a:cs typeface="Arial"/>
              </a:rPr>
              <a:t> lo general, no es </a:t>
            </a:r>
            <a:r>
              <a:rPr lang="en-US" sz="2300" dirty="0" err="1">
                <a:solidFill>
                  <a:srgbClr val="000000"/>
                </a:solidFill>
                <a:latin typeface="Arial"/>
                <a:cs typeface="Arial"/>
              </a:rPr>
              <a:t>una</a:t>
            </a:r>
            <a:r>
              <a:rPr lang="en-US" sz="2300" dirty="0">
                <a:solidFill>
                  <a:srgbClr val="000000"/>
                </a:solidFill>
                <a:latin typeface="Arial"/>
                <a:cs typeface="Arial"/>
              </a:rPr>
              <a:t> </a:t>
            </a:r>
            <a:r>
              <a:rPr lang="en-US" sz="2300" dirty="0" err="1">
                <a:solidFill>
                  <a:srgbClr val="000000"/>
                </a:solidFill>
                <a:latin typeface="Arial"/>
                <a:cs typeface="Arial"/>
              </a:rPr>
              <a:t>política</a:t>
            </a:r>
            <a:endParaRPr lang="en-US" sz="2300" dirty="0">
              <a:solidFill>
                <a:srgbClr val="000000"/>
              </a:solidFill>
              <a:latin typeface="Arial"/>
              <a:cs typeface="Arial"/>
            </a:endParaRPr>
          </a:p>
          <a:p>
            <a:pPr lvl="1" algn="just">
              <a:lnSpc>
                <a:spcPct val="100000"/>
              </a:lnSpc>
              <a:spcBef>
                <a:spcPts val="600"/>
              </a:spcBef>
              <a:spcAft>
                <a:spcPct val="0"/>
              </a:spcAft>
              <a:buFont typeface="Wingdings 2" pitchFamily="34" charset="0"/>
              <a:buChar char=""/>
            </a:pPr>
            <a:endParaRPr lang="en-US" sz="2500" dirty="0">
              <a:solidFill>
                <a:srgbClr val="262626"/>
              </a:solidFill>
              <a:latin typeface="Arial"/>
              <a:cs typeface="Arial"/>
            </a:endParaRPr>
          </a:p>
          <a:p>
            <a:pPr algn="just">
              <a:lnSpc>
                <a:spcPct val="100000"/>
              </a:lnSpc>
              <a:spcBef>
                <a:spcPts val="1800"/>
              </a:spcBef>
              <a:spcAft>
                <a:spcPct val="0"/>
              </a:spcAft>
            </a:pPr>
            <a:endParaRPr lang="en-US" sz="2700" dirty="0">
              <a:solidFill>
                <a:srgbClr val="000000"/>
              </a:solidFill>
              <a:latin typeface="Arial"/>
              <a:cs typeface="Arial"/>
            </a:endParaRPr>
          </a:p>
          <a:p>
            <a:pPr lvl="1" algn="just">
              <a:lnSpc>
                <a:spcPct val="100000"/>
              </a:lnSpc>
              <a:spcBef>
                <a:spcPts val="1200"/>
              </a:spcBef>
              <a:spcAft>
                <a:spcPct val="0"/>
              </a:spcAft>
              <a:buFont typeface="Wingdings 2" pitchFamily="34" charset="0"/>
              <a:buChar char=""/>
            </a:pPr>
            <a:endParaRPr lang="en-US" sz="2300" dirty="0">
              <a:solidFill>
                <a:srgbClr val="262626"/>
              </a:solidFill>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93992064-6374-4AFC-90ED-F9E6A12C3D90}"/>
              </a:ext>
            </a:extLst>
          </p:cNvPr>
          <p:cNvSpPr>
            <a:spLocks noGrp="1"/>
          </p:cNvSpPr>
          <p:nvPr>
            <p:ph type="sldNum" sz="quarter" idx="12"/>
          </p:nvPr>
        </p:nvSpPr>
        <p:spPr/>
        <p:txBody>
          <a:bodyPr/>
          <a:lstStyle/>
          <a:p>
            <a:fld id="{4FAB73BC-B049-4115-A692-8D63A059BFB8}" type="slidenum">
              <a:rPr lang="en-US" smtClean="0"/>
              <a:t>24</a:t>
            </a:fld>
            <a:endParaRPr lang="en-US" dirty="0"/>
          </a:p>
        </p:txBody>
      </p:sp>
    </p:spTree>
    <p:extLst>
      <p:ext uri="{BB962C8B-B14F-4D97-AF65-F5344CB8AC3E}">
        <p14:creationId xmlns:p14="http://schemas.microsoft.com/office/powerpoint/2010/main" val="479799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Gestión de la seguridad</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fontScale="92500" lnSpcReduction="10000"/>
          </a:bodyPr>
          <a:lstStyle/>
          <a:p>
            <a:pPr algn="just">
              <a:lnSpc>
                <a:spcPct val="100000"/>
              </a:lnSpc>
              <a:spcBef>
                <a:spcPts val="1500"/>
              </a:spcBef>
              <a:spcAft>
                <a:spcPts val="0"/>
              </a:spcAft>
            </a:pPr>
            <a:r>
              <a:rPr lang="en-US" sz="2400" b="1" dirty="0" err="1">
                <a:latin typeface="Arial"/>
                <a:cs typeface="Arial"/>
              </a:rPr>
              <a:t>Gestión</a:t>
            </a:r>
            <a:r>
              <a:rPr lang="en-US" sz="2400" b="1" dirty="0">
                <a:latin typeface="Arial"/>
                <a:cs typeface="Arial"/>
              </a:rPr>
              <a:t> de la </a:t>
            </a:r>
            <a:r>
              <a:rPr lang="en-US" sz="2400" b="1" dirty="0" err="1">
                <a:latin typeface="Arial"/>
                <a:cs typeface="Arial"/>
              </a:rPr>
              <a:t>seguridad</a:t>
            </a:r>
            <a:r>
              <a:rPr lang="en-US" sz="2400" b="1" dirty="0">
                <a:latin typeface="Arial"/>
                <a:cs typeface="Arial"/>
              </a:rPr>
              <a:t> TI: </a:t>
            </a:r>
            <a:r>
              <a:rPr lang="en-US" sz="2400" dirty="0">
                <a:latin typeface="Arial"/>
                <a:cs typeface="Arial"/>
              </a:rPr>
              <a:t>Un </a:t>
            </a:r>
            <a:r>
              <a:rPr lang="en-US" sz="2400" dirty="0" err="1">
                <a:latin typeface="Arial"/>
                <a:cs typeface="Arial"/>
              </a:rPr>
              <a:t>proceso</a:t>
            </a:r>
            <a:r>
              <a:rPr lang="en-US" sz="2400" dirty="0">
                <a:latin typeface="Arial"/>
                <a:cs typeface="Arial"/>
              </a:rPr>
              <a:t> </a:t>
            </a:r>
            <a:r>
              <a:rPr lang="en-US" sz="2400" dirty="0" err="1">
                <a:latin typeface="Arial"/>
                <a:cs typeface="Arial"/>
              </a:rPr>
              <a:t>utilizado</a:t>
            </a:r>
            <a:r>
              <a:rPr lang="en-US" sz="2400" dirty="0">
                <a:latin typeface="Arial"/>
                <a:cs typeface="Arial"/>
              </a:rPr>
              <a:t> para </a:t>
            </a:r>
            <a:r>
              <a:rPr lang="en-US" sz="2400" dirty="0" err="1">
                <a:latin typeface="Arial"/>
                <a:cs typeface="Arial"/>
              </a:rPr>
              <a:t>lograr</a:t>
            </a:r>
            <a:r>
              <a:rPr lang="en-US" sz="2400" dirty="0">
                <a:latin typeface="Arial"/>
                <a:cs typeface="Arial"/>
              </a:rPr>
              <a:t> y </a:t>
            </a:r>
            <a:r>
              <a:rPr lang="en-US" sz="2400" dirty="0" err="1">
                <a:latin typeface="Arial"/>
                <a:cs typeface="Arial"/>
              </a:rPr>
              <a:t>mantener</a:t>
            </a:r>
            <a:r>
              <a:rPr lang="en-US" sz="2400" dirty="0">
                <a:latin typeface="Arial"/>
                <a:cs typeface="Arial"/>
              </a:rPr>
              <a:t> </a:t>
            </a:r>
            <a:r>
              <a:rPr lang="en-US" sz="2400" dirty="0" err="1">
                <a:latin typeface="Arial"/>
                <a:cs typeface="Arial"/>
              </a:rPr>
              <a:t>niveles</a:t>
            </a:r>
            <a:r>
              <a:rPr lang="en-US" sz="2400" dirty="0">
                <a:latin typeface="Arial"/>
                <a:cs typeface="Arial"/>
              </a:rPr>
              <a:t> </a:t>
            </a:r>
            <a:r>
              <a:rPr lang="en-US" sz="2400" dirty="0" err="1">
                <a:latin typeface="Arial"/>
                <a:cs typeface="Arial"/>
              </a:rPr>
              <a:t>adecuados</a:t>
            </a:r>
            <a:r>
              <a:rPr lang="en-US" sz="2400" dirty="0">
                <a:latin typeface="Arial"/>
                <a:cs typeface="Arial"/>
              </a:rPr>
              <a:t> de </a:t>
            </a:r>
            <a:r>
              <a:rPr lang="en-US" sz="2400" dirty="0" err="1">
                <a:latin typeface="Arial"/>
                <a:cs typeface="Arial"/>
              </a:rPr>
              <a:t>confidencialidad</a:t>
            </a:r>
            <a:r>
              <a:rPr lang="en-US" sz="2400" dirty="0">
                <a:latin typeface="Arial"/>
                <a:cs typeface="Arial"/>
              </a:rPr>
              <a:t>, </a:t>
            </a:r>
            <a:r>
              <a:rPr lang="en-US" sz="2400" dirty="0" err="1">
                <a:latin typeface="Arial"/>
                <a:cs typeface="Arial"/>
              </a:rPr>
              <a:t>integridad</a:t>
            </a:r>
            <a:r>
              <a:rPr lang="en-US" sz="2400" dirty="0">
                <a:latin typeface="Arial"/>
                <a:cs typeface="Arial"/>
              </a:rPr>
              <a:t>, </a:t>
            </a:r>
            <a:r>
              <a:rPr lang="en-US" sz="2400" dirty="0" err="1">
                <a:latin typeface="Arial"/>
                <a:cs typeface="Arial"/>
              </a:rPr>
              <a:t>disponibilidad</a:t>
            </a:r>
            <a:r>
              <a:rPr lang="en-US" sz="2400" dirty="0">
                <a:latin typeface="Arial"/>
                <a:cs typeface="Arial"/>
              </a:rPr>
              <a:t>, </a:t>
            </a:r>
            <a:r>
              <a:rPr lang="en-US" sz="2400" dirty="0" err="1">
                <a:latin typeface="Arial"/>
                <a:cs typeface="Arial"/>
              </a:rPr>
              <a:t>responsabilidad</a:t>
            </a:r>
            <a:r>
              <a:rPr lang="en-US" sz="2400" dirty="0">
                <a:latin typeface="Arial"/>
                <a:cs typeface="Arial"/>
              </a:rPr>
              <a:t>, </a:t>
            </a:r>
            <a:r>
              <a:rPr lang="en-US" sz="2400" dirty="0" err="1">
                <a:latin typeface="Arial"/>
                <a:cs typeface="Arial"/>
              </a:rPr>
              <a:t>autenticidad</a:t>
            </a:r>
            <a:r>
              <a:rPr lang="en-US" sz="2400" dirty="0">
                <a:latin typeface="Arial"/>
                <a:cs typeface="Arial"/>
              </a:rPr>
              <a:t> y </a:t>
            </a:r>
            <a:r>
              <a:rPr lang="en-US" sz="2400" dirty="0" err="1">
                <a:latin typeface="Arial"/>
                <a:cs typeface="Arial"/>
              </a:rPr>
              <a:t>confiabilidad</a:t>
            </a:r>
            <a:r>
              <a:rPr lang="en-US" sz="2400" dirty="0">
                <a:latin typeface="Arial"/>
                <a:cs typeface="Arial"/>
              </a:rPr>
              <a:t>. Las </a:t>
            </a:r>
            <a:r>
              <a:rPr lang="en-US" sz="2400" dirty="0" err="1">
                <a:latin typeface="Arial"/>
                <a:cs typeface="Arial"/>
              </a:rPr>
              <a:t>funciones</a:t>
            </a:r>
            <a:r>
              <a:rPr lang="en-US" sz="2400" dirty="0">
                <a:latin typeface="Arial"/>
                <a:cs typeface="Arial"/>
              </a:rPr>
              <a:t> de </a:t>
            </a:r>
            <a:r>
              <a:rPr lang="en-US" sz="2400" dirty="0" err="1">
                <a:latin typeface="Arial"/>
                <a:cs typeface="Arial"/>
              </a:rPr>
              <a:t>gestión</a:t>
            </a:r>
            <a:r>
              <a:rPr lang="en-US" sz="2400" dirty="0">
                <a:latin typeface="Arial"/>
                <a:cs typeface="Arial"/>
              </a:rPr>
              <a:t> de la </a:t>
            </a:r>
            <a:r>
              <a:rPr lang="en-US" sz="2400" dirty="0" err="1">
                <a:latin typeface="Arial"/>
                <a:cs typeface="Arial"/>
              </a:rPr>
              <a:t>seguridad</a:t>
            </a:r>
            <a:r>
              <a:rPr lang="en-US" sz="2400" dirty="0">
                <a:latin typeface="Arial"/>
                <a:cs typeface="Arial"/>
              </a:rPr>
              <a:t> de TI </a:t>
            </a:r>
            <a:r>
              <a:rPr lang="en-US" sz="2400" dirty="0" err="1">
                <a:latin typeface="Arial"/>
                <a:cs typeface="Arial"/>
              </a:rPr>
              <a:t>incluyen</a:t>
            </a:r>
            <a:r>
              <a:rPr lang="en-US" sz="2400" dirty="0">
                <a:latin typeface="Arial"/>
                <a:cs typeface="Arial"/>
              </a:rPr>
              <a:t>:</a:t>
            </a:r>
          </a:p>
          <a:p>
            <a:pPr lvl="1" algn="just">
              <a:lnSpc>
                <a:spcPct val="150000"/>
              </a:lnSpc>
              <a:spcBef>
                <a:spcPts val="600"/>
              </a:spcBef>
              <a:spcAft>
                <a:spcPts val="0"/>
              </a:spcAft>
              <a:buFont typeface="Wingdings 2" pitchFamily="34" charset="0"/>
              <a:buChar char=""/>
            </a:pPr>
            <a:r>
              <a:rPr lang="en-US" sz="2200" b="1" dirty="0" err="1">
                <a:latin typeface="Arial"/>
                <a:cs typeface="Arial"/>
              </a:rPr>
              <a:t>Determinar</a:t>
            </a:r>
            <a:r>
              <a:rPr lang="en-US" sz="2200" b="1" dirty="0">
                <a:latin typeface="Arial"/>
                <a:cs typeface="Arial"/>
              </a:rPr>
              <a:t> </a:t>
            </a:r>
            <a:r>
              <a:rPr lang="en-US" sz="2200" b="1" dirty="0" err="1">
                <a:latin typeface="Arial"/>
                <a:cs typeface="Arial"/>
              </a:rPr>
              <a:t>objetivos</a:t>
            </a:r>
            <a:r>
              <a:rPr lang="en-US" sz="2200" b="1" dirty="0">
                <a:latin typeface="Arial"/>
                <a:cs typeface="Arial"/>
              </a:rPr>
              <a:t>, </a:t>
            </a:r>
            <a:r>
              <a:rPr lang="en-US" sz="2200" b="1" dirty="0" err="1">
                <a:latin typeface="Arial"/>
                <a:cs typeface="Arial"/>
              </a:rPr>
              <a:t>estrategias</a:t>
            </a:r>
            <a:r>
              <a:rPr lang="en-US" sz="2200" b="1" dirty="0">
                <a:latin typeface="Arial"/>
                <a:cs typeface="Arial"/>
              </a:rPr>
              <a:t> y </a:t>
            </a:r>
            <a:r>
              <a:rPr lang="en-US" sz="2200" b="1" dirty="0" err="1">
                <a:latin typeface="Arial"/>
                <a:cs typeface="Arial"/>
              </a:rPr>
              <a:t>políticas</a:t>
            </a:r>
            <a:r>
              <a:rPr lang="en-US" sz="2200" b="1" dirty="0">
                <a:latin typeface="Arial"/>
                <a:cs typeface="Arial"/>
              </a:rPr>
              <a:t> de </a:t>
            </a:r>
            <a:r>
              <a:rPr lang="en-US" sz="2200" b="1" dirty="0" err="1">
                <a:latin typeface="Arial"/>
                <a:cs typeface="Arial"/>
              </a:rPr>
              <a:t>seguridad</a:t>
            </a:r>
            <a:r>
              <a:rPr lang="en-US" sz="2200" b="1" dirty="0">
                <a:latin typeface="Arial"/>
                <a:cs typeface="Arial"/>
              </a:rPr>
              <a:t> de TI</a:t>
            </a:r>
            <a:endParaRPr lang="en-US" sz="2200" dirty="0">
              <a:latin typeface="Arial"/>
              <a:cs typeface="Arial"/>
            </a:endParaRPr>
          </a:p>
          <a:p>
            <a:pPr lvl="1" algn="just">
              <a:lnSpc>
                <a:spcPct val="150000"/>
              </a:lnSpc>
              <a:spcBef>
                <a:spcPts val="600"/>
              </a:spcBef>
              <a:spcAft>
                <a:spcPts val="0"/>
              </a:spcAft>
              <a:buFont typeface="Wingdings 2" pitchFamily="34" charset="0"/>
              <a:buChar char=""/>
            </a:pPr>
            <a:r>
              <a:rPr lang="en-US" sz="2200" b="1" dirty="0" err="1">
                <a:latin typeface="Arial"/>
                <a:cs typeface="Arial"/>
              </a:rPr>
              <a:t>Determinar</a:t>
            </a:r>
            <a:r>
              <a:rPr lang="en-US" sz="2200" b="1" dirty="0">
                <a:latin typeface="Arial"/>
                <a:cs typeface="Arial"/>
              </a:rPr>
              <a:t> </a:t>
            </a:r>
            <a:r>
              <a:rPr lang="en-US" sz="2200" b="1" dirty="0" err="1">
                <a:latin typeface="Arial"/>
                <a:cs typeface="Arial"/>
              </a:rPr>
              <a:t>requisitos</a:t>
            </a:r>
            <a:r>
              <a:rPr lang="en-US" sz="2200" b="1" dirty="0">
                <a:latin typeface="Arial"/>
                <a:cs typeface="Arial"/>
              </a:rPr>
              <a:t> de </a:t>
            </a:r>
            <a:r>
              <a:rPr lang="en-US" sz="2200" b="1" dirty="0" err="1">
                <a:latin typeface="Arial"/>
                <a:cs typeface="Arial"/>
              </a:rPr>
              <a:t>seguridad</a:t>
            </a:r>
            <a:r>
              <a:rPr lang="en-US" sz="2200" b="1" dirty="0">
                <a:latin typeface="Arial"/>
                <a:cs typeface="Arial"/>
              </a:rPr>
              <a:t> de TI</a:t>
            </a:r>
          </a:p>
          <a:p>
            <a:pPr lvl="1" algn="just">
              <a:lnSpc>
                <a:spcPct val="150000"/>
              </a:lnSpc>
              <a:spcBef>
                <a:spcPts val="600"/>
              </a:spcBef>
              <a:buFont typeface="Wingdings 2" pitchFamily="34" charset="0"/>
              <a:buChar char=""/>
            </a:pPr>
            <a:r>
              <a:rPr lang="en-US" sz="2200" b="1" dirty="0" err="1">
                <a:latin typeface="Arial"/>
                <a:cs typeface="Arial"/>
              </a:rPr>
              <a:t>Identificar</a:t>
            </a:r>
            <a:r>
              <a:rPr lang="en-US" sz="2200" b="1" dirty="0">
                <a:latin typeface="Arial"/>
                <a:cs typeface="Arial"/>
              </a:rPr>
              <a:t> y </a:t>
            </a:r>
            <a:r>
              <a:rPr lang="en-US" sz="2200" b="1" dirty="0" err="1">
                <a:latin typeface="Arial"/>
                <a:cs typeface="Arial"/>
              </a:rPr>
              <a:t>evalorar</a:t>
            </a:r>
            <a:r>
              <a:rPr lang="en-US" sz="2200" b="1" dirty="0">
                <a:latin typeface="Arial"/>
                <a:cs typeface="Arial"/>
              </a:rPr>
              <a:t> </a:t>
            </a:r>
            <a:r>
              <a:rPr lang="en-US" sz="2200" b="1" dirty="0" err="1">
                <a:latin typeface="Arial"/>
                <a:cs typeface="Arial"/>
              </a:rPr>
              <a:t>los</a:t>
            </a:r>
            <a:r>
              <a:rPr lang="en-US" sz="2200" b="1" dirty="0">
                <a:latin typeface="Arial"/>
                <a:cs typeface="Arial"/>
              </a:rPr>
              <a:t> </a:t>
            </a:r>
            <a:r>
              <a:rPr lang="en-US" sz="2200" b="1" dirty="0" err="1">
                <a:latin typeface="Arial"/>
                <a:cs typeface="Arial"/>
              </a:rPr>
              <a:t>activos</a:t>
            </a:r>
            <a:r>
              <a:rPr lang="en-US" sz="2200" b="1" dirty="0">
                <a:latin typeface="Arial"/>
                <a:cs typeface="Arial"/>
              </a:rPr>
              <a:t> del </a:t>
            </a:r>
            <a:r>
              <a:rPr lang="en-US" sz="2200" b="1" dirty="0" err="1">
                <a:latin typeface="Arial"/>
                <a:cs typeface="Arial"/>
              </a:rPr>
              <a:t>sistema</a:t>
            </a:r>
            <a:r>
              <a:rPr lang="en-US" sz="2200" b="1" dirty="0">
                <a:latin typeface="Arial"/>
                <a:cs typeface="Arial"/>
              </a:rPr>
              <a:t> y sus </a:t>
            </a:r>
            <a:r>
              <a:rPr lang="en-US" sz="2200" b="1" dirty="0" err="1">
                <a:latin typeface="Arial"/>
                <a:cs typeface="Arial"/>
              </a:rPr>
              <a:t>dependencias</a:t>
            </a:r>
            <a:endParaRPr lang="en-US" sz="2200" b="1" dirty="0">
              <a:latin typeface="Arial"/>
              <a:cs typeface="Arial"/>
            </a:endParaRPr>
          </a:p>
          <a:p>
            <a:pPr lvl="1" algn="just">
              <a:lnSpc>
                <a:spcPct val="150000"/>
              </a:lnSpc>
              <a:spcBef>
                <a:spcPts val="600"/>
              </a:spcBef>
              <a:spcAft>
                <a:spcPts val="0"/>
              </a:spcAft>
              <a:buFont typeface="Wingdings 2" pitchFamily="34" charset="0"/>
              <a:buChar char=""/>
            </a:pPr>
            <a:r>
              <a:rPr lang="en-US" sz="2200" b="1" dirty="0" err="1">
                <a:latin typeface="Arial"/>
                <a:cs typeface="Arial"/>
              </a:rPr>
              <a:t>Identificar</a:t>
            </a:r>
            <a:r>
              <a:rPr lang="en-US" sz="2200" b="1" dirty="0">
                <a:latin typeface="Arial"/>
                <a:cs typeface="Arial"/>
              </a:rPr>
              <a:t> y </a:t>
            </a:r>
            <a:r>
              <a:rPr lang="en-US" sz="2200" b="1" dirty="0" err="1">
                <a:latin typeface="Arial"/>
                <a:cs typeface="Arial"/>
              </a:rPr>
              <a:t>analizar</a:t>
            </a:r>
            <a:r>
              <a:rPr lang="en-US" sz="2200" b="1" dirty="0">
                <a:latin typeface="Arial"/>
                <a:cs typeface="Arial"/>
              </a:rPr>
              <a:t> </a:t>
            </a:r>
            <a:r>
              <a:rPr lang="en-US" sz="2200" b="1" dirty="0" err="1">
                <a:latin typeface="Arial"/>
                <a:cs typeface="Arial"/>
              </a:rPr>
              <a:t>amenazas</a:t>
            </a:r>
            <a:r>
              <a:rPr lang="en-US" sz="2200" b="1" dirty="0">
                <a:latin typeface="Arial"/>
                <a:cs typeface="Arial"/>
              </a:rPr>
              <a:t> de </a:t>
            </a:r>
            <a:r>
              <a:rPr lang="en-US" sz="2200" b="1" dirty="0" err="1">
                <a:latin typeface="Arial"/>
                <a:cs typeface="Arial"/>
              </a:rPr>
              <a:t>seguridad</a:t>
            </a:r>
            <a:r>
              <a:rPr lang="en-US" sz="2200" b="1" dirty="0">
                <a:latin typeface="Arial"/>
                <a:cs typeface="Arial"/>
              </a:rPr>
              <a:t> para </a:t>
            </a:r>
            <a:r>
              <a:rPr lang="en-US" sz="2200" b="1" dirty="0" err="1">
                <a:latin typeface="Arial"/>
                <a:cs typeface="Arial"/>
              </a:rPr>
              <a:t>los</a:t>
            </a:r>
            <a:r>
              <a:rPr lang="en-US" sz="2200" b="1" dirty="0">
                <a:latin typeface="Arial"/>
                <a:cs typeface="Arial"/>
              </a:rPr>
              <a:t> </a:t>
            </a:r>
            <a:r>
              <a:rPr lang="en-US" sz="2200" b="1" dirty="0" err="1">
                <a:latin typeface="Arial"/>
                <a:cs typeface="Arial"/>
              </a:rPr>
              <a:t>activos</a:t>
            </a:r>
            <a:r>
              <a:rPr lang="en-US" sz="2200" b="1" dirty="0">
                <a:latin typeface="Arial"/>
                <a:cs typeface="Arial"/>
              </a:rPr>
              <a:t> de TI</a:t>
            </a:r>
            <a:endParaRPr lang="en-US" sz="2200" dirty="0">
              <a:latin typeface="Arial"/>
              <a:cs typeface="Arial"/>
            </a:endParaRPr>
          </a:p>
          <a:p>
            <a:pPr lvl="1" algn="just">
              <a:lnSpc>
                <a:spcPct val="150000"/>
              </a:lnSpc>
              <a:spcBef>
                <a:spcPts val="600"/>
              </a:spcBef>
              <a:spcAft>
                <a:spcPts val="0"/>
              </a:spcAft>
              <a:buFont typeface="Wingdings 2" pitchFamily="34" charset="0"/>
              <a:buChar char=""/>
            </a:pPr>
            <a:r>
              <a:rPr lang="en-US" sz="2200" b="1" dirty="0" err="1">
                <a:latin typeface="Arial"/>
                <a:cs typeface="Arial"/>
              </a:rPr>
              <a:t>Identificar</a:t>
            </a:r>
            <a:r>
              <a:rPr lang="en-US" sz="2200" b="1" dirty="0">
                <a:latin typeface="Arial"/>
                <a:cs typeface="Arial"/>
              </a:rPr>
              <a:t> y </a:t>
            </a:r>
            <a:r>
              <a:rPr lang="en-US" sz="2200" b="1" dirty="0" err="1">
                <a:latin typeface="Arial"/>
                <a:cs typeface="Arial"/>
              </a:rPr>
              <a:t>analizar</a:t>
            </a:r>
            <a:r>
              <a:rPr lang="en-US" sz="2200" b="1" dirty="0">
                <a:latin typeface="Arial"/>
                <a:cs typeface="Arial"/>
              </a:rPr>
              <a:t> </a:t>
            </a:r>
            <a:r>
              <a:rPr lang="en-US" sz="2200" b="1" dirty="0" err="1">
                <a:latin typeface="Arial"/>
                <a:cs typeface="Arial"/>
              </a:rPr>
              <a:t>riesgos</a:t>
            </a:r>
            <a:endParaRPr lang="en-US" sz="2200" b="1" dirty="0">
              <a:latin typeface="Arial"/>
              <a:cs typeface="Arial"/>
            </a:endParaRPr>
          </a:p>
          <a:p>
            <a:pPr lvl="1" algn="just">
              <a:lnSpc>
                <a:spcPct val="150000"/>
              </a:lnSpc>
              <a:spcBef>
                <a:spcPts val="600"/>
              </a:spcBef>
              <a:buFont typeface="Wingdings 2" pitchFamily="34" charset="0"/>
              <a:buChar char=""/>
            </a:pPr>
            <a:r>
              <a:rPr lang="en-US" sz="2200" b="1" dirty="0" err="1">
                <a:latin typeface="Arial"/>
                <a:cs typeface="Arial"/>
              </a:rPr>
              <a:t>Especificar</a:t>
            </a:r>
            <a:r>
              <a:rPr lang="en-US" sz="2200" b="1" dirty="0">
                <a:latin typeface="Arial"/>
                <a:cs typeface="Arial"/>
              </a:rPr>
              <a:t> las </a:t>
            </a:r>
            <a:r>
              <a:rPr lang="en-US" sz="2200" b="1" dirty="0" err="1">
                <a:latin typeface="Arial"/>
                <a:cs typeface="Arial"/>
              </a:rPr>
              <a:t>salvaguardias</a:t>
            </a:r>
            <a:r>
              <a:rPr lang="en-US" sz="2200" b="1" dirty="0">
                <a:latin typeface="Arial"/>
                <a:cs typeface="Arial"/>
              </a:rPr>
              <a:t> </a:t>
            </a:r>
            <a:r>
              <a:rPr lang="en-US" sz="2200" b="1" dirty="0" err="1">
                <a:latin typeface="Arial"/>
                <a:cs typeface="Arial"/>
              </a:rPr>
              <a:t>adecuadas</a:t>
            </a:r>
            <a:endParaRPr lang="en-US" sz="2200" dirty="0">
              <a:latin typeface="Arial"/>
              <a:cs typeface="Arial"/>
            </a:endParaRPr>
          </a:p>
          <a:p>
            <a:pPr lvl="1" algn="just">
              <a:lnSpc>
                <a:spcPct val="150000"/>
              </a:lnSpc>
              <a:spcBef>
                <a:spcPts val="600"/>
              </a:spcBef>
              <a:spcAft>
                <a:spcPts val="0"/>
              </a:spcAft>
              <a:buFont typeface="Wingdings 2" pitchFamily="34" charset="0"/>
              <a:buChar char=""/>
            </a:pPr>
            <a:endParaRPr lang="en-US" sz="2200" dirty="0">
              <a:latin typeface="Arial"/>
              <a:cs typeface="Arial"/>
            </a:endParaRPr>
          </a:p>
          <a:p>
            <a:pPr algn="just">
              <a:lnSpc>
                <a:spcPct val="100000"/>
              </a:lnSpc>
              <a:spcBef>
                <a:spcPts val="1500"/>
              </a:spcBef>
              <a:spcAft>
                <a:spcPts val="0"/>
              </a:spcAft>
            </a:pPr>
            <a:endParaRPr lang="en-US" sz="1600" dirty="0">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7ED839BB-F947-BE66-9633-651643C673B6}"/>
              </a:ext>
            </a:extLst>
          </p:cNvPr>
          <p:cNvSpPr>
            <a:spLocks noGrp="1"/>
          </p:cNvSpPr>
          <p:nvPr>
            <p:ph type="sldNum" sz="quarter" idx="12"/>
          </p:nvPr>
        </p:nvSpPr>
        <p:spPr/>
        <p:txBody>
          <a:bodyPr/>
          <a:lstStyle/>
          <a:p>
            <a:fld id="{4FAB73BC-B049-4115-A692-8D63A059BFB8}" type="slidenum">
              <a:rPr lang="en-US" smtClean="0"/>
              <a:t>25</a:t>
            </a:fld>
            <a:endParaRPr lang="en-US" dirty="0"/>
          </a:p>
        </p:txBody>
      </p:sp>
    </p:spTree>
    <p:extLst>
      <p:ext uri="{BB962C8B-B14F-4D97-AF65-F5344CB8AC3E}">
        <p14:creationId xmlns:p14="http://schemas.microsoft.com/office/powerpoint/2010/main" val="20722868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Gestión de la seguridad</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500"/>
              </a:spcBef>
              <a:spcAft>
                <a:spcPts val="0"/>
              </a:spcAft>
            </a:pPr>
            <a:r>
              <a:rPr lang="en-US" sz="2400" b="1" dirty="0" err="1">
                <a:latin typeface="Arial"/>
                <a:cs typeface="Arial"/>
              </a:rPr>
              <a:t>Gestión</a:t>
            </a:r>
            <a:r>
              <a:rPr lang="en-US" sz="2400" b="1" dirty="0">
                <a:latin typeface="Arial"/>
                <a:cs typeface="Arial"/>
              </a:rPr>
              <a:t> de la </a:t>
            </a:r>
            <a:r>
              <a:rPr lang="en-US" sz="2400" b="1" dirty="0" err="1">
                <a:latin typeface="Arial"/>
                <a:cs typeface="Arial"/>
              </a:rPr>
              <a:t>seguridad</a:t>
            </a:r>
            <a:r>
              <a:rPr lang="en-US" sz="2400" b="1" dirty="0">
                <a:latin typeface="Arial"/>
                <a:cs typeface="Arial"/>
              </a:rPr>
              <a:t> TI: </a:t>
            </a:r>
            <a:r>
              <a:rPr lang="en-US" sz="2400" dirty="0">
                <a:latin typeface="Arial"/>
                <a:cs typeface="Arial"/>
              </a:rPr>
              <a:t>Un </a:t>
            </a:r>
            <a:r>
              <a:rPr lang="en-US" sz="2400" dirty="0" err="1">
                <a:latin typeface="Arial"/>
                <a:cs typeface="Arial"/>
              </a:rPr>
              <a:t>proceso</a:t>
            </a:r>
            <a:r>
              <a:rPr lang="en-US" sz="2400" dirty="0">
                <a:latin typeface="Arial"/>
                <a:cs typeface="Arial"/>
              </a:rPr>
              <a:t> </a:t>
            </a:r>
            <a:r>
              <a:rPr lang="en-US" sz="2400" dirty="0" err="1">
                <a:latin typeface="Arial"/>
                <a:cs typeface="Arial"/>
              </a:rPr>
              <a:t>utilizado</a:t>
            </a:r>
            <a:r>
              <a:rPr lang="en-US" sz="2400" dirty="0">
                <a:latin typeface="Arial"/>
                <a:cs typeface="Arial"/>
              </a:rPr>
              <a:t> para </a:t>
            </a:r>
            <a:r>
              <a:rPr lang="en-US" sz="2400" dirty="0" err="1">
                <a:latin typeface="Arial"/>
                <a:cs typeface="Arial"/>
              </a:rPr>
              <a:t>lograr</a:t>
            </a:r>
            <a:r>
              <a:rPr lang="en-US" sz="2400" dirty="0">
                <a:latin typeface="Arial"/>
                <a:cs typeface="Arial"/>
              </a:rPr>
              <a:t> y </a:t>
            </a:r>
            <a:r>
              <a:rPr lang="en-US" sz="2400" dirty="0" err="1">
                <a:latin typeface="Arial"/>
                <a:cs typeface="Arial"/>
              </a:rPr>
              <a:t>mantener</a:t>
            </a:r>
            <a:r>
              <a:rPr lang="en-US" sz="2400" dirty="0">
                <a:latin typeface="Arial"/>
                <a:cs typeface="Arial"/>
              </a:rPr>
              <a:t> </a:t>
            </a:r>
            <a:r>
              <a:rPr lang="en-US" sz="2400" dirty="0" err="1">
                <a:latin typeface="Arial"/>
                <a:cs typeface="Arial"/>
              </a:rPr>
              <a:t>niveles</a:t>
            </a:r>
            <a:r>
              <a:rPr lang="en-US" sz="2400" dirty="0">
                <a:latin typeface="Arial"/>
                <a:cs typeface="Arial"/>
              </a:rPr>
              <a:t> </a:t>
            </a:r>
            <a:r>
              <a:rPr lang="en-US" sz="2400" dirty="0" err="1">
                <a:latin typeface="Arial"/>
                <a:cs typeface="Arial"/>
              </a:rPr>
              <a:t>adecuados</a:t>
            </a:r>
            <a:r>
              <a:rPr lang="en-US" sz="2400" dirty="0">
                <a:latin typeface="Arial"/>
                <a:cs typeface="Arial"/>
              </a:rPr>
              <a:t> de </a:t>
            </a:r>
            <a:r>
              <a:rPr lang="en-US" sz="2400" dirty="0" err="1">
                <a:latin typeface="Arial"/>
                <a:cs typeface="Arial"/>
              </a:rPr>
              <a:t>confidencialidad</a:t>
            </a:r>
            <a:r>
              <a:rPr lang="en-US" sz="2400" dirty="0">
                <a:latin typeface="Arial"/>
                <a:cs typeface="Arial"/>
              </a:rPr>
              <a:t>, </a:t>
            </a:r>
            <a:r>
              <a:rPr lang="en-US" sz="2400" dirty="0" err="1">
                <a:latin typeface="Arial"/>
                <a:cs typeface="Arial"/>
              </a:rPr>
              <a:t>integridad</a:t>
            </a:r>
            <a:r>
              <a:rPr lang="en-US" sz="2400" dirty="0">
                <a:latin typeface="Arial"/>
                <a:cs typeface="Arial"/>
              </a:rPr>
              <a:t>, </a:t>
            </a:r>
            <a:r>
              <a:rPr lang="en-US" sz="2400" dirty="0" err="1">
                <a:latin typeface="Arial"/>
                <a:cs typeface="Arial"/>
              </a:rPr>
              <a:t>disponibilidad</a:t>
            </a:r>
            <a:r>
              <a:rPr lang="en-US" sz="2400" dirty="0">
                <a:latin typeface="Arial"/>
                <a:cs typeface="Arial"/>
              </a:rPr>
              <a:t>, </a:t>
            </a:r>
            <a:r>
              <a:rPr lang="en-US" sz="2400" dirty="0" err="1">
                <a:latin typeface="Arial"/>
                <a:cs typeface="Arial"/>
              </a:rPr>
              <a:t>responsabilidad</a:t>
            </a:r>
            <a:r>
              <a:rPr lang="en-US" sz="2400" dirty="0">
                <a:latin typeface="Arial"/>
                <a:cs typeface="Arial"/>
              </a:rPr>
              <a:t>, </a:t>
            </a:r>
            <a:r>
              <a:rPr lang="en-US" sz="2400" dirty="0" err="1">
                <a:latin typeface="Arial"/>
                <a:cs typeface="Arial"/>
              </a:rPr>
              <a:t>autenticidad</a:t>
            </a:r>
            <a:r>
              <a:rPr lang="en-US" sz="2400" dirty="0">
                <a:latin typeface="Arial"/>
                <a:cs typeface="Arial"/>
              </a:rPr>
              <a:t> y </a:t>
            </a:r>
            <a:r>
              <a:rPr lang="en-US" sz="2400" dirty="0" err="1">
                <a:latin typeface="Arial"/>
                <a:cs typeface="Arial"/>
              </a:rPr>
              <a:t>confiabilidad</a:t>
            </a:r>
            <a:r>
              <a:rPr lang="en-US" sz="2400" dirty="0">
                <a:latin typeface="Arial"/>
                <a:cs typeface="Arial"/>
              </a:rPr>
              <a:t>.</a:t>
            </a:r>
          </a:p>
          <a:p>
            <a:pPr lvl="1" algn="just">
              <a:lnSpc>
                <a:spcPct val="100000"/>
              </a:lnSpc>
              <a:spcBef>
                <a:spcPts val="1500"/>
              </a:spcBef>
            </a:pPr>
            <a:r>
              <a:rPr lang="en-US" b="1" dirty="0" err="1">
                <a:latin typeface="Arial"/>
                <a:cs typeface="Arial"/>
              </a:rPr>
              <a:t>Supervisar</a:t>
            </a:r>
            <a:r>
              <a:rPr lang="en-US" b="1" dirty="0">
                <a:latin typeface="Arial"/>
                <a:cs typeface="Arial"/>
              </a:rPr>
              <a:t> la </a:t>
            </a:r>
            <a:r>
              <a:rPr lang="en-US" b="1" dirty="0" err="1">
                <a:latin typeface="Arial"/>
                <a:cs typeface="Arial"/>
              </a:rPr>
              <a:t>implementación</a:t>
            </a:r>
            <a:r>
              <a:rPr lang="en-US" b="1" dirty="0">
                <a:latin typeface="Arial"/>
                <a:cs typeface="Arial"/>
              </a:rPr>
              <a:t> y </a:t>
            </a:r>
            <a:r>
              <a:rPr lang="en-US" b="1" dirty="0" err="1">
                <a:latin typeface="Arial"/>
                <a:cs typeface="Arial"/>
              </a:rPr>
              <a:t>el</a:t>
            </a:r>
            <a:r>
              <a:rPr lang="en-US" b="1" dirty="0">
                <a:latin typeface="Arial"/>
                <a:cs typeface="Arial"/>
              </a:rPr>
              <a:t> </a:t>
            </a:r>
            <a:r>
              <a:rPr lang="en-US" b="1" dirty="0" err="1">
                <a:latin typeface="Arial"/>
                <a:cs typeface="Arial"/>
              </a:rPr>
              <a:t>funcionamiento</a:t>
            </a:r>
            <a:r>
              <a:rPr lang="en-US" b="1" dirty="0">
                <a:latin typeface="Arial"/>
                <a:cs typeface="Arial"/>
              </a:rPr>
              <a:t> de las </a:t>
            </a:r>
            <a:r>
              <a:rPr lang="en-US" b="1" dirty="0" err="1">
                <a:latin typeface="Arial"/>
                <a:cs typeface="Arial"/>
              </a:rPr>
              <a:t>medidas</a:t>
            </a:r>
            <a:r>
              <a:rPr lang="en-US" b="1" dirty="0">
                <a:latin typeface="Arial"/>
                <a:cs typeface="Arial"/>
              </a:rPr>
              <a:t> de </a:t>
            </a:r>
            <a:r>
              <a:rPr lang="en-US" b="1" dirty="0" err="1">
                <a:latin typeface="Arial"/>
                <a:cs typeface="Arial"/>
              </a:rPr>
              <a:t>seguridad</a:t>
            </a:r>
            <a:r>
              <a:rPr lang="en-US" b="1" dirty="0">
                <a:latin typeface="Arial"/>
                <a:cs typeface="Arial"/>
              </a:rPr>
              <a:t> </a:t>
            </a:r>
            <a:r>
              <a:rPr lang="en-US" b="1" dirty="0" err="1">
                <a:latin typeface="Arial"/>
                <a:cs typeface="Arial"/>
              </a:rPr>
              <a:t>necesarias</a:t>
            </a:r>
            <a:r>
              <a:rPr lang="en-US" b="1" dirty="0">
                <a:latin typeface="Arial"/>
                <a:cs typeface="Arial"/>
              </a:rPr>
              <a:t> para </a:t>
            </a:r>
            <a:r>
              <a:rPr lang="en-US" b="1" dirty="0" err="1">
                <a:latin typeface="Arial"/>
                <a:cs typeface="Arial"/>
              </a:rPr>
              <a:t>proteger</a:t>
            </a:r>
            <a:r>
              <a:rPr lang="en-US" b="1" dirty="0">
                <a:latin typeface="Arial"/>
                <a:cs typeface="Arial"/>
              </a:rPr>
              <a:t> de forma rentable la </a:t>
            </a:r>
            <a:r>
              <a:rPr lang="en-US" b="1" dirty="0" err="1">
                <a:latin typeface="Arial"/>
                <a:cs typeface="Arial"/>
              </a:rPr>
              <a:t>información</a:t>
            </a:r>
            <a:r>
              <a:rPr lang="en-US" b="1" dirty="0">
                <a:latin typeface="Arial"/>
                <a:cs typeface="Arial"/>
              </a:rPr>
              <a:t> y </a:t>
            </a:r>
            <a:r>
              <a:rPr lang="en-US" b="1" dirty="0" err="1">
                <a:latin typeface="Arial"/>
                <a:cs typeface="Arial"/>
              </a:rPr>
              <a:t>los</a:t>
            </a:r>
            <a:r>
              <a:rPr lang="en-US" b="1" dirty="0">
                <a:latin typeface="Arial"/>
                <a:cs typeface="Arial"/>
              </a:rPr>
              <a:t> </a:t>
            </a:r>
            <a:r>
              <a:rPr lang="en-US" b="1" dirty="0" err="1">
                <a:latin typeface="Arial"/>
                <a:cs typeface="Arial"/>
              </a:rPr>
              <a:t>servicios</a:t>
            </a:r>
            <a:r>
              <a:rPr lang="en-US" b="1" dirty="0">
                <a:latin typeface="Arial"/>
                <a:cs typeface="Arial"/>
              </a:rPr>
              <a:t> </a:t>
            </a:r>
            <a:r>
              <a:rPr lang="en-US" b="1" dirty="0" err="1">
                <a:latin typeface="Arial"/>
                <a:cs typeface="Arial"/>
              </a:rPr>
              <a:t>dentro</a:t>
            </a:r>
            <a:r>
              <a:rPr lang="en-US" b="1" dirty="0">
                <a:latin typeface="Arial"/>
                <a:cs typeface="Arial"/>
              </a:rPr>
              <a:t> de la </a:t>
            </a:r>
            <a:r>
              <a:rPr lang="en-US" b="1" dirty="0" err="1">
                <a:latin typeface="Arial"/>
                <a:cs typeface="Arial"/>
              </a:rPr>
              <a:t>organización</a:t>
            </a:r>
            <a:endParaRPr lang="en-US" dirty="0">
              <a:latin typeface="Arial"/>
              <a:cs typeface="Arial"/>
            </a:endParaRPr>
          </a:p>
          <a:p>
            <a:pPr lvl="1" algn="just">
              <a:lnSpc>
                <a:spcPct val="100000"/>
              </a:lnSpc>
              <a:spcBef>
                <a:spcPts val="1500"/>
              </a:spcBef>
              <a:spcAft>
                <a:spcPts val="0"/>
              </a:spcAft>
            </a:pPr>
            <a:r>
              <a:rPr lang="en-US" b="1" dirty="0">
                <a:latin typeface="Arial"/>
                <a:cs typeface="Arial"/>
              </a:rPr>
              <a:t>Desarrollo e </a:t>
            </a:r>
            <a:r>
              <a:rPr lang="en-US" b="1" dirty="0" err="1">
                <a:latin typeface="Arial"/>
                <a:cs typeface="Arial"/>
              </a:rPr>
              <a:t>implementación</a:t>
            </a:r>
            <a:r>
              <a:rPr lang="en-US" b="1" dirty="0">
                <a:latin typeface="Arial"/>
                <a:cs typeface="Arial"/>
              </a:rPr>
              <a:t> de un </a:t>
            </a:r>
            <a:r>
              <a:rPr lang="en-US" b="1" dirty="0" err="1">
                <a:latin typeface="Arial"/>
                <a:cs typeface="Arial"/>
              </a:rPr>
              <a:t>programa</a:t>
            </a:r>
            <a:r>
              <a:rPr lang="en-US" b="1" dirty="0">
                <a:latin typeface="Arial"/>
                <a:cs typeface="Arial"/>
              </a:rPr>
              <a:t> de </a:t>
            </a:r>
            <a:r>
              <a:rPr lang="en-US" b="1" dirty="0" err="1">
                <a:latin typeface="Arial"/>
                <a:cs typeface="Arial"/>
              </a:rPr>
              <a:t>concienciación</a:t>
            </a:r>
            <a:r>
              <a:rPr lang="en-US" b="1" dirty="0">
                <a:latin typeface="Arial"/>
                <a:cs typeface="Arial"/>
              </a:rPr>
              <a:t> </a:t>
            </a:r>
            <a:r>
              <a:rPr lang="en-US" b="1" dirty="0" err="1">
                <a:latin typeface="Arial"/>
                <a:cs typeface="Arial"/>
              </a:rPr>
              <a:t>sobre</a:t>
            </a:r>
            <a:r>
              <a:rPr lang="en-US" b="1" dirty="0">
                <a:latin typeface="Arial"/>
                <a:cs typeface="Arial"/>
              </a:rPr>
              <a:t> </a:t>
            </a:r>
            <a:r>
              <a:rPr lang="en-US" b="1" dirty="0" err="1">
                <a:latin typeface="Arial"/>
                <a:cs typeface="Arial"/>
              </a:rPr>
              <a:t>seguridad</a:t>
            </a:r>
            <a:endParaRPr lang="en-US" b="1" dirty="0">
              <a:latin typeface="Arial"/>
              <a:cs typeface="Arial"/>
            </a:endParaRPr>
          </a:p>
          <a:p>
            <a:pPr lvl="1" algn="just">
              <a:lnSpc>
                <a:spcPct val="100000"/>
              </a:lnSpc>
              <a:spcBef>
                <a:spcPts val="1500"/>
              </a:spcBef>
              <a:spcAft>
                <a:spcPts val="0"/>
              </a:spcAft>
            </a:pPr>
            <a:r>
              <a:rPr lang="en-US" b="1" dirty="0" err="1">
                <a:latin typeface="Arial"/>
                <a:cs typeface="Arial"/>
              </a:rPr>
              <a:t>Detección</a:t>
            </a:r>
            <a:r>
              <a:rPr lang="en-US" b="1" dirty="0">
                <a:latin typeface="Arial"/>
                <a:cs typeface="Arial"/>
              </a:rPr>
              <a:t> y </a:t>
            </a:r>
            <a:r>
              <a:rPr lang="en-US" b="1" dirty="0" err="1">
                <a:latin typeface="Arial"/>
                <a:cs typeface="Arial"/>
              </a:rPr>
              <a:t>reacción</a:t>
            </a:r>
            <a:r>
              <a:rPr lang="en-US" b="1" dirty="0">
                <a:latin typeface="Arial"/>
                <a:cs typeface="Arial"/>
              </a:rPr>
              <a:t> ante </a:t>
            </a:r>
            <a:r>
              <a:rPr lang="en-US" b="1" dirty="0" err="1">
                <a:latin typeface="Arial"/>
                <a:cs typeface="Arial"/>
              </a:rPr>
              <a:t>incidentes</a:t>
            </a:r>
            <a:endParaRPr lang="en-US" b="1" dirty="0">
              <a:latin typeface="Arial"/>
              <a:cs typeface="Arial"/>
            </a:endParaRPr>
          </a:p>
          <a:p>
            <a:pPr algn="just">
              <a:lnSpc>
                <a:spcPct val="100000"/>
              </a:lnSpc>
              <a:spcBef>
                <a:spcPts val="1500"/>
              </a:spcBef>
              <a:spcAft>
                <a:spcPts val="0"/>
              </a:spcAft>
            </a:pPr>
            <a:endParaRPr lang="en-US" sz="1600" dirty="0">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2D46CF8B-3C5F-CC42-B6EB-A49F9164586D}"/>
              </a:ext>
            </a:extLst>
          </p:cNvPr>
          <p:cNvSpPr>
            <a:spLocks noGrp="1"/>
          </p:cNvSpPr>
          <p:nvPr>
            <p:ph type="sldNum" sz="quarter" idx="12"/>
          </p:nvPr>
        </p:nvSpPr>
        <p:spPr/>
        <p:txBody>
          <a:bodyPr/>
          <a:lstStyle/>
          <a:p>
            <a:fld id="{4FAB73BC-B049-4115-A692-8D63A059BFB8}" type="slidenum">
              <a:rPr lang="en-US" smtClean="0"/>
              <a:t>26</a:t>
            </a:fld>
            <a:endParaRPr lang="en-US" dirty="0"/>
          </a:p>
        </p:txBody>
      </p:sp>
    </p:spTree>
    <p:extLst>
      <p:ext uri="{BB962C8B-B14F-4D97-AF65-F5344CB8AC3E}">
        <p14:creationId xmlns:p14="http://schemas.microsoft.com/office/powerpoint/2010/main" val="38138332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a:xfrm>
            <a:off x="838200" y="365125"/>
            <a:ext cx="10515600" cy="1325563"/>
          </a:xfrm>
        </p:spPr>
        <p:txBody>
          <a:bodyPr>
            <a:normAutofit/>
          </a:bodyPr>
          <a:lstStyle/>
          <a:p>
            <a:r>
              <a:rPr lang="es-ES" sz="3600" b="1" dirty="0">
                <a:latin typeface="Arial" panose="020B0604020202020204" pitchFamily="34" charset="0"/>
                <a:cs typeface="Arial" panose="020B0604020202020204" pitchFamily="34" charset="0"/>
              </a:rPr>
              <a:t>Visión general de la gestión de seguridad</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a:lstStyle/>
          <a:p>
            <a:endParaRPr lang="es-ES"/>
          </a:p>
        </p:txBody>
      </p:sp>
      <p:pic>
        <p:nvPicPr>
          <p:cNvPr id="5" name="Content Placeholder 10" descr="A flow diagram depicts the overview of I T security management. For long description in Notes pane, press F6.">
            <a:extLst>
              <a:ext uri="{FF2B5EF4-FFF2-40B4-BE49-F238E27FC236}">
                <a16:creationId xmlns:a16="http://schemas.microsoft.com/office/drawing/2014/main" id="{FC36B3CE-5317-3F5F-FA2E-D912EBFA59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0510" y="1825625"/>
            <a:ext cx="3474109" cy="4557598"/>
          </a:xfrm>
          <a:prstGeom prst="rect">
            <a:avLst/>
          </a:prstGeom>
        </p:spPr>
      </p:pic>
      <p:sp>
        <p:nvSpPr>
          <p:cNvPr id="4" name="Marcador de número de diapositiva 3">
            <a:extLst>
              <a:ext uri="{FF2B5EF4-FFF2-40B4-BE49-F238E27FC236}">
                <a16:creationId xmlns:a16="http://schemas.microsoft.com/office/drawing/2014/main" id="{2DC28665-978F-C5C8-7F74-0EBCC584CEB3}"/>
              </a:ext>
            </a:extLst>
          </p:cNvPr>
          <p:cNvSpPr>
            <a:spLocks noGrp="1"/>
          </p:cNvSpPr>
          <p:nvPr>
            <p:ph type="sldNum" sz="quarter" idx="12"/>
          </p:nvPr>
        </p:nvSpPr>
        <p:spPr/>
        <p:txBody>
          <a:bodyPr/>
          <a:lstStyle/>
          <a:p>
            <a:fld id="{4FAB73BC-B049-4115-A692-8D63A059BFB8}" type="slidenum">
              <a:rPr lang="en-US" smtClean="0"/>
              <a:t>27</a:t>
            </a:fld>
            <a:endParaRPr lang="en-US" dirty="0"/>
          </a:p>
        </p:txBody>
      </p:sp>
    </p:spTree>
    <p:extLst>
      <p:ext uri="{BB962C8B-B14F-4D97-AF65-F5344CB8AC3E}">
        <p14:creationId xmlns:p14="http://schemas.microsoft.com/office/powerpoint/2010/main" val="12723037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El modelo de Planificar-Verificar-Actuar</a:t>
            </a:r>
          </a:p>
        </p:txBody>
      </p:sp>
      <p:pic>
        <p:nvPicPr>
          <p:cNvPr id="5" name="Content Placeholder 31" descr="A model process for managing information security. For long description in Notes pane, press F6.">
            <a:extLst>
              <a:ext uri="{FF2B5EF4-FFF2-40B4-BE49-F238E27FC236}">
                <a16:creationId xmlns:a16="http://schemas.microsoft.com/office/drawing/2014/main" id="{4B09FFFB-E92A-CCD4-2A7E-7FBCBC4E10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4294" y="2057393"/>
            <a:ext cx="7276285" cy="3983904"/>
          </a:xfrm>
          <a:prstGeom prst="rect">
            <a:avLst/>
          </a:prstGeom>
        </p:spPr>
      </p:pic>
      <p:sp>
        <p:nvSpPr>
          <p:cNvPr id="4" name="Marcador de número de diapositiva 3">
            <a:extLst>
              <a:ext uri="{FF2B5EF4-FFF2-40B4-BE49-F238E27FC236}">
                <a16:creationId xmlns:a16="http://schemas.microsoft.com/office/drawing/2014/main" id="{3F86539B-584D-5FF3-2AF2-0191B5BFA05E}"/>
              </a:ext>
            </a:extLst>
          </p:cNvPr>
          <p:cNvSpPr>
            <a:spLocks noGrp="1"/>
          </p:cNvSpPr>
          <p:nvPr>
            <p:ph type="sldNum" sz="quarter" idx="12"/>
          </p:nvPr>
        </p:nvSpPr>
        <p:spPr/>
        <p:txBody>
          <a:bodyPr/>
          <a:lstStyle/>
          <a:p>
            <a:fld id="{4FAB73BC-B049-4115-A692-8D63A059BFB8}" type="slidenum">
              <a:rPr lang="en-US" smtClean="0"/>
              <a:t>28</a:t>
            </a:fld>
            <a:endParaRPr lang="en-US" dirty="0"/>
          </a:p>
        </p:txBody>
      </p:sp>
    </p:spTree>
    <p:extLst>
      <p:ext uri="{BB962C8B-B14F-4D97-AF65-F5344CB8AC3E}">
        <p14:creationId xmlns:p14="http://schemas.microsoft.com/office/powerpoint/2010/main" val="10763666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a:xfrm>
            <a:off x="838200" y="365125"/>
            <a:ext cx="11227904" cy="1325563"/>
          </a:xfrm>
        </p:spPr>
        <p:txBody>
          <a:bodyPr>
            <a:normAutofit/>
          </a:bodyPr>
          <a:lstStyle/>
          <a:p>
            <a:r>
              <a:rPr lang="es-ES" sz="3600" b="1" dirty="0">
                <a:latin typeface="Arial" panose="020B0604020202020204" pitchFamily="34" charset="0"/>
                <a:cs typeface="Arial" panose="020B0604020202020204" pitchFamily="34" charset="0"/>
              </a:rPr>
              <a:t>Contexto organizativo y política de seguridad</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a:xfrm>
            <a:off x="1261872" y="1828800"/>
            <a:ext cx="3706490" cy="4351337"/>
          </a:xfrm>
        </p:spPr>
        <p:txBody>
          <a:bodyPr vert="horz" lIns="91440" tIns="45720" rIns="91440" bIns="45720" rtlCol="0" anchor="t">
            <a:normAutofit/>
          </a:bodyPr>
          <a:lstStyle/>
          <a:p>
            <a:pPr algn="just">
              <a:lnSpc>
                <a:spcPct val="100000"/>
              </a:lnSpc>
              <a:spcBef>
                <a:spcPts val="1500"/>
              </a:spcBef>
              <a:spcAft>
                <a:spcPts val="0"/>
              </a:spcAft>
            </a:pPr>
            <a:r>
              <a:rPr lang="en-US" sz="2200" dirty="0" err="1">
                <a:latin typeface="Arial"/>
                <a:cs typeface="Arial"/>
              </a:rPr>
              <a:t>Mantenimiento</a:t>
            </a:r>
            <a:r>
              <a:rPr lang="en-US" sz="2200" dirty="0">
                <a:latin typeface="Arial"/>
                <a:cs typeface="Arial"/>
              </a:rPr>
              <a:t> y </a:t>
            </a:r>
            <a:r>
              <a:rPr lang="en-US" sz="2200" dirty="0" err="1">
                <a:latin typeface="Arial"/>
                <a:cs typeface="Arial"/>
              </a:rPr>
              <a:t>actualización</a:t>
            </a:r>
            <a:r>
              <a:rPr lang="en-US" sz="2200" dirty="0">
                <a:latin typeface="Arial"/>
                <a:cs typeface="Arial"/>
              </a:rPr>
              <a:t> </a:t>
            </a:r>
            <a:r>
              <a:rPr lang="en-US" sz="2200" dirty="0" err="1">
                <a:latin typeface="Arial"/>
                <a:cs typeface="Arial"/>
              </a:rPr>
              <a:t>periódica</a:t>
            </a:r>
            <a:endParaRPr lang="en-US" sz="2200" dirty="0">
              <a:latin typeface="Arial"/>
              <a:cs typeface="Arial"/>
            </a:endParaRPr>
          </a:p>
          <a:p>
            <a:pPr lvl="1" algn="just">
              <a:lnSpc>
                <a:spcPct val="100000"/>
              </a:lnSpc>
              <a:spcBef>
                <a:spcPts val="600"/>
              </a:spcBef>
              <a:spcAft>
                <a:spcPts val="0"/>
              </a:spcAft>
              <a:buFont typeface="Wingdings 2" pitchFamily="34" charset="0"/>
              <a:buChar char=""/>
            </a:pPr>
            <a:r>
              <a:rPr lang="en-US" dirty="0" err="1">
                <a:latin typeface="Arial"/>
                <a:cs typeface="Arial"/>
              </a:rPr>
              <a:t>Uso</a:t>
            </a:r>
            <a:r>
              <a:rPr lang="en-US" dirty="0">
                <a:latin typeface="Arial"/>
                <a:cs typeface="Arial"/>
              </a:rPr>
              <a:t> de </a:t>
            </a:r>
            <a:r>
              <a:rPr lang="en-US" dirty="0" err="1">
                <a:latin typeface="Arial"/>
                <a:cs typeface="Arial"/>
              </a:rPr>
              <a:t>revisiones</a:t>
            </a:r>
            <a:r>
              <a:rPr lang="en-US" dirty="0">
                <a:latin typeface="Arial"/>
                <a:cs typeface="Arial"/>
              </a:rPr>
              <a:t> de </a:t>
            </a:r>
            <a:r>
              <a:rPr lang="en-US" dirty="0" err="1">
                <a:latin typeface="Arial"/>
                <a:cs typeface="Arial"/>
              </a:rPr>
              <a:t>seguridad</a:t>
            </a:r>
            <a:r>
              <a:rPr lang="en-US" dirty="0">
                <a:latin typeface="Arial"/>
                <a:cs typeface="Arial"/>
              </a:rPr>
              <a:t> </a:t>
            </a:r>
            <a:r>
              <a:rPr lang="en-US" dirty="0" err="1">
                <a:latin typeface="Arial"/>
                <a:cs typeface="Arial"/>
              </a:rPr>
              <a:t>periódicas</a:t>
            </a:r>
            <a:endParaRPr lang="en-US" dirty="0">
              <a:latin typeface="Arial"/>
              <a:cs typeface="Arial"/>
            </a:endParaRPr>
          </a:p>
          <a:p>
            <a:pPr lvl="1" algn="just">
              <a:lnSpc>
                <a:spcPct val="100000"/>
              </a:lnSpc>
              <a:spcBef>
                <a:spcPts val="600"/>
              </a:spcBef>
              <a:spcAft>
                <a:spcPts val="0"/>
              </a:spcAft>
              <a:buFont typeface="Wingdings 2" pitchFamily="34" charset="0"/>
              <a:buChar char=""/>
            </a:pPr>
            <a:r>
              <a:rPr lang="en-US" dirty="0" err="1">
                <a:latin typeface="Arial"/>
                <a:cs typeface="Arial"/>
              </a:rPr>
              <a:t>Reflejar</a:t>
            </a:r>
            <a:r>
              <a:rPr lang="en-US" dirty="0">
                <a:latin typeface="Arial"/>
                <a:cs typeface="Arial"/>
              </a:rPr>
              <a:t> </a:t>
            </a:r>
            <a:r>
              <a:rPr lang="en-US" dirty="0" err="1">
                <a:latin typeface="Arial"/>
                <a:cs typeface="Arial"/>
              </a:rPr>
              <a:t>los</a:t>
            </a:r>
            <a:r>
              <a:rPr lang="en-US" dirty="0">
                <a:latin typeface="Arial"/>
                <a:cs typeface="Arial"/>
              </a:rPr>
              <a:t> </a:t>
            </a:r>
            <a:r>
              <a:rPr lang="en-US" dirty="0" err="1">
                <a:latin typeface="Arial"/>
                <a:cs typeface="Arial"/>
              </a:rPr>
              <a:t>cambios</a:t>
            </a:r>
            <a:r>
              <a:rPr lang="en-US" dirty="0">
                <a:latin typeface="Arial"/>
                <a:cs typeface="Arial"/>
              </a:rPr>
              <a:t> </a:t>
            </a:r>
            <a:r>
              <a:rPr lang="en-US" dirty="0" err="1">
                <a:latin typeface="Arial"/>
                <a:cs typeface="Arial"/>
              </a:rPr>
              <a:t>en</a:t>
            </a:r>
            <a:r>
              <a:rPr lang="en-US" dirty="0">
                <a:latin typeface="Arial"/>
                <a:cs typeface="Arial"/>
              </a:rPr>
              <a:t> </a:t>
            </a:r>
            <a:r>
              <a:rPr lang="en-US" dirty="0" err="1">
                <a:latin typeface="Arial"/>
                <a:cs typeface="Arial"/>
              </a:rPr>
              <a:t>los</a:t>
            </a:r>
            <a:r>
              <a:rPr lang="en-US" dirty="0">
                <a:latin typeface="Arial"/>
                <a:cs typeface="Arial"/>
              </a:rPr>
              <a:t> </a:t>
            </a:r>
            <a:r>
              <a:rPr lang="en-US" dirty="0" err="1">
                <a:latin typeface="Arial"/>
                <a:cs typeface="Arial"/>
              </a:rPr>
              <a:t>entornos</a:t>
            </a:r>
            <a:r>
              <a:rPr lang="en-US" dirty="0">
                <a:latin typeface="Arial"/>
                <a:cs typeface="Arial"/>
              </a:rPr>
              <a:t> </a:t>
            </a:r>
            <a:r>
              <a:rPr lang="en-US" dirty="0" err="1">
                <a:latin typeface="Arial"/>
                <a:cs typeface="Arial"/>
              </a:rPr>
              <a:t>técnicos</a:t>
            </a:r>
            <a:r>
              <a:rPr lang="en-US" dirty="0">
                <a:latin typeface="Arial"/>
                <a:cs typeface="Arial"/>
              </a:rPr>
              <a:t>/de </a:t>
            </a:r>
            <a:r>
              <a:rPr lang="en-US" dirty="0" err="1">
                <a:latin typeface="Arial"/>
                <a:cs typeface="Arial"/>
              </a:rPr>
              <a:t>riesgo</a:t>
            </a:r>
            <a:endParaRPr lang="en-US" dirty="0">
              <a:latin typeface="Arial"/>
              <a:cs typeface="Arial"/>
            </a:endParaRPr>
          </a:p>
          <a:p>
            <a:pPr algn="just">
              <a:lnSpc>
                <a:spcPct val="100000"/>
              </a:lnSpc>
              <a:spcBef>
                <a:spcPts val="1500"/>
              </a:spcBef>
              <a:spcAft>
                <a:spcPts val="0"/>
              </a:spcAft>
            </a:pPr>
            <a:r>
              <a:rPr lang="en-US" sz="2200" dirty="0" err="1">
                <a:latin typeface="Arial"/>
                <a:cs typeface="Arial"/>
              </a:rPr>
              <a:t>Examinar</a:t>
            </a:r>
            <a:r>
              <a:rPr lang="en-US" sz="2200" dirty="0">
                <a:latin typeface="Arial"/>
                <a:cs typeface="Arial"/>
              </a:rPr>
              <a:t> </a:t>
            </a:r>
            <a:r>
              <a:rPr lang="en-US" sz="2200" dirty="0" err="1">
                <a:latin typeface="Arial"/>
                <a:cs typeface="Arial"/>
              </a:rPr>
              <a:t>el</a:t>
            </a:r>
            <a:r>
              <a:rPr lang="en-US" sz="2200" dirty="0">
                <a:latin typeface="Arial"/>
                <a:cs typeface="Arial"/>
              </a:rPr>
              <a:t> </a:t>
            </a:r>
            <a:r>
              <a:rPr lang="en-US" sz="2200" dirty="0" err="1">
                <a:latin typeface="Arial"/>
                <a:cs typeface="Arial"/>
              </a:rPr>
              <a:t>papel</a:t>
            </a:r>
            <a:r>
              <a:rPr lang="en-US" sz="2200" dirty="0">
                <a:latin typeface="Arial"/>
                <a:cs typeface="Arial"/>
              </a:rPr>
              <a:t> y la </a:t>
            </a:r>
            <a:r>
              <a:rPr lang="en-US" sz="2200" dirty="0" err="1">
                <a:latin typeface="Arial"/>
                <a:cs typeface="Arial"/>
              </a:rPr>
              <a:t>importancia</a:t>
            </a:r>
            <a:r>
              <a:rPr lang="en-US" sz="2200" dirty="0">
                <a:latin typeface="Arial"/>
                <a:cs typeface="Arial"/>
              </a:rPr>
              <a:t> de </a:t>
            </a:r>
            <a:r>
              <a:rPr lang="en-US" sz="2200" dirty="0" err="1">
                <a:latin typeface="Arial"/>
                <a:cs typeface="Arial"/>
              </a:rPr>
              <a:t>los</a:t>
            </a:r>
            <a:r>
              <a:rPr lang="en-US" sz="2200" dirty="0">
                <a:latin typeface="Arial"/>
                <a:cs typeface="Arial"/>
              </a:rPr>
              <a:t> </a:t>
            </a:r>
            <a:r>
              <a:rPr lang="en-US" sz="2200" dirty="0" err="1">
                <a:latin typeface="Arial"/>
                <a:cs typeface="Arial"/>
              </a:rPr>
              <a:t>sistemas</a:t>
            </a:r>
            <a:r>
              <a:rPr lang="en-US" sz="2200" dirty="0">
                <a:latin typeface="Arial"/>
                <a:cs typeface="Arial"/>
              </a:rPr>
              <a:t> de TI </a:t>
            </a:r>
            <a:r>
              <a:rPr lang="en-US" sz="2200" dirty="0" err="1">
                <a:latin typeface="Arial"/>
                <a:cs typeface="Arial"/>
              </a:rPr>
              <a:t>en</a:t>
            </a:r>
            <a:r>
              <a:rPr lang="en-US" sz="2200" dirty="0">
                <a:latin typeface="Arial"/>
                <a:cs typeface="Arial"/>
              </a:rPr>
              <a:t> la </a:t>
            </a:r>
            <a:r>
              <a:rPr lang="en-US" sz="2200" dirty="0" err="1">
                <a:latin typeface="Arial"/>
                <a:cs typeface="Arial"/>
              </a:rPr>
              <a:t>organización</a:t>
            </a:r>
            <a:r>
              <a:rPr lang="en-US" sz="2200" dirty="0">
                <a:latin typeface="Arial"/>
                <a:cs typeface="Arial"/>
              </a:rPr>
              <a:t>.</a:t>
            </a:r>
          </a:p>
          <a:p>
            <a:pPr algn="just"/>
            <a:endParaRPr lang="es-ES" dirty="0"/>
          </a:p>
        </p:txBody>
      </p:sp>
      <p:sp>
        <p:nvSpPr>
          <p:cNvPr id="5" name="Marcador de contenido 2">
            <a:extLst>
              <a:ext uri="{FF2B5EF4-FFF2-40B4-BE49-F238E27FC236}">
                <a16:creationId xmlns:a16="http://schemas.microsoft.com/office/drawing/2014/main" id="{5243F623-0F43-4B77-E7B3-CC00CB499CCE}"/>
              </a:ext>
            </a:extLst>
          </p:cNvPr>
          <p:cNvSpPr txBox="1">
            <a:spLocks/>
          </p:cNvSpPr>
          <p:nvPr/>
        </p:nvSpPr>
        <p:spPr>
          <a:xfrm>
            <a:off x="5744846" y="1826537"/>
            <a:ext cx="3706490" cy="4351337"/>
          </a:xfrm>
          <a:prstGeom prst="rect">
            <a:avLst/>
          </a:prstGeom>
        </p:spPr>
        <p:txBody>
          <a:bodyPr vert="horz" lIns="91440" tIns="45720" rIns="91440" bIns="45720" rtlCol="0" anchor="t">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lgn="just">
              <a:lnSpc>
                <a:spcPct val="100000"/>
              </a:lnSpc>
              <a:spcBef>
                <a:spcPts val="1500"/>
              </a:spcBef>
              <a:spcAft>
                <a:spcPts val="0"/>
              </a:spcAft>
            </a:pPr>
            <a:r>
              <a:rPr lang="en-US" sz="2200" dirty="0" err="1">
                <a:latin typeface="Arial"/>
                <a:cs typeface="Arial"/>
              </a:rPr>
              <a:t>En</a:t>
            </a:r>
            <a:r>
              <a:rPr lang="en-US" sz="2200" dirty="0">
                <a:latin typeface="Arial"/>
                <a:cs typeface="Arial"/>
              </a:rPr>
              <a:t> primer </a:t>
            </a:r>
            <a:r>
              <a:rPr lang="en-US" sz="2200" dirty="0" err="1">
                <a:latin typeface="Arial"/>
                <a:cs typeface="Arial"/>
              </a:rPr>
              <a:t>lugar</a:t>
            </a:r>
            <a:r>
              <a:rPr lang="en-US" sz="2200" dirty="0">
                <a:latin typeface="Arial"/>
                <a:cs typeface="Arial"/>
              </a:rPr>
              <a:t>, </a:t>
            </a:r>
            <a:r>
              <a:rPr lang="en-US" sz="2200" dirty="0" err="1">
                <a:latin typeface="Arial"/>
                <a:cs typeface="Arial"/>
              </a:rPr>
              <a:t>examinar</a:t>
            </a:r>
            <a:r>
              <a:rPr lang="en-US" sz="2200" dirty="0">
                <a:latin typeface="Arial"/>
                <a:cs typeface="Arial"/>
              </a:rPr>
              <a:t> la </a:t>
            </a:r>
            <a:r>
              <a:rPr lang="en-US" sz="2200" dirty="0" err="1">
                <a:latin typeface="Arial"/>
                <a:cs typeface="Arial"/>
              </a:rPr>
              <a:t>seguridad</a:t>
            </a:r>
            <a:r>
              <a:rPr lang="en-US" sz="2200" dirty="0">
                <a:latin typeface="Arial"/>
                <a:cs typeface="Arial"/>
              </a:rPr>
              <a:t> </a:t>
            </a:r>
            <a:r>
              <a:rPr lang="en-US" sz="2200" dirty="0" err="1">
                <a:latin typeface="Arial"/>
                <a:cs typeface="Arial"/>
              </a:rPr>
              <a:t>informática</a:t>
            </a:r>
            <a:r>
              <a:rPr lang="en-US" sz="2200" dirty="0">
                <a:latin typeface="Arial"/>
                <a:cs typeface="Arial"/>
              </a:rPr>
              <a:t> de la </a:t>
            </a:r>
            <a:r>
              <a:rPr lang="en-US" sz="2200" dirty="0" err="1">
                <a:latin typeface="Arial"/>
                <a:cs typeface="Arial"/>
              </a:rPr>
              <a:t>organización</a:t>
            </a:r>
            <a:r>
              <a:rPr lang="en-US" sz="2200" dirty="0">
                <a:latin typeface="Arial"/>
                <a:cs typeface="Arial"/>
              </a:rPr>
              <a:t>:</a:t>
            </a:r>
          </a:p>
          <a:p>
            <a:pPr lvl="1" algn="just">
              <a:lnSpc>
                <a:spcPct val="100000"/>
              </a:lnSpc>
              <a:spcBef>
                <a:spcPts val="600"/>
              </a:spcBef>
              <a:spcAft>
                <a:spcPts val="0"/>
              </a:spcAft>
              <a:buFont typeface="Wingdings 2" pitchFamily="34" charset="0"/>
              <a:buChar char=""/>
            </a:pPr>
            <a:r>
              <a:rPr lang="en-US" sz="2000" b="1" dirty="0" err="1">
                <a:latin typeface="Arial"/>
                <a:cs typeface="Arial"/>
              </a:rPr>
              <a:t>Objetivos</a:t>
            </a:r>
            <a:r>
              <a:rPr lang="en-US" sz="2000" b="1" dirty="0">
                <a:latin typeface="Arial"/>
                <a:cs typeface="Arial"/>
              </a:rPr>
              <a:t>:</a:t>
            </a:r>
            <a:r>
              <a:rPr lang="en-US" sz="2000" dirty="0">
                <a:latin typeface="Arial"/>
                <a:cs typeface="Arial"/>
              </a:rPr>
              <a:t> </a:t>
            </a:r>
            <a:r>
              <a:rPr lang="en-US" sz="2000" dirty="0" err="1">
                <a:latin typeface="Arial"/>
                <a:cs typeface="Arial"/>
              </a:rPr>
              <a:t>Resultados</a:t>
            </a:r>
            <a:r>
              <a:rPr lang="en-US" sz="2000" dirty="0">
                <a:latin typeface="Arial"/>
                <a:cs typeface="Arial"/>
              </a:rPr>
              <a:t> de </a:t>
            </a:r>
            <a:r>
              <a:rPr lang="en-US" sz="2000" dirty="0" err="1">
                <a:latin typeface="Arial"/>
                <a:cs typeface="Arial"/>
              </a:rPr>
              <a:t>seguridad</a:t>
            </a:r>
            <a:r>
              <a:rPr lang="en-US" sz="2000" dirty="0">
                <a:latin typeface="Arial"/>
                <a:cs typeface="Arial"/>
              </a:rPr>
              <a:t> de IT </a:t>
            </a:r>
            <a:r>
              <a:rPr lang="en-US" sz="2000" dirty="0" err="1">
                <a:latin typeface="Arial"/>
                <a:cs typeface="Arial"/>
              </a:rPr>
              <a:t>deseados</a:t>
            </a:r>
            <a:endParaRPr lang="en-US" sz="2000" dirty="0">
              <a:latin typeface="Arial"/>
              <a:cs typeface="Arial"/>
            </a:endParaRPr>
          </a:p>
          <a:p>
            <a:pPr lvl="1" algn="just">
              <a:lnSpc>
                <a:spcPct val="100000"/>
              </a:lnSpc>
              <a:spcBef>
                <a:spcPts val="600"/>
              </a:spcBef>
              <a:spcAft>
                <a:spcPts val="0"/>
              </a:spcAft>
              <a:buFont typeface="Wingdings 2" pitchFamily="34" charset="0"/>
              <a:buChar char=""/>
            </a:pPr>
            <a:r>
              <a:rPr lang="en-US" sz="2000" b="1" dirty="0" err="1">
                <a:latin typeface="Arial"/>
                <a:cs typeface="Arial"/>
              </a:rPr>
              <a:t>Estrategias</a:t>
            </a:r>
            <a:r>
              <a:rPr lang="en-US" sz="2000" b="1" dirty="0">
                <a:latin typeface="Arial"/>
                <a:cs typeface="Arial"/>
              </a:rPr>
              <a:t>:</a:t>
            </a:r>
            <a:r>
              <a:rPr lang="en-US" sz="2000" dirty="0">
                <a:latin typeface="Arial"/>
                <a:cs typeface="Arial"/>
              </a:rPr>
              <a:t> </a:t>
            </a:r>
            <a:r>
              <a:rPr lang="en-US" sz="2000" dirty="0" err="1">
                <a:latin typeface="Arial"/>
                <a:cs typeface="Arial"/>
              </a:rPr>
              <a:t>Cómo</a:t>
            </a:r>
            <a:r>
              <a:rPr lang="en-US" sz="2000" dirty="0">
                <a:latin typeface="Arial"/>
                <a:cs typeface="Arial"/>
              </a:rPr>
              <a:t> </a:t>
            </a:r>
            <a:r>
              <a:rPr lang="en-US" sz="2000" dirty="0" err="1">
                <a:latin typeface="Arial"/>
                <a:cs typeface="Arial"/>
              </a:rPr>
              <a:t>cumplir</a:t>
            </a:r>
            <a:r>
              <a:rPr lang="en-US" sz="2000" dirty="0">
                <a:latin typeface="Arial"/>
                <a:cs typeface="Arial"/>
              </a:rPr>
              <a:t> </a:t>
            </a:r>
            <a:r>
              <a:rPr lang="en-US" sz="2000" dirty="0" err="1">
                <a:latin typeface="Arial"/>
                <a:cs typeface="Arial"/>
              </a:rPr>
              <a:t>los</a:t>
            </a:r>
            <a:r>
              <a:rPr lang="en-US" sz="2000" dirty="0">
                <a:latin typeface="Arial"/>
                <a:cs typeface="Arial"/>
              </a:rPr>
              <a:t> </a:t>
            </a:r>
            <a:r>
              <a:rPr lang="en-US" sz="2000" dirty="0" err="1">
                <a:latin typeface="Arial"/>
                <a:cs typeface="Arial"/>
              </a:rPr>
              <a:t>objetivos</a:t>
            </a:r>
            <a:endParaRPr lang="en-US" sz="2000" dirty="0">
              <a:latin typeface="Arial"/>
              <a:cs typeface="Arial"/>
            </a:endParaRPr>
          </a:p>
          <a:p>
            <a:pPr lvl="1" algn="just">
              <a:lnSpc>
                <a:spcPct val="100000"/>
              </a:lnSpc>
              <a:spcBef>
                <a:spcPts val="600"/>
              </a:spcBef>
              <a:spcAft>
                <a:spcPts val="0"/>
              </a:spcAft>
              <a:buFont typeface="Wingdings 2" pitchFamily="34" charset="0"/>
              <a:buChar char=""/>
            </a:pPr>
            <a:r>
              <a:rPr lang="en-US" sz="2000" b="1" dirty="0" err="1">
                <a:latin typeface="Arial"/>
                <a:cs typeface="Arial"/>
              </a:rPr>
              <a:t>Políticas</a:t>
            </a:r>
            <a:r>
              <a:rPr lang="en-US" sz="2000" b="1" dirty="0">
                <a:latin typeface="Arial"/>
                <a:cs typeface="Arial"/>
              </a:rPr>
              <a:t>:</a:t>
            </a:r>
            <a:r>
              <a:rPr lang="en-US" sz="2000" dirty="0">
                <a:latin typeface="Arial"/>
                <a:cs typeface="Arial"/>
              </a:rPr>
              <a:t> </a:t>
            </a:r>
            <a:r>
              <a:rPr lang="en-US" sz="2000" dirty="0" err="1">
                <a:latin typeface="Arial"/>
                <a:cs typeface="Arial"/>
              </a:rPr>
              <a:t>Identificar</a:t>
            </a:r>
            <a:r>
              <a:rPr lang="en-US" sz="2000" dirty="0">
                <a:latin typeface="Arial"/>
                <a:cs typeface="Arial"/>
              </a:rPr>
              <a:t> lo que hay que </a:t>
            </a:r>
            <a:r>
              <a:rPr lang="en-US" sz="2000" dirty="0" err="1">
                <a:latin typeface="Arial"/>
                <a:cs typeface="Arial"/>
              </a:rPr>
              <a:t>hacer</a:t>
            </a:r>
            <a:endParaRPr lang="en-US" sz="2000" dirty="0">
              <a:latin typeface="Arial"/>
              <a:cs typeface="Arial"/>
            </a:endParaRPr>
          </a:p>
          <a:p>
            <a:pPr algn="just">
              <a:lnSpc>
                <a:spcPct val="100000"/>
              </a:lnSpc>
              <a:spcBef>
                <a:spcPts val="1500"/>
              </a:spcBef>
              <a:spcAft>
                <a:spcPts val="0"/>
              </a:spcAft>
            </a:pPr>
            <a:endParaRPr lang="en-US" sz="2200" dirty="0">
              <a:latin typeface="Arial"/>
              <a:cs typeface="Arial"/>
            </a:endParaRPr>
          </a:p>
          <a:p>
            <a:pPr algn="just">
              <a:lnSpc>
                <a:spcPct val="100000"/>
              </a:lnSpc>
              <a:spcBef>
                <a:spcPts val="1500"/>
              </a:spcBef>
              <a:spcAft>
                <a:spcPts val="0"/>
              </a:spcAft>
            </a:pPr>
            <a:endParaRPr lang="en-US" sz="2200" dirty="0">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9AF9F58C-2102-EC6C-FA3B-E4BB1B0F006C}"/>
              </a:ext>
            </a:extLst>
          </p:cNvPr>
          <p:cNvSpPr>
            <a:spLocks noGrp="1"/>
          </p:cNvSpPr>
          <p:nvPr>
            <p:ph type="sldNum" sz="quarter" idx="12"/>
          </p:nvPr>
        </p:nvSpPr>
        <p:spPr/>
        <p:txBody>
          <a:bodyPr/>
          <a:lstStyle/>
          <a:p>
            <a:fld id="{4FAB73BC-B049-4115-A692-8D63A059BFB8}" type="slidenum">
              <a:rPr lang="en-US" smtClean="0"/>
              <a:t>29</a:t>
            </a:fld>
            <a:endParaRPr lang="en-US" dirty="0"/>
          </a:p>
        </p:txBody>
      </p:sp>
    </p:spTree>
    <p:extLst>
      <p:ext uri="{BB962C8B-B14F-4D97-AF65-F5344CB8AC3E}">
        <p14:creationId xmlns:p14="http://schemas.microsoft.com/office/powerpoint/2010/main" val="2576299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4B8911-2F89-6D1F-E6FD-7004FED8743E}"/>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Contenido</a:t>
            </a:r>
          </a:p>
        </p:txBody>
      </p:sp>
      <p:sp>
        <p:nvSpPr>
          <p:cNvPr id="3" name="Marcador de contenido 2">
            <a:extLst>
              <a:ext uri="{FF2B5EF4-FFF2-40B4-BE49-F238E27FC236}">
                <a16:creationId xmlns:a16="http://schemas.microsoft.com/office/drawing/2014/main" id="{CFAFFC7C-F553-DA56-8C4E-F676C8183B7E}"/>
              </a:ext>
            </a:extLst>
          </p:cNvPr>
          <p:cNvSpPr>
            <a:spLocks noGrp="1"/>
          </p:cNvSpPr>
          <p:nvPr>
            <p:ph idx="1"/>
          </p:nvPr>
        </p:nvSpPr>
        <p:spPr/>
        <p:txBody>
          <a:bodyPr>
            <a:normAutofit lnSpcReduction="10000"/>
          </a:bodyPr>
          <a:lstStyle/>
          <a:p>
            <a:r>
              <a:rPr lang="es-ES" sz="2400" b="1" dirty="0">
                <a:latin typeface="Arial" panose="020B0604020202020204" pitchFamily="34" charset="0"/>
                <a:cs typeface="Arial" panose="020B0604020202020204" pitchFamily="34" charset="0"/>
              </a:rPr>
              <a:t>Introducción</a:t>
            </a:r>
          </a:p>
          <a:p>
            <a:r>
              <a:rPr lang="es-ES" sz="2400" dirty="0">
                <a:latin typeface="Arial" panose="020B0604020202020204" pitchFamily="34" charset="0"/>
                <a:cs typeface="Arial" panose="020B0604020202020204" pitchFamily="34" charset="0"/>
              </a:rPr>
              <a:t>Gestión de la seguridad</a:t>
            </a:r>
          </a:p>
          <a:p>
            <a:pPr lvl="1"/>
            <a:r>
              <a:rPr lang="es-ES" sz="2000" dirty="0">
                <a:latin typeface="Arial" panose="020B0604020202020204" pitchFamily="34" charset="0"/>
                <a:cs typeface="Arial" panose="020B0604020202020204" pitchFamily="34" charset="0"/>
              </a:rPr>
              <a:t>Contexto legal</a:t>
            </a:r>
          </a:p>
          <a:p>
            <a:pPr lvl="1"/>
            <a:r>
              <a:rPr lang="es-ES" sz="2000" dirty="0">
                <a:latin typeface="Arial" panose="020B0604020202020204" pitchFamily="34" charset="0"/>
                <a:cs typeface="Arial" panose="020B0604020202020204" pitchFamily="34" charset="0"/>
              </a:rPr>
              <a:t>Cuestiones Organizativas</a:t>
            </a:r>
          </a:p>
          <a:p>
            <a:r>
              <a:rPr lang="es-ES" sz="2400" dirty="0">
                <a:latin typeface="Arial" panose="020B0604020202020204" pitchFamily="34" charset="0"/>
                <a:cs typeface="Arial" panose="020B0604020202020204" pitchFamily="34" charset="0"/>
              </a:rPr>
              <a:t>Análisis de riesgos</a:t>
            </a:r>
          </a:p>
          <a:p>
            <a:pPr lvl="1"/>
            <a:r>
              <a:rPr lang="es-ES" sz="2000" dirty="0">
                <a:latin typeface="Arial" panose="020B0604020202020204" pitchFamily="34" charset="0"/>
                <a:cs typeface="Arial" panose="020B0604020202020204" pitchFamily="34" charset="0"/>
              </a:rPr>
              <a:t>Enfoques</a:t>
            </a:r>
          </a:p>
          <a:p>
            <a:pPr lvl="1"/>
            <a:r>
              <a:rPr lang="es-ES" sz="2000" dirty="0">
                <a:latin typeface="Arial" panose="020B0604020202020204" pitchFamily="34" charset="0"/>
                <a:cs typeface="Arial" panose="020B0604020202020204" pitchFamily="34" charset="0"/>
              </a:rPr>
              <a:t>Terminología</a:t>
            </a:r>
          </a:p>
          <a:p>
            <a:pPr lvl="1"/>
            <a:r>
              <a:rPr lang="es-ES" sz="2000" dirty="0">
                <a:latin typeface="Arial" panose="020B0604020202020204" pitchFamily="34" charset="0"/>
                <a:cs typeface="Arial" panose="020B0604020202020204" pitchFamily="34" charset="0"/>
              </a:rPr>
              <a:t>Evaluación del riesgo</a:t>
            </a:r>
          </a:p>
          <a:p>
            <a:pPr lvl="1"/>
            <a:r>
              <a:rPr lang="es-ES" sz="2000" dirty="0">
                <a:latin typeface="Arial" panose="020B0604020202020204" pitchFamily="34" charset="0"/>
                <a:cs typeface="Arial" panose="020B0604020202020204" pitchFamily="34" charset="0"/>
              </a:rPr>
              <a:t>Ejemplo</a:t>
            </a:r>
          </a:p>
          <a:p>
            <a:r>
              <a:rPr lang="es-ES" sz="2400" dirty="0">
                <a:latin typeface="Arial" panose="020B0604020202020204" pitchFamily="34" charset="0"/>
                <a:cs typeface="Arial" panose="020B0604020202020204" pitchFamily="34" charset="0"/>
              </a:rPr>
              <a:t>Análisis de riesgos de software</a:t>
            </a:r>
          </a:p>
          <a:p>
            <a:pPr lvl="1"/>
            <a:r>
              <a:rPr lang="es-ES" dirty="0"/>
              <a:t>Objetivos e importancia</a:t>
            </a:r>
            <a:endParaRPr lang="es-ES" dirty="0">
              <a:latin typeface="Arial" panose="020B0604020202020204" pitchFamily="34" charset="0"/>
              <a:cs typeface="Arial" panose="020B0604020202020204" pitchFamily="34" charset="0"/>
            </a:endParaRPr>
          </a:p>
          <a:p>
            <a:pPr lvl="1"/>
            <a:r>
              <a:rPr lang="es-ES" sz="2000" dirty="0">
                <a:latin typeface="Arial" panose="020B0604020202020204" pitchFamily="34" charset="0"/>
                <a:cs typeface="Arial" panose="020B0604020202020204" pitchFamily="34" charset="0"/>
              </a:rPr>
              <a:t>Categorías de riesgos de software</a:t>
            </a:r>
          </a:p>
        </p:txBody>
      </p:sp>
      <p:sp>
        <p:nvSpPr>
          <p:cNvPr id="4" name="Marcador de número de diapositiva 3">
            <a:extLst>
              <a:ext uri="{FF2B5EF4-FFF2-40B4-BE49-F238E27FC236}">
                <a16:creationId xmlns:a16="http://schemas.microsoft.com/office/drawing/2014/main" id="{908F4644-21B4-3415-5672-930287C07339}"/>
              </a:ext>
            </a:extLst>
          </p:cNvPr>
          <p:cNvSpPr>
            <a:spLocks noGrp="1"/>
          </p:cNvSpPr>
          <p:nvPr>
            <p:ph type="sldNum" sz="quarter" idx="12"/>
          </p:nvPr>
        </p:nvSpPr>
        <p:spPr/>
        <p:txBody>
          <a:bodyPr/>
          <a:lstStyle/>
          <a:p>
            <a:fld id="{4FAB73BC-B049-4115-A692-8D63A059BFB8}" type="slidenum">
              <a:rPr lang="en-US" smtClean="0"/>
              <a:t>3</a:t>
            </a:fld>
            <a:endParaRPr lang="en-US" dirty="0"/>
          </a:p>
        </p:txBody>
      </p:sp>
    </p:spTree>
    <p:extLst>
      <p:ext uri="{BB962C8B-B14F-4D97-AF65-F5344CB8AC3E}">
        <p14:creationId xmlns:p14="http://schemas.microsoft.com/office/powerpoint/2010/main" val="26555855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Política de seguridad</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lnSpcReduction="10000"/>
          </a:bodyPr>
          <a:lstStyle/>
          <a:p>
            <a:pPr algn="just">
              <a:lnSpc>
                <a:spcPct val="100000"/>
              </a:lnSpc>
              <a:spcBef>
                <a:spcPts val="1500"/>
              </a:spcBef>
              <a:spcAft>
                <a:spcPts val="0"/>
              </a:spcAft>
            </a:pPr>
            <a:r>
              <a:rPr lang="en-US" sz="2400" b="1" dirty="0">
                <a:latin typeface="Arial"/>
                <a:cs typeface="Arial"/>
              </a:rPr>
              <a:t>Hay que </a:t>
            </a:r>
            <a:r>
              <a:rPr lang="en-US" sz="2400" b="1" dirty="0" err="1">
                <a:latin typeface="Arial"/>
                <a:cs typeface="Arial"/>
              </a:rPr>
              <a:t>abordar</a:t>
            </a:r>
            <a:r>
              <a:rPr lang="en-US" sz="2400" b="1" dirty="0">
                <a:latin typeface="Arial"/>
                <a:cs typeface="Arial"/>
              </a:rPr>
              <a:t>:</a:t>
            </a:r>
            <a:endParaRPr lang="en-US" sz="2400" dirty="0">
              <a:latin typeface="Arial"/>
              <a:cs typeface="Arial"/>
            </a:endParaRPr>
          </a:p>
          <a:p>
            <a:pPr lvl="1" algn="just">
              <a:lnSpc>
                <a:spcPct val="150000"/>
              </a:lnSpc>
              <a:spcBef>
                <a:spcPts val="600"/>
              </a:spcBef>
              <a:spcAft>
                <a:spcPts val="0"/>
              </a:spcAft>
              <a:buFont typeface="Wingdings 2" pitchFamily="34" charset="0"/>
              <a:buChar char=""/>
            </a:pPr>
            <a:r>
              <a:rPr lang="en-US" sz="2200" dirty="0" err="1">
                <a:latin typeface="Arial"/>
                <a:cs typeface="Arial"/>
              </a:rPr>
              <a:t>Alcance</a:t>
            </a:r>
            <a:r>
              <a:rPr lang="en-US" sz="2200" dirty="0">
                <a:latin typeface="Arial"/>
                <a:cs typeface="Arial"/>
              </a:rPr>
              <a:t> y </a:t>
            </a:r>
            <a:r>
              <a:rPr lang="en-US" sz="2200" dirty="0" err="1">
                <a:latin typeface="Arial"/>
                <a:cs typeface="Arial"/>
              </a:rPr>
              <a:t>finalidad</a:t>
            </a:r>
            <a:r>
              <a:rPr lang="en-US" sz="2200" dirty="0">
                <a:latin typeface="Arial"/>
                <a:cs typeface="Arial"/>
              </a:rPr>
              <a:t>, </a:t>
            </a:r>
            <a:r>
              <a:rPr lang="en-US" sz="2200" dirty="0" err="1">
                <a:latin typeface="Arial"/>
                <a:cs typeface="Arial"/>
              </a:rPr>
              <a:t>incluida</a:t>
            </a:r>
            <a:r>
              <a:rPr lang="en-US" sz="2200" dirty="0">
                <a:latin typeface="Arial"/>
                <a:cs typeface="Arial"/>
              </a:rPr>
              <a:t> la </a:t>
            </a:r>
            <a:r>
              <a:rPr lang="en-US" sz="2200" dirty="0" err="1">
                <a:latin typeface="Arial"/>
                <a:cs typeface="Arial"/>
              </a:rPr>
              <a:t>relación</a:t>
            </a:r>
            <a:r>
              <a:rPr lang="en-US" sz="2200" dirty="0">
                <a:latin typeface="Arial"/>
                <a:cs typeface="Arial"/>
              </a:rPr>
              <a:t> de </a:t>
            </a:r>
            <a:r>
              <a:rPr lang="en-US" sz="2200" dirty="0" err="1">
                <a:latin typeface="Arial"/>
                <a:cs typeface="Arial"/>
              </a:rPr>
              <a:t>los</a:t>
            </a:r>
            <a:r>
              <a:rPr lang="en-US" sz="2200" dirty="0">
                <a:latin typeface="Arial"/>
                <a:cs typeface="Arial"/>
              </a:rPr>
              <a:t> </a:t>
            </a:r>
            <a:r>
              <a:rPr lang="en-US" sz="2200" dirty="0" err="1">
                <a:latin typeface="Arial"/>
                <a:cs typeface="Arial"/>
              </a:rPr>
              <a:t>objetivos</a:t>
            </a:r>
            <a:r>
              <a:rPr lang="en-US" sz="2200" dirty="0">
                <a:latin typeface="Arial"/>
                <a:cs typeface="Arial"/>
              </a:rPr>
              <a:t> con </a:t>
            </a:r>
            <a:r>
              <a:rPr lang="en-US" sz="2200" dirty="0" err="1">
                <a:latin typeface="Arial"/>
                <a:cs typeface="Arial"/>
              </a:rPr>
              <a:t>los</a:t>
            </a:r>
            <a:r>
              <a:rPr lang="en-US" sz="2200" dirty="0">
                <a:latin typeface="Arial"/>
                <a:cs typeface="Arial"/>
              </a:rPr>
              <a:t> </a:t>
            </a:r>
            <a:r>
              <a:rPr lang="en-US" sz="2200" dirty="0" err="1">
                <a:latin typeface="Arial"/>
                <a:cs typeface="Arial"/>
              </a:rPr>
              <a:t>requisitos</a:t>
            </a:r>
            <a:r>
              <a:rPr lang="en-US" sz="2200" dirty="0">
                <a:latin typeface="Arial"/>
                <a:cs typeface="Arial"/>
              </a:rPr>
              <a:t> </a:t>
            </a:r>
            <a:r>
              <a:rPr lang="en-US" sz="2200" dirty="0" err="1">
                <a:latin typeface="Arial"/>
                <a:cs typeface="Arial"/>
              </a:rPr>
              <a:t>comerciales</a:t>
            </a:r>
            <a:r>
              <a:rPr lang="en-US" sz="2200" dirty="0">
                <a:latin typeface="Arial"/>
                <a:cs typeface="Arial"/>
              </a:rPr>
              <a:t>, </a:t>
            </a:r>
            <a:r>
              <a:rPr lang="en-US" sz="2200" dirty="0" err="1">
                <a:latin typeface="Arial"/>
                <a:cs typeface="Arial"/>
              </a:rPr>
              <a:t>legales</a:t>
            </a:r>
            <a:r>
              <a:rPr lang="en-US" sz="2200" dirty="0">
                <a:latin typeface="Arial"/>
                <a:cs typeface="Arial"/>
              </a:rPr>
              <a:t> y </a:t>
            </a:r>
            <a:r>
              <a:rPr lang="en-US" sz="2200" dirty="0" err="1">
                <a:latin typeface="Arial"/>
                <a:cs typeface="Arial"/>
              </a:rPr>
              <a:t>reglamentarios</a:t>
            </a:r>
            <a:endParaRPr lang="en-US" sz="2200" dirty="0">
              <a:latin typeface="Arial"/>
              <a:cs typeface="Arial"/>
            </a:endParaRPr>
          </a:p>
          <a:p>
            <a:pPr lvl="1" algn="just">
              <a:lnSpc>
                <a:spcPct val="150000"/>
              </a:lnSpc>
              <a:spcBef>
                <a:spcPts val="600"/>
              </a:spcBef>
              <a:spcAft>
                <a:spcPts val="0"/>
              </a:spcAft>
              <a:buFont typeface="Wingdings 2" pitchFamily="34" charset="0"/>
              <a:buChar char=""/>
            </a:pPr>
            <a:r>
              <a:rPr lang="en-US" sz="2200" dirty="0" err="1">
                <a:latin typeface="Arial"/>
                <a:cs typeface="Arial"/>
              </a:rPr>
              <a:t>Requisitos</a:t>
            </a:r>
            <a:r>
              <a:rPr lang="en-US" sz="2200" dirty="0">
                <a:latin typeface="Arial"/>
                <a:cs typeface="Arial"/>
              </a:rPr>
              <a:t> de </a:t>
            </a:r>
            <a:r>
              <a:rPr lang="en-US" sz="2200" dirty="0" err="1">
                <a:latin typeface="Arial"/>
                <a:cs typeface="Arial"/>
              </a:rPr>
              <a:t>seguridad</a:t>
            </a:r>
            <a:r>
              <a:rPr lang="en-US" sz="2200" dirty="0">
                <a:latin typeface="Arial"/>
                <a:cs typeface="Arial"/>
              </a:rPr>
              <a:t> de TI</a:t>
            </a:r>
          </a:p>
          <a:p>
            <a:pPr lvl="1" algn="just">
              <a:lnSpc>
                <a:spcPct val="150000"/>
              </a:lnSpc>
              <a:spcBef>
                <a:spcPts val="600"/>
              </a:spcBef>
              <a:spcAft>
                <a:spcPts val="0"/>
              </a:spcAft>
              <a:buFont typeface="Wingdings 2" pitchFamily="34" charset="0"/>
              <a:buChar char=""/>
            </a:pPr>
            <a:r>
              <a:rPr lang="en-US" sz="2200" dirty="0" err="1">
                <a:latin typeface="Arial"/>
                <a:cs typeface="Arial"/>
              </a:rPr>
              <a:t>Asignación</a:t>
            </a:r>
            <a:r>
              <a:rPr lang="en-US" sz="2200" dirty="0">
                <a:latin typeface="Arial"/>
                <a:cs typeface="Arial"/>
              </a:rPr>
              <a:t> de </a:t>
            </a:r>
            <a:r>
              <a:rPr lang="en-US" sz="2200" dirty="0" err="1">
                <a:latin typeface="Arial"/>
                <a:cs typeface="Arial"/>
              </a:rPr>
              <a:t>responsabilidades</a:t>
            </a:r>
            <a:endParaRPr lang="en-US" sz="2200" dirty="0">
              <a:latin typeface="Arial"/>
              <a:cs typeface="Arial"/>
            </a:endParaRPr>
          </a:p>
          <a:p>
            <a:pPr lvl="1" algn="just">
              <a:lnSpc>
                <a:spcPct val="150000"/>
              </a:lnSpc>
              <a:spcBef>
                <a:spcPts val="600"/>
              </a:spcBef>
              <a:spcAft>
                <a:spcPts val="0"/>
              </a:spcAft>
              <a:buFont typeface="Wingdings 2" pitchFamily="34" charset="0"/>
              <a:buChar char=""/>
            </a:pPr>
            <a:r>
              <a:rPr lang="en-US" sz="2200" dirty="0" err="1">
                <a:latin typeface="Arial"/>
                <a:cs typeface="Arial"/>
              </a:rPr>
              <a:t>Enfoque</a:t>
            </a:r>
            <a:r>
              <a:rPr lang="en-US" sz="2200" dirty="0">
                <a:latin typeface="Arial"/>
                <a:cs typeface="Arial"/>
              </a:rPr>
              <a:t> de </a:t>
            </a:r>
            <a:r>
              <a:rPr lang="en-US" sz="2200" dirty="0" err="1">
                <a:latin typeface="Arial"/>
                <a:cs typeface="Arial"/>
              </a:rPr>
              <a:t>gestión</a:t>
            </a:r>
            <a:r>
              <a:rPr lang="en-US" sz="2200" dirty="0">
                <a:latin typeface="Arial"/>
                <a:cs typeface="Arial"/>
              </a:rPr>
              <a:t> de </a:t>
            </a:r>
            <a:r>
              <a:rPr lang="en-US" sz="2200" dirty="0" err="1">
                <a:latin typeface="Arial"/>
                <a:cs typeface="Arial"/>
              </a:rPr>
              <a:t>riesgos</a:t>
            </a:r>
            <a:endParaRPr lang="en-US" sz="2200" dirty="0">
              <a:latin typeface="Arial"/>
              <a:cs typeface="Arial"/>
            </a:endParaRPr>
          </a:p>
          <a:p>
            <a:pPr lvl="1" algn="just">
              <a:lnSpc>
                <a:spcPct val="150000"/>
              </a:lnSpc>
              <a:spcBef>
                <a:spcPts val="600"/>
              </a:spcBef>
              <a:spcAft>
                <a:spcPts val="0"/>
              </a:spcAft>
              <a:buFont typeface="Wingdings 2" pitchFamily="34" charset="0"/>
              <a:buChar char=""/>
            </a:pPr>
            <a:r>
              <a:rPr lang="en-US" sz="2200" dirty="0" err="1">
                <a:latin typeface="Arial"/>
                <a:cs typeface="Arial"/>
              </a:rPr>
              <a:t>Concienciación</a:t>
            </a:r>
            <a:r>
              <a:rPr lang="en-US" sz="2200" dirty="0">
                <a:latin typeface="Arial"/>
                <a:cs typeface="Arial"/>
              </a:rPr>
              <a:t> y </a:t>
            </a:r>
            <a:r>
              <a:rPr lang="en-US" sz="2200" dirty="0" err="1">
                <a:latin typeface="Arial"/>
                <a:cs typeface="Arial"/>
              </a:rPr>
              <a:t>formación</a:t>
            </a:r>
            <a:r>
              <a:rPr lang="en-US" sz="2200" dirty="0">
                <a:latin typeface="Arial"/>
                <a:cs typeface="Arial"/>
              </a:rPr>
              <a:t> </a:t>
            </a:r>
            <a:r>
              <a:rPr lang="en-US" sz="2200" dirty="0" err="1">
                <a:latin typeface="Arial"/>
                <a:cs typeface="Arial"/>
              </a:rPr>
              <a:t>en</a:t>
            </a:r>
            <a:r>
              <a:rPr lang="en-US" sz="2200" dirty="0">
                <a:latin typeface="Arial"/>
                <a:cs typeface="Arial"/>
              </a:rPr>
              <a:t> </a:t>
            </a:r>
            <a:r>
              <a:rPr lang="en-US" sz="2200" dirty="0" err="1">
                <a:latin typeface="Arial"/>
                <a:cs typeface="Arial"/>
              </a:rPr>
              <a:t>materia</a:t>
            </a:r>
            <a:r>
              <a:rPr lang="en-US" sz="2200" dirty="0">
                <a:latin typeface="Arial"/>
                <a:cs typeface="Arial"/>
              </a:rPr>
              <a:t> de </a:t>
            </a:r>
            <a:r>
              <a:rPr lang="en-US" sz="2200" dirty="0" err="1">
                <a:latin typeface="Arial"/>
                <a:cs typeface="Arial"/>
              </a:rPr>
              <a:t>seguridad</a:t>
            </a:r>
            <a:endParaRPr lang="en-US" sz="2200" dirty="0">
              <a:latin typeface="Arial"/>
              <a:cs typeface="Arial"/>
            </a:endParaRPr>
          </a:p>
          <a:p>
            <a:pPr lvl="1" algn="just">
              <a:lnSpc>
                <a:spcPct val="150000"/>
              </a:lnSpc>
              <a:spcBef>
                <a:spcPts val="600"/>
              </a:spcBef>
              <a:spcAft>
                <a:spcPts val="0"/>
              </a:spcAft>
              <a:buFont typeface="Wingdings 2" pitchFamily="34" charset="0"/>
              <a:buChar char=""/>
            </a:pPr>
            <a:r>
              <a:rPr lang="en-US" sz="2200" dirty="0" err="1">
                <a:latin typeface="Arial"/>
                <a:cs typeface="Arial"/>
              </a:rPr>
              <a:t>Atención</a:t>
            </a:r>
            <a:r>
              <a:rPr lang="en-US" sz="2200" dirty="0">
                <a:latin typeface="Arial"/>
                <a:cs typeface="Arial"/>
              </a:rPr>
              <a:t> a </a:t>
            </a:r>
            <a:r>
              <a:rPr lang="en-US" sz="2200" dirty="0" err="1">
                <a:latin typeface="Arial"/>
                <a:cs typeface="Arial"/>
              </a:rPr>
              <a:t>los</a:t>
            </a:r>
            <a:r>
              <a:rPr lang="en-US" sz="2200" dirty="0">
                <a:latin typeface="Arial"/>
                <a:cs typeface="Arial"/>
              </a:rPr>
              <a:t> </a:t>
            </a:r>
            <a:r>
              <a:rPr lang="en-US" sz="2200" dirty="0" err="1">
                <a:latin typeface="Arial"/>
                <a:cs typeface="Arial"/>
              </a:rPr>
              <a:t>costes</a:t>
            </a:r>
            <a:endParaRPr lang="en-US" sz="2200" dirty="0">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143935BF-1882-DCEC-27E0-0891D36D3F9D}"/>
              </a:ext>
            </a:extLst>
          </p:cNvPr>
          <p:cNvSpPr>
            <a:spLocks noGrp="1"/>
          </p:cNvSpPr>
          <p:nvPr>
            <p:ph type="sldNum" sz="quarter" idx="12"/>
          </p:nvPr>
        </p:nvSpPr>
        <p:spPr/>
        <p:txBody>
          <a:bodyPr/>
          <a:lstStyle/>
          <a:p>
            <a:fld id="{4FAB73BC-B049-4115-A692-8D63A059BFB8}" type="slidenum">
              <a:rPr lang="en-US" smtClean="0"/>
              <a:t>30</a:t>
            </a:fld>
            <a:endParaRPr lang="en-US" dirty="0"/>
          </a:p>
        </p:txBody>
      </p:sp>
    </p:spTree>
    <p:extLst>
      <p:ext uri="{BB962C8B-B14F-4D97-AF65-F5344CB8AC3E}">
        <p14:creationId xmlns:p14="http://schemas.microsoft.com/office/powerpoint/2010/main" val="40782287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Política de seguridad</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500"/>
              </a:spcBef>
              <a:spcAft>
                <a:spcPts val="0"/>
              </a:spcAft>
            </a:pPr>
            <a:r>
              <a:rPr lang="en-US" sz="2400" b="1" dirty="0">
                <a:latin typeface="Arial"/>
                <a:cs typeface="Arial"/>
              </a:rPr>
              <a:t>Hay que </a:t>
            </a:r>
            <a:r>
              <a:rPr lang="en-US" sz="2400" b="1" dirty="0" err="1">
                <a:latin typeface="Arial"/>
                <a:cs typeface="Arial"/>
              </a:rPr>
              <a:t>abordar</a:t>
            </a:r>
            <a:r>
              <a:rPr lang="en-US" sz="2400" b="1" dirty="0">
                <a:latin typeface="Arial"/>
                <a:cs typeface="Arial"/>
              </a:rPr>
              <a:t>:</a:t>
            </a:r>
          </a:p>
          <a:p>
            <a:pPr lvl="1" algn="just">
              <a:lnSpc>
                <a:spcPct val="150000"/>
              </a:lnSpc>
              <a:spcBef>
                <a:spcPts val="1500"/>
              </a:spcBef>
            </a:pPr>
            <a:r>
              <a:rPr lang="en-US" sz="2200" dirty="0" err="1">
                <a:latin typeface="Arial"/>
                <a:cs typeface="Arial"/>
              </a:rPr>
              <a:t>Cuestiones</a:t>
            </a:r>
            <a:r>
              <a:rPr lang="en-US" sz="2200" dirty="0">
                <a:latin typeface="Arial"/>
                <a:cs typeface="Arial"/>
              </a:rPr>
              <a:t> </a:t>
            </a:r>
            <a:r>
              <a:rPr lang="en-US" sz="2200" dirty="0" err="1">
                <a:latin typeface="Arial"/>
                <a:cs typeface="Arial"/>
              </a:rPr>
              <a:t>generales</a:t>
            </a:r>
            <a:r>
              <a:rPr lang="en-US" sz="2200" dirty="0">
                <a:latin typeface="Arial"/>
                <a:cs typeface="Arial"/>
              </a:rPr>
              <a:t> de personal y </a:t>
            </a:r>
            <a:r>
              <a:rPr lang="en-US" sz="2200" dirty="0" err="1">
                <a:latin typeface="Arial"/>
                <a:cs typeface="Arial"/>
              </a:rPr>
              <a:t>cualquier</a:t>
            </a:r>
            <a:r>
              <a:rPr lang="en-US" sz="2200" dirty="0">
                <a:latin typeface="Arial"/>
                <a:cs typeface="Arial"/>
              </a:rPr>
              <a:t> </a:t>
            </a:r>
            <a:r>
              <a:rPr lang="en-US" sz="2200" dirty="0" err="1">
                <a:latin typeface="Arial"/>
                <a:cs typeface="Arial"/>
              </a:rPr>
              <a:t>sanción</a:t>
            </a:r>
            <a:r>
              <a:rPr lang="en-US" sz="2200" dirty="0">
                <a:latin typeface="Arial"/>
                <a:cs typeface="Arial"/>
              </a:rPr>
              <a:t> legal</a:t>
            </a:r>
          </a:p>
          <a:p>
            <a:pPr lvl="1" algn="just">
              <a:lnSpc>
                <a:spcPct val="150000"/>
              </a:lnSpc>
              <a:spcBef>
                <a:spcPts val="600"/>
              </a:spcBef>
              <a:spcAft>
                <a:spcPts val="0"/>
              </a:spcAft>
              <a:buFont typeface="Wingdings 2" pitchFamily="34" charset="0"/>
              <a:buChar char=""/>
            </a:pPr>
            <a:r>
              <a:rPr lang="en-US" sz="2200" dirty="0" err="1">
                <a:latin typeface="Arial"/>
                <a:cs typeface="Arial"/>
              </a:rPr>
              <a:t>Integración</a:t>
            </a:r>
            <a:r>
              <a:rPr lang="en-US" sz="2200" dirty="0">
                <a:latin typeface="Arial"/>
                <a:cs typeface="Arial"/>
              </a:rPr>
              <a:t> de la </a:t>
            </a:r>
            <a:r>
              <a:rPr lang="en-US" sz="2200" dirty="0" err="1">
                <a:latin typeface="Arial"/>
                <a:cs typeface="Arial"/>
              </a:rPr>
              <a:t>seguridad</a:t>
            </a:r>
            <a:r>
              <a:rPr lang="en-US" sz="2200" dirty="0">
                <a:latin typeface="Arial"/>
                <a:cs typeface="Arial"/>
              </a:rPr>
              <a:t> </a:t>
            </a:r>
            <a:r>
              <a:rPr lang="en-US" sz="2200" dirty="0" err="1">
                <a:latin typeface="Arial"/>
                <a:cs typeface="Arial"/>
              </a:rPr>
              <a:t>en</a:t>
            </a:r>
            <a:r>
              <a:rPr lang="en-US" sz="2200" dirty="0">
                <a:latin typeface="Arial"/>
                <a:cs typeface="Arial"/>
              </a:rPr>
              <a:t> </a:t>
            </a:r>
            <a:r>
              <a:rPr lang="en-US" sz="2200" dirty="0" err="1">
                <a:latin typeface="Arial"/>
                <a:cs typeface="Arial"/>
              </a:rPr>
              <a:t>el</a:t>
            </a:r>
            <a:r>
              <a:rPr lang="en-US" sz="2200" dirty="0">
                <a:latin typeface="Arial"/>
                <a:cs typeface="Arial"/>
              </a:rPr>
              <a:t> </a:t>
            </a:r>
            <a:r>
              <a:rPr lang="en-US" sz="2200" dirty="0" err="1">
                <a:latin typeface="Arial"/>
                <a:cs typeface="Arial"/>
              </a:rPr>
              <a:t>desarrollo</a:t>
            </a:r>
            <a:r>
              <a:rPr lang="en-US" sz="2200" dirty="0">
                <a:latin typeface="Arial"/>
                <a:cs typeface="Arial"/>
              </a:rPr>
              <a:t> de </a:t>
            </a:r>
            <a:r>
              <a:rPr lang="en-US" sz="2200" dirty="0" err="1">
                <a:latin typeface="Arial"/>
                <a:cs typeface="Arial"/>
              </a:rPr>
              <a:t>sistemas</a:t>
            </a:r>
            <a:endParaRPr lang="en-US" sz="2200" dirty="0">
              <a:latin typeface="Arial"/>
              <a:cs typeface="Arial"/>
            </a:endParaRPr>
          </a:p>
          <a:p>
            <a:pPr lvl="1" algn="just">
              <a:lnSpc>
                <a:spcPct val="150000"/>
              </a:lnSpc>
              <a:spcBef>
                <a:spcPts val="600"/>
              </a:spcBef>
              <a:spcAft>
                <a:spcPts val="0"/>
              </a:spcAft>
              <a:buFont typeface="Wingdings 2" pitchFamily="34" charset="0"/>
              <a:buChar char=""/>
            </a:pPr>
            <a:r>
              <a:rPr lang="en-US" sz="2200" dirty="0" err="1">
                <a:latin typeface="Arial"/>
                <a:cs typeface="Arial"/>
              </a:rPr>
              <a:t>Esquema</a:t>
            </a:r>
            <a:r>
              <a:rPr lang="en-US" sz="2200" dirty="0">
                <a:latin typeface="Arial"/>
                <a:cs typeface="Arial"/>
              </a:rPr>
              <a:t> de </a:t>
            </a:r>
            <a:r>
              <a:rPr lang="en-US" sz="2200" dirty="0" err="1">
                <a:latin typeface="Arial"/>
                <a:cs typeface="Arial"/>
              </a:rPr>
              <a:t>clasificación</a:t>
            </a:r>
            <a:r>
              <a:rPr lang="en-US" sz="2200" dirty="0">
                <a:latin typeface="Arial"/>
                <a:cs typeface="Arial"/>
              </a:rPr>
              <a:t> de la </a:t>
            </a:r>
            <a:r>
              <a:rPr lang="en-US" sz="2200" dirty="0" err="1">
                <a:latin typeface="Arial"/>
                <a:cs typeface="Arial"/>
              </a:rPr>
              <a:t>información</a:t>
            </a:r>
            <a:endParaRPr lang="en-US" sz="2200" dirty="0">
              <a:latin typeface="Arial"/>
              <a:cs typeface="Arial"/>
            </a:endParaRPr>
          </a:p>
          <a:p>
            <a:pPr lvl="1" algn="just">
              <a:lnSpc>
                <a:spcPct val="150000"/>
              </a:lnSpc>
              <a:spcBef>
                <a:spcPts val="600"/>
              </a:spcBef>
              <a:spcAft>
                <a:spcPts val="0"/>
              </a:spcAft>
              <a:buFont typeface="Wingdings 2" pitchFamily="34" charset="0"/>
              <a:buChar char=""/>
            </a:pPr>
            <a:r>
              <a:rPr lang="en-US" sz="2200" dirty="0" err="1">
                <a:latin typeface="Arial"/>
                <a:cs typeface="Arial"/>
              </a:rPr>
              <a:t>Planificación</a:t>
            </a:r>
            <a:r>
              <a:rPr lang="en-US" sz="2200" dirty="0">
                <a:latin typeface="Arial"/>
                <a:cs typeface="Arial"/>
              </a:rPr>
              <a:t> de </a:t>
            </a:r>
            <a:r>
              <a:rPr lang="en-US" sz="2200" dirty="0" err="1">
                <a:latin typeface="Arial"/>
                <a:cs typeface="Arial"/>
              </a:rPr>
              <a:t>contingencias</a:t>
            </a:r>
            <a:r>
              <a:rPr lang="en-US" sz="2200" dirty="0">
                <a:latin typeface="Arial"/>
                <a:cs typeface="Arial"/>
              </a:rPr>
              <a:t> y </a:t>
            </a:r>
            <a:r>
              <a:rPr lang="en-US" sz="2200" dirty="0" err="1">
                <a:latin typeface="Arial"/>
                <a:cs typeface="Arial"/>
              </a:rPr>
              <a:t>continuidad</a:t>
            </a:r>
            <a:r>
              <a:rPr lang="en-US" sz="2200" dirty="0">
                <a:latin typeface="Arial"/>
                <a:cs typeface="Arial"/>
              </a:rPr>
              <a:t> del </a:t>
            </a:r>
            <a:r>
              <a:rPr lang="en-US" sz="2200" dirty="0" err="1">
                <a:latin typeface="Arial"/>
                <a:cs typeface="Arial"/>
              </a:rPr>
              <a:t>negocio</a:t>
            </a:r>
            <a:endParaRPr lang="en-US" sz="2200" dirty="0">
              <a:latin typeface="Arial"/>
              <a:cs typeface="Arial"/>
            </a:endParaRPr>
          </a:p>
          <a:p>
            <a:pPr lvl="1" algn="just">
              <a:lnSpc>
                <a:spcPct val="150000"/>
              </a:lnSpc>
              <a:spcBef>
                <a:spcPts val="600"/>
              </a:spcBef>
              <a:spcAft>
                <a:spcPts val="0"/>
              </a:spcAft>
              <a:buFont typeface="Wingdings 2" pitchFamily="34" charset="0"/>
              <a:buChar char=""/>
            </a:pPr>
            <a:r>
              <a:rPr lang="en-US" sz="2200" dirty="0" err="1">
                <a:latin typeface="Arial"/>
                <a:cs typeface="Arial"/>
              </a:rPr>
              <a:t>Procesos</a:t>
            </a:r>
            <a:r>
              <a:rPr lang="en-US" sz="2200" dirty="0">
                <a:latin typeface="Arial"/>
                <a:cs typeface="Arial"/>
              </a:rPr>
              <a:t> de </a:t>
            </a:r>
            <a:r>
              <a:rPr lang="en-US" sz="2200" dirty="0" err="1">
                <a:latin typeface="Arial"/>
                <a:cs typeface="Arial"/>
              </a:rPr>
              <a:t>detección</a:t>
            </a:r>
            <a:r>
              <a:rPr lang="en-US" sz="2200" dirty="0">
                <a:latin typeface="Arial"/>
                <a:cs typeface="Arial"/>
              </a:rPr>
              <a:t> y </a:t>
            </a:r>
            <a:r>
              <a:rPr lang="en-US" sz="2200" dirty="0" err="1">
                <a:latin typeface="Arial"/>
                <a:cs typeface="Arial"/>
              </a:rPr>
              <a:t>gestión</a:t>
            </a:r>
            <a:r>
              <a:rPr lang="en-US" sz="2200" dirty="0">
                <a:latin typeface="Arial"/>
                <a:cs typeface="Arial"/>
              </a:rPr>
              <a:t> de </a:t>
            </a:r>
            <a:r>
              <a:rPr lang="en-US" sz="2200" dirty="0" err="1">
                <a:latin typeface="Arial"/>
                <a:cs typeface="Arial"/>
              </a:rPr>
              <a:t>incidencias</a:t>
            </a:r>
            <a:endParaRPr lang="en-US" sz="2200" dirty="0">
              <a:latin typeface="Arial"/>
              <a:cs typeface="Arial"/>
            </a:endParaRPr>
          </a:p>
          <a:p>
            <a:pPr lvl="1" algn="just">
              <a:lnSpc>
                <a:spcPct val="150000"/>
              </a:lnSpc>
              <a:spcBef>
                <a:spcPts val="600"/>
              </a:spcBef>
              <a:spcAft>
                <a:spcPts val="0"/>
              </a:spcAft>
              <a:buFont typeface="Wingdings 2" pitchFamily="34" charset="0"/>
              <a:buChar char=""/>
            </a:pPr>
            <a:r>
              <a:rPr lang="en-US" sz="2200" dirty="0" err="1">
                <a:latin typeface="Arial"/>
                <a:cs typeface="Arial"/>
              </a:rPr>
              <a:t>Cómo</a:t>
            </a:r>
            <a:r>
              <a:rPr lang="en-US" sz="2200" dirty="0">
                <a:latin typeface="Arial"/>
                <a:cs typeface="Arial"/>
              </a:rPr>
              <a:t> y </a:t>
            </a:r>
            <a:r>
              <a:rPr lang="en-US" sz="2200" dirty="0" err="1">
                <a:latin typeface="Arial"/>
                <a:cs typeface="Arial"/>
              </a:rPr>
              <a:t>cuándo</a:t>
            </a:r>
            <a:r>
              <a:rPr lang="en-US" sz="2200" dirty="0">
                <a:latin typeface="Arial"/>
                <a:cs typeface="Arial"/>
              </a:rPr>
              <a:t> se </a:t>
            </a:r>
            <a:r>
              <a:rPr lang="en-US" sz="2200" dirty="0" err="1">
                <a:latin typeface="Arial"/>
                <a:cs typeface="Arial"/>
              </a:rPr>
              <a:t>revisó</a:t>
            </a:r>
            <a:r>
              <a:rPr lang="en-US" sz="2200" dirty="0">
                <a:latin typeface="Arial"/>
                <a:cs typeface="Arial"/>
              </a:rPr>
              <a:t> la </a:t>
            </a:r>
            <a:r>
              <a:rPr lang="en-US" sz="2200" dirty="0" err="1">
                <a:latin typeface="Arial"/>
                <a:cs typeface="Arial"/>
              </a:rPr>
              <a:t>política</a:t>
            </a:r>
            <a:r>
              <a:rPr lang="en-US" sz="2200" dirty="0">
                <a:latin typeface="Arial"/>
                <a:cs typeface="Arial"/>
              </a:rPr>
              <a:t>, y </a:t>
            </a:r>
            <a:r>
              <a:rPr lang="en-US" sz="2200" dirty="0" err="1">
                <a:latin typeface="Arial"/>
                <a:cs typeface="Arial"/>
              </a:rPr>
              <a:t>cambiar</a:t>
            </a:r>
            <a:r>
              <a:rPr lang="en-US" sz="2200" dirty="0">
                <a:latin typeface="Arial"/>
                <a:cs typeface="Arial"/>
              </a:rPr>
              <a:t> </a:t>
            </a:r>
            <a:r>
              <a:rPr lang="en-US" sz="2200" dirty="0" err="1">
                <a:latin typeface="Arial"/>
                <a:cs typeface="Arial"/>
              </a:rPr>
              <a:t>el</a:t>
            </a:r>
            <a:r>
              <a:rPr lang="en-US" sz="2200" dirty="0">
                <a:latin typeface="Arial"/>
                <a:cs typeface="Arial"/>
              </a:rPr>
              <a:t> control de la </a:t>
            </a:r>
            <a:r>
              <a:rPr lang="en-US" sz="2200" dirty="0" err="1">
                <a:latin typeface="Arial"/>
                <a:cs typeface="Arial"/>
              </a:rPr>
              <a:t>misma</a:t>
            </a:r>
            <a:endParaRPr lang="en-US" sz="2200" dirty="0">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19C3EACB-F4CE-3FAB-8EAF-FDE943DC54D5}"/>
              </a:ext>
            </a:extLst>
          </p:cNvPr>
          <p:cNvSpPr>
            <a:spLocks noGrp="1"/>
          </p:cNvSpPr>
          <p:nvPr>
            <p:ph type="sldNum" sz="quarter" idx="12"/>
          </p:nvPr>
        </p:nvSpPr>
        <p:spPr/>
        <p:txBody>
          <a:bodyPr/>
          <a:lstStyle/>
          <a:p>
            <a:fld id="{4FAB73BC-B049-4115-A692-8D63A059BFB8}" type="slidenum">
              <a:rPr lang="en-US" smtClean="0"/>
              <a:t>31</a:t>
            </a:fld>
            <a:endParaRPr lang="en-US" dirty="0"/>
          </a:p>
        </p:txBody>
      </p:sp>
    </p:spTree>
    <p:extLst>
      <p:ext uri="{BB962C8B-B14F-4D97-AF65-F5344CB8AC3E}">
        <p14:creationId xmlns:p14="http://schemas.microsoft.com/office/powerpoint/2010/main" val="12973772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Apoyo a la gestión</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500"/>
              </a:spcBef>
              <a:spcAft>
                <a:spcPts val="0"/>
              </a:spcAft>
            </a:pPr>
            <a:r>
              <a:rPr lang="en-US" sz="2000" dirty="0">
                <a:latin typeface="Arial"/>
                <a:cs typeface="Arial"/>
              </a:rPr>
              <a:t>La </a:t>
            </a:r>
            <a:r>
              <a:rPr lang="en-US" sz="2000" dirty="0" err="1">
                <a:latin typeface="Arial"/>
                <a:cs typeface="Arial"/>
              </a:rPr>
              <a:t>política</a:t>
            </a:r>
            <a:r>
              <a:rPr lang="en-US" sz="2000" dirty="0">
                <a:latin typeface="Arial"/>
                <a:cs typeface="Arial"/>
              </a:rPr>
              <a:t> de </a:t>
            </a:r>
            <a:r>
              <a:rPr lang="en-US" sz="2000" dirty="0" err="1">
                <a:latin typeface="Arial"/>
                <a:cs typeface="Arial"/>
              </a:rPr>
              <a:t>seguridad</a:t>
            </a:r>
            <a:r>
              <a:rPr lang="en-US" sz="2000" dirty="0">
                <a:latin typeface="Arial"/>
                <a:cs typeface="Arial"/>
              </a:rPr>
              <a:t> de TI </a:t>
            </a:r>
            <a:r>
              <a:rPr lang="en-US" sz="2000" dirty="0" err="1">
                <a:latin typeface="Arial"/>
                <a:cs typeface="Arial"/>
              </a:rPr>
              <a:t>debe</a:t>
            </a:r>
            <a:r>
              <a:rPr lang="en-US" sz="2000" dirty="0">
                <a:latin typeface="Arial"/>
                <a:cs typeface="Arial"/>
              </a:rPr>
              <a:t> estar </a:t>
            </a:r>
            <a:r>
              <a:rPr lang="en-US" sz="2000" dirty="0" err="1">
                <a:latin typeface="Arial"/>
                <a:cs typeface="Arial"/>
              </a:rPr>
              <a:t>respaldada</a:t>
            </a:r>
            <a:r>
              <a:rPr lang="en-US" sz="2000" dirty="0">
                <a:latin typeface="Arial"/>
                <a:cs typeface="Arial"/>
              </a:rPr>
              <a:t> </a:t>
            </a:r>
            <a:r>
              <a:rPr lang="en-US" sz="2000" dirty="0" err="1">
                <a:latin typeface="Arial"/>
                <a:cs typeface="Arial"/>
              </a:rPr>
              <a:t>por</a:t>
            </a:r>
            <a:r>
              <a:rPr lang="en-US" sz="2000" dirty="0">
                <a:latin typeface="Arial"/>
                <a:cs typeface="Arial"/>
              </a:rPr>
              <a:t> la </a:t>
            </a:r>
            <a:r>
              <a:rPr lang="en-US" sz="2000" dirty="0" err="1">
                <a:latin typeface="Arial"/>
                <a:cs typeface="Arial"/>
              </a:rPr>
              <a:t>alta</a:t>
            </a:r>
            <a:r>
              <a:rPr lang="en-US" sz="2000" dirty="0">
                <a:latin typeface="Arial"/>
                <a:cs typeface="Arial"/>
              </a:rPr>
              <a:t> </a:t>
            </a:r>
            <a:r>
              <a:rPr lang="en-US" sz="2000" dirty="0" err="1">
                <a:latin typeface="Arial"/>
                <a:cs typeface="Arial"/>
              </a:rPr>
              <a:t>dirección</a:t>
            </a:r>
            <a:endParaRPr lang="en-US" sz="2000" dirty="0">
              <a:latin typeface="Arial"/>
              <a:cs typeface="Arial"/>
            </a:endParaRPr>
          </a:p>
          <a:p>
            <a:pPr algn="just">
              <a:lnSpc>
                <a:spcPct val="100000"/>
              </a:lnSpc>
              <a:spcBef>
                <a:spcPts val="1500"/>
              </a:spcBef>
              <a:spcAft>
                <a:spcPts val="0"/>
              </a:spcAft>
            </a:pPr>
            <a:r>
              <a:rPr lang="en-US" sz="2000" dirty="0">
                <a:latin typeface="Arial"/>
                <a:cs typeface="Arial"/>
              </a:rPr>
              <a:t>¿Se </a:t>
            </a:r>
            <a:r>
              <a:rPr lang="en-US" sz="2000" dirty="0" err="1">
                <a:latin typeface="Arial"/>
                <a:cs typeface="Arial"/>
              </a:rPr>
              <a:t>necesita</a:t>
            </a:r>
            <a:r>
              <a:rPr lang="en-US" sz="2000" dirty="0">
                <a:latin typeface="Arial"/>
                <a:cs typeface="Arial"/>
              </a:rPr>
              <a:t> un </a:t>
            </a:r>
            <a:r>
              <a:rPr lang="en-US" sz="2000" dirty="0" err="1">
                <a:latin typeface="Arial"/>
                <a:cs typeface="Arial"/>
              </a:rPr>
              <a:t>responsable</a:t>
            </a:r>
            <a:r>
              <a:rPr lang="en-US" sz="2000" dirty="0">
                <a:latin typeface="Arial"/>
                <a:cs typeface="Arial"/>
              </a:rPr>
              <a:t> de </a:t>
            </a:r>
            <a:r>
              <a:rPr lang="en-US" sz="2000" dirty="0" err="1">
                <a:latin typeface="Arial"/>
                <a:cs typeface="Arial"/>
              </a:rPr>
              <a:t>seguridad</a:t>
            </a:r>
            <a:r>
              <a:rPr lang="en-US" sz="2000" dirty="0">
                <a:latin typeface="Arial"/>
                <a:cs typeface="Arial"/>
              </a:rPr>
              <a:t>?</a:t>
            </a:r>
          </a:p>
          <a:p>
            <a:pPr lvl="1" algn="just">
              <a:lnSpc>
                <a:spcPct val="100000"/>
              </a:lnSpc>
              <a:spcBef>
                <a:spcPts val="600"/>
              </a:spcBef>
              <a:spcAft>
                <a:spcPts val="0"/>
              </a:spcAft>
              <a:buFont typeface="Wingdings 2" pitchFamily="34" charset="0"/>
              <a:buChar char=""/>
            </a:pPr>
            <a:r>
              <a:rPr lang="en-US" sz="1800" dirty="0" err="1">
                <a:latin typeface="Arial"/>
                <a:cs typeface="Arial"/>
              </a:rPr>
              <a:t>Proporcionar</a:t>
            </a:r>
            <a:r>
              <a:rPr lang="en-US" sz="1800" dirty="0">
                <a:latin typeface="Arial"/>
                <a:cs typeface="Arial"/>
              </a:rPr>
              <a:t> </a:t>
            </a:r>
            <a:r>
              <a:rPr lang="en-US" sz="1800" dirty="0" err="1">
                <a:latin typeface="Arial"/>
                <a:cs typeface="Arial"/>
              </a:rPr>
              <a:t>una</a:t>
            </a:r>
            <a:r>
              <a:rPr lang="en-US" sz="1800" dirty="0">
                <a:latin typeface="Arial"/>
                <a:cs typeface="Arial"/>
              </a:rPr>
              <a:t> </a:t>
            </a:r>
            <a:r>
              <a:rPr lang="en-US" sz="1800" dirty="0" err="1">
                <a:latin typeface="Arial"/>
                <a:cs typeface="Arial"/>
              </a:rPr>
              <a:t>supervisión</a:t>
            </a:r>
            <a:r>
              <a:rPr lang="en-US" sz="1800" dirty="0">
                <a:latin typeface="Arial"/>
                <a:cs typeface="Arial"/>
              </a:rPr>
              <a:t> general </a:t>
            </a:r>
            <a:r>
              <a:rPr lang="en-US" sz="1800" dirty="0" err="1">
                <a:latin typeface="Arial"/>
                <a:cs typeface="Arial"/>
              </a:rPr>
              <a:t>coherente</a:t>
            </a:r>
            <a:endParaRPr lang="en-US" sz="1800" dirty="0">
              <a:latin typeface="Arial"/>
              <a:cs typeface="Arial"/>
            </a:endParaRPr>
          </a:p>
          <a:p>
            <a:pPr lvl="1" algn="just">
              <a:lnSpc>
                <a:spcPct val="100000"/>
              </a:lnSpc>
              <a:spcBef>
                <a:spcPts val="600"/>
              </a:spcBef>
              <a:spcAft>
                <a:spcPts val="0"/>
              </a:spcAft>
              <a:buFont typeface="Wingdings 2" pitchFamily="34" charset="0"/>
              <a:buChar char=""/>
            </a:pPr>
            <a:r>
              <a:rPr lang="en-US" sz="1800" dirty="0">
                <a:latin typeface="Arial"/>
                <a:cs typeface="Arial"/>
              </a:rPr>
              <a:t>Enlace con la </a:t>
            </a:r>
            <a:r>
              <a:rPr lang="en-US" sz="1800" dirty="0" err="1">
                <a:latin typeface="Arial"/>
                <a:cs typeface="Arial"/>
              </a:rPr>
              <a:t>alta</a:t>
            </a:r>
            <a:r>
              <a:rPr lang="en-US" sz="1800" dirty="0">
                <a:latin typeface="Arial"/>
                <a:cs typeface="Arial"/>
              </a:rPr>
              <a:t> </a:t>
            </a:r>
            <a:r>
              <a:rPr lang="en-US" sz="1800" dirty="0" err="1">
                <a:latin typeface="Arial"/>
                <a:cs typeface="Arial"/>
              </a:rPr>
              <a:t>dirección</a:t>
            </a:r>
            <a:endParaRPr lang="en-US" sz="1800" dirty="0">
              <a:latin typeface="Arial"/>
              <a:cs typeface="Arial"/>
            </a:endParaRPr>
          </a:p>
          <a:p>
            <a:pPr lvl="1" algn="just">
              <a:lnSpc>
                <a:spcPct val="100000"/>
              </a:lnSpc>
              <a:spcBef>
                <a:spcPts val="600"/>
              </a:spcBef>
              <a:spcAft>
                <a:spcPts val="0"/>
              </a:spcAft>
              <a:buFont typeface="Wingdings 2" pitchFamily="34" charset="0"/>
              <a:buChar char=""/>
            </a:pPr>
            <a:r>
              <a:rPr lang="en-US" sz="1800" dirty="0" err="1">
                <a:latin typeface="Arial"/>
                <a:cs typeface="Arial"/>
              </a:rPr>
              <a:t>Mantenimiento</a:t>
            </a:r>
            <a:r>
              <a:rPr lang="en-US" sz="1800" dirty="0">
                <a:latin typeface="Arial"/>
                <a:cs typeface="Arial"/>
              </a:rPr>
              <a:t> de </a:t>
            </a:r>
            <a:r>
              <a:rPr lang="en-US" sz="1800" dirty="0" err="1">
                <a:latin typeface="Arial"/>
                <a:cs typeface="Arial"/>
              </a:rPr>
              <a:t>objetivos</a:t>
            </a:r>
            <a:r>
              <a:rPr lang="en-US" sz="1800" dirty="0">
                <a:latin typeface="Arial"/>
                <a:cs typeface="Arial"/>
              </a:rPr>
              <a:t>, </a:t>
            </a:r>
            <a:r>
              <a:rPr lang="en-US" sz="1800" dirty="0" err="1">
                <a:latin typeface="Arial"/>
                <a:cs typeface="Arial"/>
              </a:rPr>
              <a:t>estrategias</a:t>
            </a:r>
            <a:r>
              <a:rPr lang="en-US" sz="1800" dirty="0">
                <a:latin typeface="Arial"/>
                <a:cs typeface="Arial"/>
              </a:rPr>
              <a:t>, </a:t>
            </a:r>
            <a:r>
              <a:rPr lang="en-US" sz="1800" dirty="0" err="1">
                <a:latin typeface="Arial"/>
                <a:cs typeface="Arial"/>
              </a:rPr>
              <a:t>políticas</a:t>
            </a:r>
            <a:r>
              <a:rPr lang="en-US" sz="1800" dirty="0">
                <a:latin typeface="Arial"/>
                <a:cs typeface="Arial"/>
              </a:rPr>
              <a:t> de </a:t>
            </a:r>
            <a:r>
              <a:rPr lang="en-US" sz="1800" dirty="0" err="1">
                <a:latin typeface="Arial"/>
                <a:cs typeface="Arial"/>
              </a:rPr>
              <a:t>seguridad</a:t>
            </a:r>
            <a:r>
              <a:rPr lang="en-US" sz="1800" dirty="0">
                <a:latin typeface="Arial"/>
                <a:cs typeface="Arial"/>
              </a:rPr>
              <a:t> de TI</a:t>
            </a:r>
          </a:p>
          <a:p>
            <a:pPr lvl="1" algn="just">
              <a:lnSpc>
                <a:spcPct val="100000"/>
              </a:lnSpc>
              <a:spcBef>
                <a:spcPts val="600"/>
              </a:spcBef>
              <a:spcAft>
                <a:spcPts val="0"/>
              </a:spcAft>
              <a:buFont typeface="Wingdings 2" pitchFamily="34" charset="0"/>
              <a:buChar char=""/>
            </a:pPr>
            <a:r>
              <a:rPr lang="en-US" sz="1800" dirty="0" err="1">
                <a:latin typeface="Arial"/>
                <a:cs typeface="Arial"/>
              </a:rPr>
              <a:t>Gestionar</a:t>
            </a:r>
            <a:r>
              <a:rPr lang="en-US" sz="1800" dirty="0">
                <a:latin typeface="Arial"/>
                <a:cs typeface="Arial"/>
              </a:rPr>
              <a:t> </a:t>
            </a:r>
            <a:r>
              <a:rPr lang="en-US" sz="1800" dirty="0" err="1">
                <a:latin typeface="Arial"/>
                <a:cs typeface="Arial"/>
              </a:rPr>
              <a:t>incidencias</a:t>
            </a:r>
            <a:endParaRPr lang="en-US" sz="1800" dirty="0">
              <a:latin typeface="Arial"/>
              <a:cs typeface="Arial"/>
            </a:endParaRPr>
          </a:p>
          <a:p>
            <a:pPr lvl="1" algn="just">
              <a:lnSpc>
                <a:spcPct val="100000"/>
              </a:lnSpc>
              <a:spcBef>
                <a:spcPts val="600"/>
              </a:spcBef>
              <a:spcAft>
                <a:spcPts val="0"/>
              </a:spcAft>
              <a:buFont typeface="Wingdings 2" pitchFamily="34" charset="0"/>
              <a:buChar char=""/>
            </a:pPr>
            <a:r>
              <a:rPr lang="en-US" sz="1800" dirty="0" err="1">
                <a:latin typeface="Arial"/>
                <a:cs typeface="Arial"/>
              </a:rPr>
              <a:t>Gestión</a:t>
            </a:r>
            <a:r>
              <a:rPr lang="en-US" sz="1800" dirty="0">
                <a:latin typeface="Arial"/>
                <a:cs typeface="Arial"/>
              </a:rPr>
              <a:t> de </a:t>
            </a:r>
            <a:r>
              <a:rPr lang="en-US" sz="1800" dirty="0" err="1">
                <a:latin typeface="Arial"/>
                <a:cs typeface="Arial"/>
              </a:rPr>
              <a:t>programas</a:t>
            </a:r>
            <a:r>
              <a:rPr lang="en-US" sz="1800" dirty="0">
                <a:latin typeface="Arial"/>
                <a:cs typeface="Arial"/>
              </a:rPr>
              <a:t> de </a:t>
            </a:r>
            <a:r>
              <a:rPr lang="en-US" sz="1800" dirty="0" err="1">
                <a:latin typeface="Arial"/>
                <a:cs typeface="Arial"/>
              </a:rPr>
              <a:t>sensibilización</a:t>
            </a:r>
            <a:r>
              <a:rPr lang="en-US" sz="1800" dirty="0">
                <a:latin typeface="Arial"/>
                <a:cs typeface="Arial"/>
              </a:rPr>
              <a:t> y </a:t>
            </a:r>
            <a:r>
              <a:rPr lang="en-US" sz="1800" dirty="0" err="1">
                <a:latin typeface="Arial"/>
                <a:cs typeface="Arial"/>
              </a:rPr>
              <a:t>formación</a:t>
            </a:r>
            <a:r>
              <a:rPr lang="en-US" sz="1800" dirty="0">
                <a:latin typeface="Arial"/>
                <a:cs typeface="Arial"/>
              </a:rPr>
              <a:t> </a:t>
            </a:r>
            <a:r>
              <a:rPr lang="en-US" sz="1800" dirty="0" err="1">
                <a:latin typeface="Arial"/>
                <a:cs typeface="Arial"/>
              </a:rPr>
              <a:t>en</a:t>
            </a:r>
            <a:r>
              <a:rPr lang="en-US" sz="1800" dirty="0">
                <a:latin typeface="Arial"/>
                <a:cs typeface="Arial"/>
              </a:rPr>
              <a:t> </a:t>
            </a:r>
            <a:r>
              <a:rPr lang="en-US" sz="1800" dirty="0" err="1">
                <a:latin typeface="Arial"/>
                <a:cs typeface="Arial"/>
              </a:rPr>
              <a:t>materia</a:t>
            </a:r>
            <a:r>
              <a:rPr lang="en-US" sz="1800" dirty="0">
                <a:latin typeface="Arial"/>
                <a:cs typeface="Arial"/>
              </a:rPr>
              <a:t> de </a:t>
            </a:r>
            <a:r>
              <a:rPr lang="en-US" sz="1800" dirty="0" err="1">
                <a:latin typeface="Arial"/>
                <a:cs typeface="Arial"/>
              </a:rPr>
              <a:t>seguridad</a:t>
            </a:r>
            <a:r>
              <a:rPr lang="en-US" sz="1800" dirty="0">
                <a:latin typeface="Arial"/>
                <a:cs typeface="Arial"/>
              </a:rPr>
              <a:t> </a:t>
            </a:r>
            <a:r>
              <a:rPr lang="en-US" sz="1800" dirty="0" err="1">
                <a:latin typeface="Arial"/>
                <a:cs typeface="Arial"/>
              </a:rPr>
              <a:t>informática</a:t>
            </a:r>
            <a:endParaRPr lang="en-US" sz="1800" dirty="0">
              <a:latin typeface="Arial"/>
              <a:cs typeface="Arial"/>
            </a:endParaRPr>
          </a:p>
          <a:p>
            <a:pPr lvl="1" algn="just">
              <a:lnSpc>
                <a:spcPct val="100000"/>
              </a:lnSpc>
              <a:spcBef>
                <a:spcPts val="600"/>
              </a:spcBef>
              <a:spcAft>
                <a:spcPts val="0"/>
              </a:spcAft>
              <a:buFont typeface="Wingdings 2" pitchFamily="34" charset="0"/>
              <a:buChar char=""/>
            </a:pPr>
            <a:r>
              <a:rPr lang="en-US" sz="1800" dirty="0" err="1">
                <a:latin typeface="Arial"/>
                <a:cs typeface="Arial"/>
              </a:rPr>
              <a:t>Interacción</a:t>
            </a:r>
            <a:r>
              <a:rPr lang="en-US" sz="1800" dirty="0">
                <a:latin typeface="Arial"/>
                <a:cs typeface="Arial"/>
              </a:rPr>
              <a:t> con </a:t>
            </a:r>
            <a:r>
              <a:rPr lang="en-US" sz="1800" dirty="0" err="1">
                <a:latin typeface="Arial"/>
                <a:cs typeface="Arial"/>
              </a:rPr>
              <a:t>los</a:t>
            </a:r>
            <a:r>
              <a:rPr lang="en-US" sz="1800" dirty="0">
                <a:latin typeface="Arial"/>
                <a:cs typeface="Arial"/>
              </a:rPr>
              <a:t> </a:t>
            </a:r>
            <a:r>
              <a:rPr lang="en-US" sz="1800" dirty="0" err="1">
                <a:latin typeface="Arial"/>
                <a:cs typeface="Arial"/>
              </a:rPr>
              <a:t>responsables</a:t>
            </a:r>
            <a:r>
              <a:rPr lang="en-US" sz="1800" dirty="0">
                <a:latin typeface="Arial"/>
                <a:cs typeface="Arial"/>
              </a:rPr>
              <a:t> de </a:t>
            </a:r>
            <a:r>
              <a:rPr lang="en-US" sz="1800" dirty="0" err="1">
                <a:latin typeface="Arial"/>
                <a:cs typeface="Arial"/>
              </a:rPr>
              <a:t>seguridad</a:t>
            </a:r>
            <a:r>
              <a:rPr lang="en-US" sz="1800" dirty="0">
                <a:latin typeface="Arial"/>
                <a:cs typeface="Arial"/>
              </a:rPr>
              <a:t> del </a:t>
            </a:r>
            <a:r>
              <a:rPr lang="en-US" sz="1800" dirty="0" err="1">
                <a:latin typeface="Arial"/>
                <a:cs typeface="Arial"/>
              </a:rPr>
              <a:t>proyecto</a:t>
            </a:r>
            <a:r>
              <a:rPr lang="en-US" sz="1800" dirty="0">
                <a:latin typeface="Arial"/>
                <a:cs typeface="Arial"/>
              </a:rPr>
              <a:t> de TI</a:t>
            </a:r>
          </a:p>
          <a:p>
            <a:pPr algn="just">
              <a:lnSpc>
                <a:spcPct val="100000"/>
              </a:lnSpc>
              <a:spcBef>
                <a:spcPts val="1500"/>
              </a:spcBef>
              <a:spcAft>
                <a:spcPts val="0"/>
              </a:spcAft>
            </a:pPr>
            <a:r>
              <a:rPr lang="en-US" sz="2000" dirty="0">
                <a:latin typeface="Arial"/>
                <a:cs typeface="Arial"/>
              </a:rPr>
              <a:t>Grandes </a:t>
            </a:r>
            <a:r>
              <a:rPr lang="en-US" sz="2000" dirty="0" err="1">
                <a:latin typeface="Arial"/>
                <a:cs typeface="Arial"/>
              </a:rPr>
              <a:t>organizaciones</a:t>
            </a:r>
            <a:r>
              <a:rPr lang="en-US" sz="2000" dirty="0">
                <a:latin typeface="Arial"/>
                <a:cs typeface="Arial"/>
              </a:rPr>
              <a:t> </a:t>
            </a:r>
            <a:r>
              <a:rPr lang="en-US" sz="2000" dirty="0" err="1">
                <a:latin typeface="Arial"/>
                <a:cs typeface="Arial"/>
              </a:rPr>
              <a:t>necesitan</a:t>
            </a:r>
            <a:r>
              <a:rPr lang="en-US" sz="2000" dirty="0">
                <a:latin typeface="Arial"/>
                <a:cs typeface="Arial"/>
              </a:rPr>
              <a:t> </a:t>
            </a:r>
            <a:r>
              <a:rPr lang="en-US" sz="2000" dirty="0" err="1">
                <a:latin typeface="Arial"/>
                <a:cs typeface="Arial"/>
              </a:rPr>
              <a:t>responsables</a:t>
            </a:r>
            <a:r>
              <a:rPr lang="en-US" sz="2000" dirty="0">
                <a:latin typeface="Arial"/>
                <a:cs typeface="Arial"/>
              </a:rPr>
              <a:t> de </a:t>
            </a:r>
            <a:r>
              <a:rPr lang="en-US" sz="2000" dirty="0" err="1">
                <a:latin typeface="Arial"/>
                <a:cs typeface="Arial"/>
              </a:rPr>
              <a:t>seguridad</a:t>
            </a:r>
            <a:r>
              <a:rPr lang="en-US" sz="2000" dirty="0">
                <a:latin typeface="Arial"/>
                <a:cs typeface="Arial"/>
              </a:rPr>
              <a:t> de </a:t>
            </a:r>
            <a:r>
              <a:rPr lang="en-US" sz="2000" dirty="0" err="1">
                <a:latin typeface="Arial"/>
                <a:cs typeface="Arial"/>
              </a:rPr>
              <a:t>proyectos</a:t>
            </a:r>
            <a:r>
              <a:rPr lang="en-US" sz="2000" dirty="0">
                <a:latin typeface="Arial"/>
                <a:cs typeface="Arial"/>
              </a:rPr>
              <a:t> de TI </a:t>
            </a:r>
            <a:r>
              <a:rPr lang="en-US" sz="2000" dirty="0" err="1">
                <a:latin typeface="Arial"/>
                <a:cs typeface="Arial"/>
              </a:rPr>
              <a:t>independientes</a:t>
            </a:r>
            <a:r>
              <a:rPr lang="en-US" sz="2000" dirty="0">
                <a:latin typeface="Arial"/>
                <a:cs typeface="Arial"/>
              </a:rPr>
              <a:t> </a:t>
            </a:r>
            <a:r>
              <a:rPr lang="en-US" sz="2000" dirty="0" err="1">
                <a:latin typeface="Arial"/>
                <a:cs typeface="Arial"/>
              </a:rPr>
              <a:t>asociados</a:t>
            </a:r>
            <a:r>
              <a:rPr lang="en-US" sz="2000" dirty="0">
                <a:latin typeface="Arial"/>
                <a:cs typeface="Arial"/>
              </a:rPr>
              <a:t> a </a:t>
            </a:r>
            <a:r>
              <a:rPr lang="en-US" sz="2000" dirty="0" err="1">
                <a:latin typeface="Arial"/>
                <a:cs typeface="Arial"/>
              </a:rPr>
              <a:t>los</a:t>
            </a:r>
            <a:r>
              <a:rPr lang="en-US" sz="2000" dirty="0">
                <a:latin typeface="Arial"/>
                <a:cs typeface="Arial"/>
              </a:rPr>
              <a:t> </a:t>
            </a:r>
            <a:r>
              <a:rPr lang="en-US" sz="2000" dirty="0" err="1">
                <a:latin typeface="Arial"/>
                <a:cs typeface="Arial"/>
              </a:rPr>
              <a:t>principales</a:t>
            </a:r>
            <a:r>
              <a:rPr lang="en-US" sz="2000" dirty="0">
                <a:latin typeface="Arial"/>
                <a:cs typeface="Arial"/>
              </a:rPr>
              <a:t> </a:t>
            </a:r>
            <a:r>
              <a:rPr lang="en-US" sz="2000" dirty="0" err="1">
                <a:latin typeface="Arial"/>
                <a:cs typeface="Arial"/>
              </a:rPr>
              <a:t>proyectos</a:t>
            </a:r>
            <a:endParaRPr lang="en-US" sz="2000" dirty="0">
              <a:latin typeface="Arial"/>
              <a:cs typeface="Arial"/>
            </a:endParaRPr>
          </a:p>
          <a:p>
            <a:pPr lvl="1" algn="just">
              <a:lnSpc>
                <a:spcPct val="100000"/>
              </a:lnSpc>
              <a:spcBef>
                <a:spcPts val="600"/>
              </a:spcBef>
              <a:spcAft>
                <a:spcPts val="0"/>
              </a:spcAft>
              <a:buFont typeface="Wingdings 2" pitchFamily="34" charset="0"/>
              <a:buChar char=""/>
            </a:pPr>
            <a:r>
              <a:rPr lang="en-US" sz="1800" dirty="0" err="1">
                <a:latin typeface="Arial"/>
                <a:cs typeface="Arial"/>
              </a:rPr>
              <a:t>Administrar</a:t>
            </a:r>
            <a:r>
              <a:rPr lang="en-US" sz="1800" dirty="0">
                <a:latin typeface="Arial"/>
                <a:cs typeface="Arial"/>
              </a:rPr>
              <a:t> las </a:t>
            </a:r>
            <a:r>
              <a:rPr lang="en-US" sz="1800" dirty="0" err="1">
                <a:latin typeface="Arial"/>
                <a:cs typeface="Arial"/>
              </a:rPr>
              <a:t>políticas</a:t>
            </a:r>
            <a:r>
              <a:rPr lang="en-US" sz="1800" dirty="0">
                <a:latin typeface="Arial"/>
                <a:cs typeface="Arial"/>
              </a:rPr>
              <a:t> de </a:t>
            </a:r>
            <a:r>
              <a:rPr lang="en-US" sz="1800" dirty="0" err="1">
                <a:latin typeface="Arial"/>
                <a:cs typeface="Arial"/>
              </a:rPr>
              <a:t>seguridad</a:t>
            </a:r>
            <a:r>
              <a:rPr lang="en-US" sz="1800" dirty="0">
                <a:latin typeface="Arial"/>
                <a:cs typeface="Arial"/>
              </a:rPr>
              <a:t> </a:t>
            </a:r>
            <a:r>
              <a:rPr lang="en-US" sz="1800" dirty="0" err="1">
                <a:latin typeface="Arial"/>
                <a:cs typeface="Arial"/>
              </a:rPr>
              <a:t>dentro</a:t>
            </a:r>
            <a:r>
              <a:rPr lang="en-US" sz="1800" dirty="0">
                <a:latin typeface="Arial"/>
                <a:cs typeface="Arial"/>
              </a:rPr>
              <a:t> de </a:t>
            </a:r>
            <a:r>
              <a:rPr lang="en-US" sz="1800" dirty="0" err="1">
                <a:latin typeface="Arial"/>
                <a:cs typeface="Arial"/>
              </a:rPr>
              <a:t>su</a:t>
            </a:r>
            <a:r>
              <a:rPr lang="en-US" sz="1800" dirty="0">
                <a:latin typeface="Arial"/>
                <a:cs typeface="Arial"/>
              </a:rPr>
              <a:t> </a:t>
            </a:r>
            <a:r>
              <a:rPr lang="en-US" sz="1800" dirty="0" err="1">
                <a:latin typeface="Arial"/>
                <a:cs typeface="Arial"/>
              </a:rPr>
              <a:t>área</a:t>
            </a:r>
            <a:endParaRPr lang="es-ES" sz="1800" dirty="0"/>
          </a:p>
        </p:txBody>
      </p:sp>
      <p:sp>
        <p:nvSpPr>
          <p:cNvPr id="4" name="Marcador de número de diapositiva 3">
            <a:extLst>
              <a:ext uri="{FF2B5EF4-FFF2-40B4-BE49-F238E27FC236}">
                <a16:creationId xmlns:a16="http://schemas.microsoft.com/office/drawing/2014/main" id="{DCFBEFEC-5116-BB30-225E-CB1C3E16843A}"/>
              </a:ext>
            </a:extLst>
          </p:cNvPr>
          <p:cNvSpPr>
            <a:spLocks noGrp="1"/>
          </p:cNvSpPr>
          <p:nvPr>
            <p:ph type="sldNum" sz="quarter" idx="12"/>
          </p:nvPr>
        </p:nvSpPr>
        <p:spPr/>
        <p:txBody>
          <a:bodyPr/>
          <a:lstStyle/>
          <a:p>
            <a:fld id="{4FAB73BC-B049-4115-A692-8D63A059BFB8}" type="slidenum">
              <a:rPr lang="en-US" smtClean="0"/>
              <a:t>32</a:t>
            </a:fld>
            <a:endParaRPr lang="en-US" dirty="0"/>
          </a:p>
        </p:txBody>
      </p:sp>
    </p:spTree>
    <p:extLst>
      <p:ext uri="{BB962C8B-B14F-4D97-AF65-F5344CB8AC3E}">
        <p14:creationId xmlns:p14="http://schemas.microsoft.com/office/powerpoint/2010/main" val="5101515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4B8911-2F89-6D1F-E6FD-7004FED8743E}"/>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Contenidos</a:t>
            </a:r>
          </a:p>
        </p:txBody>
      </p:sp>
      <p:sp>
        <p:nvSpPr>
          <p:cNvPr id="3" name="Marcador de contenido 2">
            <a:extLst>
              <a:ext uri="{FF2B5EF4-FFF2-40B4-BE49-F238E27FC236}">
                <a16:creationId xmlns:a16="http://schemas.microsoft.com/office/drawing/2014/main" id="{CFAFFC7C-F553-DA56-8C4E-F676C8183B7E}"/>
              </a:ext>
            </a:extLst>
          </p:cNvPr>
          <p:cNvSpPr>
            <a:spLocks noGrp="1"/>
          </p:cNvSpPr>
          <p:nvPr>
            <p:ph idx="1"/>
          </p:nvPr>
        </p:nvSpPr>
        <p:spPr/>
        <p:txBody>
          <a:bodyPr>
            <a:normAutofit lnSpcReduction="10000"/>
          </a:bodyPr>
          <a:lstStyle/>
          <a:p>
            <a:r>
              <a:rPr lang="es-ES" sz="2400" dirty="0">
                <a:latin typeface="Arial" panose="020B0604020202020204" pitchFamily="34" charset="0"/>
                <a:cs typeface="Arial" panose="020B0604020202020204" pitchFamily="34" charset="0"/>
              </a:rPr>
              <a:t>Introducción</a:t>
            </a:r>
          </a:p>
          <a:p>
            <a:r>
              <a:rPr lang="es-ES" sz="2400" dirty="0">
                <a:latin typeface="Arial" panose="020B0604020202020204" pitchFamily="34" charset="0"/>
                <a:cs typeface="Arial" panose="020B0604020202020204" pitchFamily="34" charset="0"/>
              </a:rPr>
              <a:t>Gestión de la seguridad</a:t>
            </a:r>
          </a:p>
          <a:p>
            <a:pPr lvl="1"/>
            <a:r>
              <a:rPr lang="es-ES" sz="2000" dirty="0">
                <a:latin typeface="Arial" panose="020B0604020202020204" pitchFamily="34" charset="0"/>
                <a:cs typeface="Arial" panose="020B0604020202020204" pitchFamily="34" charset="0"/>
              </a:rPr>
              <a:t>Contexto legal</a:t>
            </a:r>
          </a:p>
          <a:p>
            <a:pPr lvl="1"/>
            <a:r>
              <a:rPr lang="es-ES" sz="2000" dirty="0">
                <a:latin typeface="Arial" panose="020B0604020202020204" pitchFamily="34" charset="0"/>
                <a:cs typeface="Arial" panose="020B0604020202020204" pitchFamily="34" charset="0"/>
              </a:rPr>
              <a:t>Cuestiones Organizativas</a:t>
            </a:r>
          </a:p>
          <a:p>
            <a:r>
              <a:rPr lang="es-ES" sz="2400" b="1" dirty="0">
                <a:latin typeface="Arial" panose="020B0604020202020204" pitchFamily="34" charset="0"/>
                <a:cs typeface="Arial" panose="020B0604020202020204" pitchFamily="34" charset="0"/>
              </a:rPr>
              <a:t>Análisis de riesgos</a:t>
            </a:r>
          </a:p>
          <a:p>
            <a:pPr lvl="1"/>
            <a:r>
              <a:rPr lang="es-ES" sz="2000" b="1" dirty="0">
                <a:latin typeface="Arial" panose="020B0604020202020204" pitchFamily="34" charset="0"/>
                <a:cs typeface="Arial" panose="020B0604020202020204" pitchFamily="34" charset="0"/>
              </a:rPr>
              <a:t>Enfoques</a:t>
            </a:r>
          </a:p>
          <a:p>
            <a:pPr lvl="1"/>
            <a:r>
              <a:rPr lang="es-ES" sz="2000" b="1" dirty="0">
                <a:latin typeface="Arial" panose="020B0604020202020204" pitchFamily="34" charset="0"/>
                <a:cs typeface="Arial" panose="020B0604020202020204" pitchFamily="34" charset="0"/>
              </a:rPr>
              <a:t>Terminología</a:t>
            </a:r>
          </a:p>
          <a:p>
            <a:pPr lvl="1"/>
            <a:r>
              <a:rPr lang="es-ES" sz="2000" b="1" dirty="0">
                <a:latin typeface="Arial" panose="020B0604020202020204" pitchFamily="34" charset="0"/>
                <a:cs typeface="Arial" panose="020B0604020202020204" pitchFamily="34" charset="0"/>
              </a:rPr>
              <a:t>Evaluación del riesgo</a:t>
            </a:r>
          </a:p>
          <a:p>
            <a:pPr lvl="1"/>
            <a:r>
              <a:rPr lang="es-ES" sz="2000" b="1" dirty="0">
                <a:latin typeface="Arial" panose="020B0604020202020204" pitchFamily="34" charset="0"/>
                <a:cs typeface="Arial" panose="020B0604020202020204" pitchFamily="34" charset="0"/>
              </a:rPr>
              <a:t>Ejemplo</a:t>
            </a:r>
          </a:p>
          <a:p>
            <a:r>
              <a:rPr lang="es-ES" sz="2400" dirty="0">
                <a:latin typeface="Arial" panose="020B0604020202020204" pitchFamily="34" charset="0"/>
                <a:cs typeface="Arial" panose="020B0604020202020204" pitchFamily="34" charset="0"/>
              </a:rPr>
              <a:t>Análisis de riesgos de software</a:t>
            </a:r>
          </a:p>
          <a:p>
            <a:pPr lvl="1"/>
            <a:r>
              <a:rPr lang="es-ES" dirty="0"/>
              <a:t>Objetivos e importancia</a:t>
            </a:r>
            <a:endParaRPr lang="es-ES" dirty="0">
              <a:latin typeface="Arial" panose="020B0604020202020204" pitchFamily="34" charset="0"/>
              <a:cs typeface="Arial" panose="020B0604020202020204" pitchFamily="34" charset="0"/>
            </a:endParaRPr>
          </a:p>
          <a:p>
            <a:pPr lvl="1"/>
            <a:r>
              <a:rPr lang="es-ES" sz="2000" dirty="0">
                <a:latin typeface="Arial" panose="020B0604020202020204" pitchFamily="34" charset="0"/>
                <a:cs typeface="Arial" panose="020B0604020202020204" pitchFamily="34" charset="0"/>
              </a:rPr>
              <a:t>Categorías de riesgos de software</a:t>
            </a:r>
          </a:p>
        </p:txBody>
      </p:sp>
      <p:sp>
        <p:nvSpPr>
          <p:cNvPr id="4" name="Marcador de número de diapositiva 3">
            <a:extLst>
              <a:ext uri="{FF2B5EF4-FFF2-40B4-BE49-F238E27FC236}">
                <a16:creationId xmlns:a16="http://schemas.microsoft.com/office/drawing/2014/main" id="{31309F2F-4055-01E0-CAD3-06A8D5B1D44C}"/>
              </a:ext>
            </a:extLst>
          </p:cNvPr>
          <p:cNvSpPr>
            <a:spLocks noGrp="1"/>
          </p:cNvSpPr>
          <p:nvPr>
            <p:ph type="sldNum" sz="quarter" idx="12"/>
          </p:nvPr>
        </p:nvSpPr>
        <p:spPr/>
        <p:txBody>
          <a:bodyPr/>
          <a:lstStyle/>
          <a:p>
            <a:fld id="{4FAB73BC-B049-4115-A692-8D63A059BFB8}" type="slidenum">
              <a:rPr lang="en-US" smtClean="0"/>
              <a:t>33</a:t>
            </a:fld>
            <a:endParaRPr lang="en-US" dirty="0"/>
          </a:p>
        </p:txBody>
      </p:sp>
    </p:spTree>
    <p:extLst>
      <p:ext uri="{BB962C8B-B14F-4D97-AF65-F5344CB8AC3E}">
        <p14:creationId xmlns:p14="http://schemas.microsoft.com/office/powerpoint/2010/main" val="816091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Análisis de riesgos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500"/>
              </a:spcBef>
              <a:spcAft>
                <a:spcPts val="0"/>
              </a:spcAft>
            </a:pPr>
            <a:r>
              <a:rPr lang="en-US" sz="2400" dirty="0" err="1">
                <a:latin typeface="Arial"/>
                <a:cs typeface="Arial"/>
              </a:rPr>
              <a:t>Componente</a:t>
            </a:r>
            <a:r>
              <a:rPr lang="en-US" sz="2400" dirty="0">
                <a:latin typeface="Arial"/>
                <a:cs typeface="Arial"/>
              </a:rPr>
              <a:t> </a:t>
            </a:r>
            <a:r>
              <a:rPr lang="en-US" sz="2400" dirty="0" err="1">
                <a:latin typeface="Arial"/>
                <a:cs typeface="Arial"/>
              </a:rPr>
              <a:t>crítico</a:t>
            </a:r>
            <a:r>
              <a:rPr lang="en-US" sz="2400" dirty="0">
                <a:latin typeface="Arial"/>
                <a:cs typeface="Arial"/>
              </a:rPr>
              <a:t> del </a:t>
            </a:r>
            <a:r>
              <a:rPr lang="en-US" sz="2400" dirty="0" err="1">
                <a:latin typeface="Arial"/>
                <a:cs typeface="Arial"/>
              </a:rPr>
              <a:t>proceso</a:t>
            </a:r>
            <a:endParaRPr lang="en-US" sz="2400" dirty="0">
              <a:latin typeface="Arial"/>
              <a:cs typeface="Arial"/>
            </a:endParaRPr>
          </a:p>
          <a:p>
            <a:pPr algn="just">
              <a:lnSpc>
                <a:spcPct val="100000"/>
              </a:lnSpc>
              <a:spcBef>
                <a:spcPts val="1500"/>
              </a:spcBef>
              <a:spcAft>
                <a:spcPts val="0"/>
              </a:spcAft>
            </a:pPr>
            <a:r>
              <a:rPr lang="en-US" sz="2400" dirty="0">
                <a:latin typeface="Arial"/>
                <a:cs typeface="Arial"/>
              </a:rPr>
              <a:t>Lo ideal es </a:t>
            </a:r>
            <a:r>
              <a:rPr lang="en-US" sz="2400" dirty="0" err="1">
                <a:latin typeface="Arial"/>
                <a:cs typeface="Arial"/>
              </a:rPr>
              <a:t>examinar</a:t>
            </a:r>
            <a:r>
              <a:rPr lang="en-US" sz="2400" dirty="0">
                <a:latin typeface="Arial"/>
                <a:cs typeface="Arial"/>
              </a:rPr>
              <a:t> </a:t>
            </a:r>
            <a:r>
              <a:rPr lang="en-US" sz="2400" dirty="0" err="1">
                <a:latin typeface="Arial"/>
                <a:cs typeface="Arial"/>
              </a:rPr>
              <a:t>todos</a:t>
            </a:r>
            <a:r>
              <a:rPr lang="en-US" sz="2400" dirty="0">
                <a:latin typeface="Arial"/>
                <a:cs typeface="Arial"/>
              </a:rPr>
              <a:t> </a:t>
            </a:r>
            <a:r>
              <a:rPr lang="en-US" sz="2400" dirty="0" err="1">
                <a:latin typeface="Arial"/>
                <a:cs typeface="Arial"/>
              </a:rPr>
              <a:t>los</a:t>
            </a:r>
            <a:r>
              <a:rPr lang="en-US" sz="2400" dirty="0">
                <a:latin typeface="Arial"/>
                <a:cs typeface="Arial"/>
              </a:rPr>
              <a:t> </a:t>
            </a:r>
            <a:r>
              <a:rPr lang="en-US" sz="2400" dirty="0" err="1">
                <a:latin typeface="Arial"/>
                <a:cs typeface="Arial"/>
              </a:rPr>
              <a:t>activos</a:t>
            </a:r>
            <a:r>
              <a:rPr lang="en-US" sz="2400" dirty="0">
                <a:latin typeface="Arial"/>
                <a:cs typeface="Arial"/>
              </a:rPr>
              <a:t> de la </a:t>
            </a:r>
            <a:r>
              <a:rPr lang="en-US" sz="2400" dirty="0" err="1">
                <a:latin typeface="Arial"/>
                <a:cs typeface="Arial"/>
              </a:rPr>
              <a:t>organización</a:t>
            </a:r>
            <a:endParaRPr lang="en-US" sz="2400" dirty="0">
              <a:latin typeface="Arial"/>
              <a:cs typeface="Arial"/>
            </a:endParaRPr>
          </a:p>
          <a:p>
            <a:pPr lvl="1" algn="just">
              <a:lnSpc>
                <a:spcPct val="100000"/>
              </a:lnSpc>
              <a:spcBef>
                <a:spcPts val="600"/>
              </a:spcBef>
              <a:spcAft>
                <a:spcPts val="0"/>
              </a:spcAft>
              <a:buFont typeface="Wingdings 2" pitchFamily="34" charset="0"/>
              <a:buChar char=""/>
            </a:pPr>
            <a:r>
              <a:rPr lang="en-US" sz="2200" dirty="0">
                <a:solidFill>
                  <a:schemeClr val="tx1"/>
                </a:solidFill>
                <a:latin typeface="Arial"/>
                <a:cs typeface="Arial"/>
              </a:rPr>
              <a:t>No es </a:t>
            </a:r>
            <a:r>
              <a:rPr lang="en-US" sz="2200" dirty="0" err="1">
                <a:solidFill>
                  <a:schemeClr val="tx1"/>
                </a:solidFill>
                <a:latin typeface="Arial"/>
                <a:cs typeface="Arial"/>
              </a:rPr>
              <a:t>factible</a:t>
            </a:r>
            <a:r>
              <a:rPr lang="en-US" sz="2200" dirty="0">
                <a:solidFill>
                  <a:schemeClr val="tx1"/>
                </a:solidFill>
                <a:latin typeface="Arial"/>
                <a:cs typeface="Arial"/>
              </a:rPr>
              <a:t> </a:t>
            </a:r>
            <a:r>
              <a:rPr lang="en-US" sz="2200" dirty="0" err="1">
                <a:solidFill>
                  <a:schemeClr val="tx1"/>
                </a:solidFill>
                <a:latin typeface="Arial"/>
                <a:cs typeface="Arial"/>
              </a:rPr>
              <a:t>en</a:t>
            </a:r>
            <a:r>
              <a:rPr lang="en-US" sz="2200" dirty="0">
                <a:solidFill>
                  <a:schemeClr val="tx1"/>
                </a:solidFill>
                <a:latin typeface="Arial"/>
                <a:cs typeface="Arial"/>
              </a:rPr>
              <a:t> la </a:t>
            </a:r>
            <a:r>
              <a:rPr lang="en-US" sz="2200" dirty="0" err="1">
                <a:solidFill>
                  <a:schemeClr val="tx1"/>
                </a:solidFill>
                <a:latin typeface="Arial"/>
                <a:cs typeface="Arial"/>
              </a:rPr>
              <a:t>práctica</a:t>
            </a:r>
            <a:endParaRPr lang="en-US" sz="2200" dirty="0">
              <a:solidFill>
                <a:schemeClr val="tx1"/>
              </a:solidFill>
              <a:latin typeface="Arial"/>
              <a:cs typeface="Arial"/>
            </a:endParaRPr>
          </a:p>
          <a:p>
            <a:pPr algn="just">
              <a:lnSpc>
                <a:spcPct val="100000"/>
              </a:lnSpc>
              <a:spcBef>
                <a:spcPts val="1500"/>
              </a:spcBef>
              <a:spcAft>
                <a:spcPts val="0"/>
              </a:spcAft>
            </a:pPr>
            <a:r>
              <a:rPr lang="en-US" sz="2400" spc="0" dirty="0" err="1">
                <a:latin typeface="Arial"/>
                <a:cs typeface="Arial"/>
              </a:rPr>
              <a:t>Sirve</a:t>
            </a:r>
            <a:r>
              <a:rPr lang="en-US" sz="2400" spc="0" dirty="0">
                <a:latin typeface="Arial"/>
                <a:cs typeface="Arial"/>
              </a:rPr>
              <a:t> para determiner </a:t>
            </a:r>
            <a:r>
              <a:rPr lang="en-US" sz="2400" spc="0" dirty="0" err="1">
                <a:latin typeface="Arial"/>
                <a:cs typeface="Arial"/>
              </a:rPr>
              <a:t>el</a:t>
            </a:r>
            <a:r>
              <a:rPr lang="en-US" sz="2400" spc="0" dirty="0">
                <a:latin typeface="Arial"/>
                <a:cs typeface="Arial"/>
              </a:rPr>
              <a:t> </a:t>
            </a:r>
            <a:r>
              <a:rPr lang="en-US" sz="2400" spc="0" dirty="0" err="1">
                <a:latin typeface="Arial"/>
                <a:cs typeface="Arial"/>
              </a:rPr>
              <a:t>riesgo</a:t>
            </a:r>
            <a:r>
              <a:rPr lang="en-US" sz="2400" spc="0" dirty="0">
                <a:latin typeface="Arial"/>
                <a:cs typeface="Arial"/>
              </a:rPr>
              <a:t> al </a:t>
            </a:r>
            <a:r>
              <a:rPr lang="en-US" sz="2400" spc="0" dirty="0" err="1">
                <a:latin typeface="Arial"/>
                <a:cs typeface="Arial"/>
              </a:rPr>
              <a:t>cual</a:t>
            </a:r>
            <a:r>
              <a:rPr lang="en-US" sz="2400" spc="0" dirty="0">
                <a:latin typeface="Arial"/>
                <a:cs typeface="Arial"/>
              </a:rPr>
              <a:t> está </a:t>
            </a:r>
            <a:r>
              <a:rPr lang="en-US" sz="2400" spc="0" dirty="0" err="1">
                <a:latin typeface="Arial"/>
                <a:cs typeface="Arial"/>
              </a:rPr>
              <a:t>expuesto</a:t>
            </a:r>
            <a:r>
              <a:rPr lang="en-US" sz="2400" spc="0" dirty="0">
                <a:latin typeface="Arial"/>
                <a:cs typeface="Arial"/>
              </a:rPr>
              <a:t> </a:t>
            </a:r>
            <a:r>
              <a:rPr lang="en-US" sz="2400" spc="0" dirty="0" err="1">
                <a:latin typeface="Arial"/>
                <a:cs typeface="Arial"/>
              </a:rPr>
              <a:t>una</a:t>
            </a:r>
            <a:r>
              <a:rPr lang="en-US" sz="2400" spc="0" dirty="0">
                <a:latin typeface="Arial"/>
                <a:cs typeface="Arial"/>
              </a:rPr>
              <a:t> </a:t>
            </a:r>
            <a:r>
              <a:rPr lang="en-US" sz="2400" spc="0" dirty="0" err="1">
                <a:latin typeface="Arial"/>
                <a:cs typeface="Arial"/>
              </a:rPr>
              <a:t>organización</a:t>
            </a:r>
            <a:endParaRPr lang="en-US" sz="2400" spc="0" dirty="0">
              <a:latin typeface="Arial"/>
              <a:cs typeface="Arial"/>
            </a:endParaRPr>
          </a:p>
          <a:p>
            <a:pPr algn="just">
              <a:lnSpc>
                <a:spcPct val="100000"/>
              </a:lnSpc>
              <a:spcBef>
                <a:spcPts val="1500"/>
              </a:spcBef>
              <a:spcAft>
                <a:spcPts val="0"/>
              </a:spcAft>
            </a:pPr>
            <a:r>
              <a:rPr lang="en-US" sz="2400" dirty="0">
                <a:solidFill>
                  <a:schemeClr val="tx1"/>
                </a:solidFill>
                <a:latin typeface="Arial"/>
                <a:cs typeface="Arial"/>
              </a:rPr>
              <a:t>Junto al </a:t>
            </a:r>
            <a:r>
              <a:rPr lang="en-US" sz="2400" dirty="0" err="1">
                <a:solidFill>
                  <a:schemeClr val="tx1"/>
                </a:solidFill>
                <a:latin typeface="Arial"/>
                <a:cs typeface="Arial"/>
              </a:rPr>
              <a:t>tratamiento</a:t>
            </a:r>
            <a:r>
              <a:rPr lang="en-US" sz="2400" dirty="0">
                <a:solidFill>
                  <a:schemeClr val="tx1"/>
                </a:solidFill>
                <a:latin typeface="Arial"/>
                <a:cs typeface="Arial"/>
              </a:rPr>
              <a:t> de </a:t>
            </a:r>
            <a:r>
              <a:rPr lang="en-US" sz="2400" dirty="0" err="1">
                <a:solidFill>
                  <a:schemeClr val="tx1"/>
                </a:solidFill>
                <a:latin typeface="Arial"/>
                <a:cs typeface="Arial"/>
              </a:rPr>
              <a:t>riesgos</a:t>
            </a:r>
            <a:r>
              <a:rPr lang="en-US" sz="2400" dirty="0">
                <a:solidFill>
                  <a:schemeClr val="tx1"/>
                </a:solidFill>
                <a:latin typeface="Arial"/>
                <a:cs typeface="Arial"/>
              </a:rPr>
              <a:t>, forma parte de la </a:t>
            </a:r>
            <a:r>
              <a:rPr lang="en-US" sz="2400" b="1" dirty="0" err="1">
                <a:solidFill>
                  <a:schemeClr val="tx1"/>
                </a:solidFill>
                <a:latin typeface="Arial"/>
                <a:cs typeface="Arial"/>
              </a:rPr>
              <a:t>gestión</a:t>
            </a:r>
            <a:r>
              <a:rPr lang="en-US" sz="2400" b="1" dirty="0">
                <a:solidFill>
                  <a:schemeClr val="tx1"/>
                </a:solidFill>
                <a:latin typeface="Arial"/>
                <a:cs typeface="Arial"/>
              </a:rPr>
              <a:t> de </a:t>
            </a:r>
            <a:r>
              <a:rPr lang="en-US" sz="2400" b="1" dirty="0" err="1">
                <a:solidFill>
                  <a:schemeClr val="tx1"/>
                </a:solidFill>
                <a:latin typeface="Arial"/>
                <a:cs typeface="Arial"/>
              </a:rPr>
              <a:t>riesgos</a:t>
            </a:r>
            <a:endParaRPr lang="en-US" sz="2200" b="1" dirty="0">
              <a:solidFill>
                <a:schemeClr val="tx1"/>
              </a:solidFill>
              <a:latin typeface="Arial"/>
              <a:cs typeface="Arial"/>
            </a:endParaRPr>
          </a:p>
          <a:p>
            <a:pPr lvl="1" algn="just">
              <a:lnSpc>
                <a:spcPct val="100000"/>
              </a:lnSpc>
              <a:spcBef>
                <a:spcPts val="600"/>
              </a:spcBef>
              <a:spcAft>
                <a:spcPts val="0"/>
              </a:spcAft>
              <a:buFont typeface="Wingdings 2" pitchFamily="34" charset="0"/>
              <a:buChar char=""/>
            </a:pPr>
            <a:endParaRPr lang="en-US" sz="2400" dirty="0">
              <a:solidFill>
                <a:schemeClr val="tx1"/>
              </a:solidFill>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DE8EA6FD-FF4A-3711-09C1-D0A0AB248AC7}"/>
              </a:ext>
            </a:extLst>
          </p:cNvPr>
          <p:cNvSpPr>
            <a:spLocks noGrp="1"/>
          </p:cNvSpPr>
          <p:nvPr>
            <p:ph type="sldNum" sz="quarter" idx="12"/>
          </p:nvPr>
        </p:nvSpPr>
        <p:spPr/>
        <p:txBody>
          <a:bodyPr/>
          <a:lstStyle/>
          <a:p>
            <a:fld id="{4FAB73BC-B049-4115-A692-8D63A059BFB8}" type="slidenum">
              <a:rPr lang="en-US" smtClean="0"/>
              <a:t>34</a:t>
            </a:fld>
            <a:endParaRPr lang="en-US" dirty="0"/>
          </a:p>
        </p:txBody>
      </p:sp>
      <p:pic>
        <p:nvPicPr>
          <p:cNvPr id="5" name="Picture 4">
            <a:extLst>
              <a:ext uri="{FF2B5EF4-FFF2-40B4-BE49-F238E27FC236}">
                <a16:creationId xmlns:a16="http://schemas.microsoft.com/office/drawing/2014/main" id="{E2E43F14-D8D2-7716-82BB-29148535E2F1}"/>
              </a:ext>
            </a:extLst>
          </p:cNvPr>
          <p:cNvPicPr>
            <a:picLocks noChangeAspect="1"/>
          </p:cNvPicPr>
          <p:nvPr/>
        </p:nvPicPr>
        <p:blipFill>
          <a:blip r:embed="rId2"/>
          <a:stretch>
            <a:fillRect/>
          </a:stretch>
        </p:blipFill>
        <p:spPr>
          <a:xfrm>
            <a:off x="8023744" y="4717322"/>
            <a:ext cx="3330056" cy="1218327"/>
          </a:xfrm>
          <a:prstGeom prst="rect">
            <a:avLst/>
          </a:prstGeom>
        </p:spPr>
      </p:pic>
    </p:spTree>
    <p:extLst>
      <p:ext uri="{BB962C8B-B14F-4D97-AF65-F5344CB8AC3E}">
        <p14:creationId xmlns:p14="http://schemas.microsoft.com/office/powerpoint/2010/main" val="4628596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Terminología</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r>
              <a:rPr lang="es-ES" sz="2400" b="1" dirty="0">
                <a:latin typeface="Arial"/>
                <a:cs typeface="Arial"/>
              </a:rPr>
              <a:t>Activo</a:t>
            </a:r>
          </a:p>
          <a:p>
            <a:pPr lvl="1" algn="just"/>
            <a:r>
              <a:rPr lang="en-US" sz="2200" dirty="0" err="1">
                <a:latin typeface="Arial"/>
                <a:cs typeface="Arial"/>
              </a:rPr>
              <a:t>Posible</a:t>
            </a:r>
            <a:r>
              <a:rPr lang="en-US" sz="2200" dirty="0">
                <a:latin typeface="Arial"/>
                <a:cs typeface="Arial"/>
              </a:rPr>
              <a:t> </a:t>
            </a:r>
            <a:r>
              <a:rPr lang="en-US" sz="2200" dirty="0" err="1">
                <a:latin typeface="Arial"/>
                <a:cs typeface="Arial"/>
              </a:rPr>
              <a:t>fuente</a:t>
            </a:r>
            <a:r>
              <a:rPr lang="en-US" sz="2200" dirty="0">
                <a:latin typeface="Arial"/>
                <a:cs typeface="Arial"/>
              </a:rPr>
              <a:t> de </a:t>
            </a:r>
            <a:r>
              <a:rPr lang="en-US" sz="2200" dirty="0" err="1">
                <a:latin typeface="Arial"/>
                <a:cs typeface="Arial"/>
              </a:rPr>
              <a:t>riesgo</a:t>
            </a:r>
            <a:endParaRPr lang="en-US" sz="2200" dirty="0">
              <a:latin typeface="Arial"/>
              <a:cs typeface="Arial"/>
            </a:endParaRPr>
          </a:p>
          <a:p>
            <a:pPr lvl="1" algn="just"/>
            <a:r>
              <a:rPr lang="en-US" sz="2200" dirty="0" err="1">
                <a:latin typeface="Arial"/>
                <a:cs typeface="Arial"/>
              </a:rPr>
              <a:t>Recurso</a:t>
            </a:r>
            <a:r>
              <a:rPr lang="en-US" sz="2200" dirty="0">
                <a:latin typeface="Arial"/>
                <a:cs typeface="Arial"/>
              </a:rPr>
              <a:t> </a:t>
            </a:r>
            <a:r>
              <a:rPr lang="es-ES" sz="2200" dirty="0">
                <a:latin typeface="Arial"/>
                <a:cs typeface="Arial"/>
              </a:rPr>
              <a:t>la organización necesario para desempeñar las actividades diarias y cuya no disponibilidad o deterioro supone agravio o coste</a:t>
            </a:r>
            <a:endParaRPr lang="en-US" sz="2200" dirty="0">
              <a:latin typeface="Arial"/>
              <a:cs typeface="Arial"/>
            </a:endParaRPr>
          </a:p>
          <a:p>
            <a:pPr lvl="1" algn="just"/>
            <a:r>
              <a:rPr lang="en-US" sz="2200" dirty="0" err="1">
                <a:latin typeface="Arial"/>
                <a:cs typeface="Arial"/>
              </a:rPr>
              <a:t>Información</a:t>
            </a:r>
            <a:r>
              <a:rPr lang="en-US" sz="2200" dirty="0">
                <a:latin typeface="Arial"/>
                <a:cs typeface="Arial"/>
              </a:rPr>
              <a:t> + </a:t>
            </a:r>
            <a:r>
              <a:rPr lang="en-US" sz="2200" dirty="0" err="1">
                <a:latin typeface="Arial"/>
                <a:cs typeface="Arial"/>
              </a:rPr>
              <a:t>infraestructura</a:t>
            </a:r>
            <a:r>
              <a:rPr lang="en-US" sz="2200" dirty="0">
                <a:latin typeface="Arial"/>
                <a:cs typeface="Arial"/>
              </a:rPr>
              <a:t> + </a:t>
            </a:r>
            <a:r>
              <a:rPr lang="en-US" sz="2200" dirty="0" err="1">
                <a:latin typeface="Arial"/>
                <a:cs typeface="Arial"/>
              </a:rPr>
              <a:t>instalaciones</a:t>
            </a:r>
            <a:r>
              <a:rPr lang="en-US" sz="2200" dirty="0">
                <a:latin typeface="Arial"/>
                <a:cs typeface="Arial"/>
              </a:rPr>
              <a:t> + personas</a:t>
            </a:r>
          </a:p>
          <a:p>
            <a:pPr marL="457200" lvl="1" indent="0" algn="just">
              <a:buNone/>
            </a:pPr>
            <a:endParaRPr lang="en-US" sz="2200" dirty="0">
              <a:latin typeface="Arial"/>
              <a:cs typeface="Arial"/>
            </a:endParaRPr>
          </a:p>
          <a:p>
            <a:pPr lvl="1" algn="just"/>
            <a:endParaRPr lang="es-ES" dirty="0"/>
          </a:p>
        </p:txBody>
      </p:sp>
      <p:sp>
        <p:nvSpPr>
          <p:cNvPr id="4" name="Marcador de número de diapositiva 3">
            <a:extLst>
              <a:ext uri="{FF2B5EF4-FFF2-40B4-BE49-F238E27FC236}">
                <a16:creationId xmlns:a16="http://schemas.microsoft.com/office/drawing/2014/main" id="{70F46063-A50E-EE04-B6A5-B355843932D0}"/>
              </a:ext>
            </a:extLst>
          </p:cNvPr>
          <p:cNvSpPr>
            <a:spLocks noGrp="1"/>
          </p:cNvSpPr>
          <p:nvPr>
            <p:ph type="sldNum" sz="quarter" idx="12"/>
          </p:nvPr>
        </p:nvSpPr>
        <p:spPr/>
        <p:txBody>
          <a:bodyPr/>
          <a:lstStyle/>
          <a:p>
            <a:fld id="{4FAB73BC-B049-4115-A692-8D63A059BFB8}" type="slidenum">
              <a:rPr lang="en-US" smtClean="0"/>
              <a:t>35</a:t>
            </a:fld>
            <a:endParaRPr lang="en-US" dirty="0"/>
          </a:p>
        </p:txBody>
      </p:sp>
      <p:pic>
        <p:nvPicPr>
          <p:cNvPr id="5" name="Picture 3">
            <a:extLst>
              <a:ext uri="{FF2B5EF4-FFF2-40B4-BE49-F238E27FC236}">
                <a16:creationId xmlns:a16="http://schemas.microsoft.com/office/drawing/2014/main" id="{128AF505-C830-DF3D-5EA8-B8ED35172D77}"/>
              </a:ext>
            </a:extLst>
          </p:cNvPr>
          <p:cNvPicPr>
            <a:picLocks noChangeAspect="1" noChangeArrowheads="1"/>
          </p:cNvPicPr>
          <p:nvPr/>
        </p:nvPicPr>
        <p:blipFill>
          <a:blip r:embed="rId2"/>
          <a:srcRect/>
          <a:stretch>
            <a:fillRect/>
          </a:stretch>
        </p:blipFill>
        <p:spPr bwMode="auto">
          <a:xfrm>
            <a:off x="1865825" y="3748050"/>
            <a:ext cx="8885222" cy="2088232"/>
          </a:xfrm>
          <a:prstGeom prst="rect">
            <a:avLst/>
          </a:prstGeom>
          <a:noFill/>
          <a:ln w="9525">
            <a:noFill/>
            <a:miter lim="800000"/>
            <a:headEnd/>
            <a:tailEnd/>
          </a:ln>
        </p:spPr>
      </p:pic>
    </p:spTree>
    <p:extLst>
      <p:ext uri="{BB962C8B-B14F-4D97-AF65-F5344CB8AC3E}">
        <p14:creationId xmlns:p14="http://schemas.microsoft.com/office/powerpoint/2010/main" val="15691234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Terminología</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a:xfrm>
            <a:off x="838200" y="1825625"/>
            <a:ext cx="7853127" cy="4351338"/>
          </a:xfrm>
        </p:spPr>
        <p:txBody>
          <a:bodyPr vert="horz" lIns="91440" tIns="45720" rIns="91440" bIns="45720" rtlCol="0" anchor="t">
            <a:normAutofit fontScale="92500"/>
          </a:bodyPr>
          <a:lstStyle/>
          <a:p>
            <a:pPr algn="just">
              <a:buFont typeface="Arial" pitchFamily="18" charset="2"/>
              <a:buChar char="•"/>
            </a:pPr>
            <a:r>
              <a:rPr lang="en-US" sz="2400" b="1" spc="0" dirty="0" err="1">
                <a:solidFill>
                  <a:srgbClr val="262626"/>
                </a:solidFill>
                <a:latin typeface="Arial"/>
                <a:cs typeface="Arial"/>
              </a:rPr>
              <a:t>Amenaza</a:t>
            </a:r>
            <a:endParaRPr lang="en-US" sz="2400" b="1" spc="0" dirty="0">
              <a:latin typeface="Arial"/>
              <a:cs typeface="Arial"/>
            </a:endParaRPr>
          </a:p>
          <a:p>
            <a:pPr lvl="1" algn="just"/>
            <a:r>
              <a:rPr lang="es-ES" sz="2200" dirty="0">
                <a:latin typeface="Arial"/>
                <a:cs typeface="Arial"/>
              </a:rPr>
              <a:t>Posibilidad de que una fuente de amenaza explote una vulnerabilidad en algún activo, lo que, si se produce, puede comprometer la seguridad del activo y causar daños al propietario del activo</a:t>
            </a:r>
            <a:endParaRPr lang="en-US" sz="2400" b="1" dirty="0">
              <a:latin typeface="Arial"/>
              <a:cs typeface="Arial"/>
            </a:endParaRPr>
          </a:p>
          <a:p>
            <a:pPr algn="just"/>
            <a:r>
              <a:rPr lang="en-US" sz="2400" b="1" spc="0" dirty="0" err="1">
                <a:latin typeface="Arial"/>
                <a:cs typeface="Arial"/>
              </a:rPr>
              <a:t>Vulnerabilidad</a:t>
            </a:r>
            <a:endParaRPr lang="en-US" sz="2400" b="1" spc="0" dirty="0">
              <a:latin typeface="Arial"/>
              <a:cs typeface="Arial"/>
            </a:endParaRPr>
          </a:p>
          <a:p>
            <a:pPr lvl="1" algn="just"/>
            <a:r>
              <a:rPr lang="en-US" sz="2200" spc="0" dirty="0">
                <a:latin typeface="Arial"/>
                <a:cs typeface="Arial"/>
              </a:rPr>
              <a:t>Un </a:t>
            </a:r>
            <a:r>
              <a:rPr lang="en-US" sz="2200" spc="0" dirty="0" err="1">
                <a:latin typeface="Arial"/>
                <a:cs typeface="Arial"/>
              </a:rPr>
              <a:t>fallo</a:t>
            </a:r>
            <a:r>
              <a:rPr lang="en-US" sz="2200" spc="0" dirty="0">
                <a:latin typeface="Arial"/>
                <a:cs typeface="Arial"/>
              </a:rPr>
              <a:t> o </a:t>
            </a:r>
            <a:r>
              <a:rPr lang="en-US" sz="2200" spc="0" dirty="0" err="1">
                <a:latin typeface="Arial"/>
                <a:cs typeface="Arial"/>
              </a:rPr>
              <a:t>debilidad</a:t>
            </a:r>
            <a:r>
              <a:rPr lang="en-US" sz="2200" spc="0" dirty="0">
                <a:latin typeface="Arial"/>
                <a:cs typeface="Arial"/>
              </a:rPr>
              <a:t> </a:t>
            </a:r>
            <a:r>
              <a:rPr lang="en-US" sz="2200" spc="0" dirty="0" err="1">
                <a:latin typeface="Arial"/>
                <a:cs typeface="Arial"/>
              </a:rPr>
              <a:t>en</a:t>
            </a:r>
            <a:r>
              <a:rPr lang="en-US" sz="2200" spc="0" dirty="0">
                <a:latin typeface="Arial"/>
                <a:cs typeface="Arial"/>
              </a:rPr>
              <a:t> </a:t>
            </a:r>
            <a:r>
              <a:rPr lang="en-US" sz="2200" spc="0" dirty="0" err="1">
                <a:latin typeface="Arial"/>
                <a:cs typeface="Arial"/>
              </a:rPr>
              <a:t>el</a:t>
            </a:r>
            <a:r>
              <a:rPr lang="en-US" sz="2200" spc="0" dirty="0">
                <a:latin typeface="Arial"/>
                <a:cs typeface="Arial"/>
              </a:rPr>
              <a:t> </a:t>
            </a:r>
            <a:r>
              <a:rPr lang="en-US" sz="2200" spc="0" dirty="0" err="1">
                <a:latin typeface="Arial"/>
                <a:cs typeface="Arial"/>
              </a:rPr>
              <a:t>diseño</a:t>
            </a:r>
            <a:r>
              <a:rPr lang="en-US" sz="2200" spc="0" dirty="0">
                <a:latin typeface="Arial"/>
                <a:cs typeface="Arial"/>
              </a:rPr>
              <a:t>, </a:t>
            </a:r>
            <a:r>
              <a:rPr lang="en-US" sz="2200" spc="0" dirty="0" err="1">
                <a:latin typeface="Arial"/>
                <a:cs typeface="Arial"/>
              </a:rPr>
              <a:t>implementación</a:t>
            </a:r>
            <a:r>
              <a:rPr lang="en-US" sz="2200" spc="0" dirty="0">
                <a:latin typeface="Arial"/>
                <a:cs typeface="Arial"/>
              </a:rPr>
              <a:t> u </a:t>
            </a:r>
            <a:r>
              <a:rPr lang="en-US" sz="2200" spc="0" dirty="0" err="1">
                <a:latin typeface="Arial"/>
                <a:cs typeface="Arial"/>
              </a:rPr>
              <a:t>operación</a:t>
            </a:r>
            <a:r>
              <a:rPr lang="en-US" sz="2200" spc="0" dirty="0">
                <a:latin typeface="Arial"/>
                <a:cs typeface="Arial"/>
              </a:rPr>
              <a:t> </a:t>
            </a:r>
            <a:r>
              <a:rPr lang="en-US" sz="2200" spc="0" dirty="0" err="1">
                <a:latin typeface="Arial"/>
                <a:cs typeface="Arial"/>
              </a:rPr>
              <a:t>gestión</a:t>
            </a:r>
            <a:r>
              <a:rPr lang="en-US" sz="2200" spc="0" dirty="0">
                <a:latin typeface="Arial"/>
                <a:cs typeface="Arial"/>
              </a:rPr>
              <a:t> del active que podría ser </a:t>
            </a:r>
            <a:r>
              <a:rPr lang="en-US" sz="2200" spc="0" dirty="0" err="1">
                <a:latin typeface="Arial"/>
                <a:cs typeface="Arial"/>
              </a:rPr>
              <a:t>explotada</a:t>
            </a:r>
            <a:r>
              <a:rPr lang="en-US" sz="2200" spc="0" dirty="0">
                <a:latin typeface="Arial"/>
                <a:cs typeface="Arial"/>
              </a:rPr>
              <a:t> </a:t>
            </a:r>
            <a:r>
              <a:rPr lang="en-US" sz="2200" spc="0" dirty="0" err="1">
                <a:latin typeface="Arial"/>
                <a:cs typeface="Arial"/>
              </a:rPr>
              <a:t>por</a:t>
            </a:r>
            <a:r>
              <a:rPr lang="en-US" sz="2200" spc="0" dirty="0">
                <a:latin typeface="Arial"/>
                <a:cs typeface="Arial"/>
              </a:rPr>
              <a:t> </a:t>
            </a:r>
            <a:r>
              <a:rPr lang="en-US" sz="2200" spc="0" dirty="0" err="1">
                <a:latin typeface="Arial"/>
                <a:cs typeface="Arial"/>
              </a:rPr>
              <a:t>alguna</a:t>
            </a:r>
            <a:r>
              <a:rPr lang="en-US" sz="2200" spc="0" dirty="0">
                <a:latin typeface="Arial"/>
                <a:cs typeface="Arial"/>
              </a:rPr>
              <a:t> </a:t>
            </a:r>
            <a:r>
              <a:rPr lang="en-US" sz="2200" spc="0" dirty="0" err="1">
                <a:latin typeface="Arial"/>
                <a:cs typeface="Arial"/>
              </a:rPr>
              <a:t>amenaza</a:t>
            </a:r>
            <a:endParaRPr lang="en-US" sz="2200" spc="0" dirty="0">
              <a:latin typeface="Arial"/>
              <a:cs typeface="Arial"/>
            </a:endParaRPr>
          </a:p>
          <a:p>
            <a:pPr algn="just"/>
            <a:r>
              <a:rPr lang="en-US" sz="2400" b="1" spc="0" dirty="0" err="1">
                <a:latin typeface="Arial"/>
                <a:cs typeface="Arial"/>
              </a:rPr>
              <a:t>Exposición</a:t>
            </a:r>
            <a:endParaRPr lang="en-US" sz="2400" b="1" spc="0" dirty="0">
              <a:latin typeface="Arial"/>
              <a:cs typeface="Arial"/>
            </a:endParaRPr>
          </a:p>
          <a:p>
            <a:pPr lvl="1" algn="just"/>
            <a:r>
              <a:rPr lang="es-ES" sz="2200" spc="0" dirty="0">
                <a:latin typeface="Arial"/>
                <a:cs typeface="Arial"/>
              </a:rPr>
              <a:t>Problema de configuración o error de gestión</a:t>
            </a:r>
          </a:p>
          <a:p>
            <a:pPr lvl="1" algn="just"/>
            <a:r>
              <a:rPr lang="en-US" sz="2200" spc="0" dirty="0" err="1">
                <a:latin typeface="Arial"/>
                <a:cs typeface="Arial"/>
              </a:rPr>
              <a:t>Conceptos</a:t>
            </a:r>
            <a:r>
              <a:rPr lang="en-US" sz="2200" spc="0" dirty="0">
                <a:latin typeface="Arial"/>
                <a:cs typeface="Arial"/>
              </a:rPr>
              <a:t> </a:t>
            </a:r>
            <a:r>
              <a:rPr lang="en-US" sz="2200" spc="0" dirty="0" err="1">
                <a:latin typeface="Arial"/>
                <a:cs typeface="Arial"/>
              </a:rPr>
              <a:t>asociados</a:t>
            </a:r>
            <a:r>
              <a:rPr lang="en-US" sz="2200" spc="0" dirty="0">
                <a:latin typeface="Arial"/>
                <a:cs typeface="Arial"/>
              </a:rPr>
              <a:t> con  CVE (</a:t>
            </a:r>
            <a:r>
              <a:rPr lang="en-US" sz="2200" i="1" spc="0" dirty="0">
                <a:latin typeface="Arial"/>
                <a:cs typeface="Arial"/>
              </a:rPr>
              <a:t>Common Vulnerabilities and Exposures</a:t>
            </a:r>
            <a:r>
              <a:rPr lang="en-US" sz="2200" spc="0" dirty="0">
                <a:latin typeface="Arial"/>
                <a:cs typeface="Arial"/>
              </a:rPr>
              <a:t>) y CVSS (</a:t>
            </a:r>
            <a:r>
              <a:rPr lang="en-US" sz="2200" i="1" spc="0" dirty="0">
                <a:latin typeface="Arial"/>
                <a:cs typeface="Arial"/>
              </a:rPr>
              <a:t>Common Vulnerability Scoring System</a:t>
            </a:r>
            <a:r>
              <a:rPr lang="en-US" sz="2200" spc="0" dirty="0">
                <a:latin typeface="Arial"/>
                <a:cs typeface="Arial"/>
              </a:rPr>
              <a:t>)</a:t>
            </a:r>
          </a:p>
          <a:p>
            <a:pPr algn="just">
              <a:buFont typeface="Arial" pitchFamily="18" charset="2"/>
              <a:buChar char="•"/>
            </a:pPr>
            <a:endParaRPr lang="en-US" sz="2400" spc="0" dirty="0">
              <a:solidFill>
                <a:srgbClr val="000000"/>
              </a:solidFill>
              <a:latin typeface="Arial"/>
              <a:cs typeface="Arial"/>
            </a:endParaRPr>
          </a:p>
          <a:p>
            <a:pPr algn="just">
              <a:buFont typeface="Arial" pitchFamily="18" charset="2"/>
              <a:buChar char="•"/>
            </a:pPr>
            <a:endParaRPr lang="en-US" sz="2400" spc="0" dirty="0">
              <a:solidFill>
                <a:srgbClr val="000000"/>
              </a:solidFill>
              <a:latin typeface="Arial"/>
              <a:cs typeface="Arial"/>
            </a:endParaRPr>
          </a:p>
          <a:p>
            <a:pPr lvl="1" algn="just"/>
            <a:endParaRPr lang="es-ES" dirty="0"/>
          </a:p>
        </p:txBody>
      </p:sp>
      <p:sp>
        <p:nvSpPr>
          <p:cNvPr id="4" name="Marcador de número de diapositiva 3">
            <a:extLst>
              <a:ext uri="{FF2B5EF4-FFF2-40B4-BE49-F238E27FC236}">
                <a16:creationId xmlns:a16="http://schemas.microsoft.com/office/drawing/2014/main" id="{663A2BED-8FD5-C011-667C-17F13FC054CD}"/>
              </a:ext>
            </a:extLst>
          </p:cNvPr>
          <p:cNvSpPr>
            <a:spLocks noGrp="1"/>
          </p:cNvSpPr>
          <p:nvPr>
            <p:ph type="sldNum" sz="quarter" idx="12"/>
          </p:nvPr>
        </p:nvSpPr>
        <p:spPr/>
        <p:txBody>
          <a:bodyPr/>
          <a:lstStyle/>
          <a:p>
            <a:fld id="{4FAB73BC-B049-4115-A692-8D63A059BFB8}" type="slidenum">
              <a:rPr lang="en-US" smtClean="0"/>
              <a:t>36</a:t>
            </a:fld>
            <a:endParaRPr lang="en-US" dirty="0"/>
          </a:p>
        </p:txBody>
      </p:sp>
      <p:pic>
        <p:nvPicPr>
          <p:cNvPr id="5" name="Imagen 5">
            <a:extLst>
              <a:ext uri="{FF2B5EF4-FFF2-40B4-BE49-F238E27FC236}">
                <a16:creationId xmlns:a16="http://schemas.microsoft.com/office/drawing/2014/main" id="{A61C69E3-63C1-CBA3-1391-53D4AE1B5737}"/>
              </a:ext>
            </a:extLst>
          </p:cNvPr>
          <p:cNvPicPr>
            <a:picLocks noChangeAspect="1"/>
          </p:cNvPicPr>
          <p:nvPr/>
        </p:nvPicPr>
        <p:blipFill>
          <a:blip r:embed="rId2"/>
          <a:stretch>
            <a:fillRect/>
          </a:stretch>
        </p:blipFill>
        <p:spPr>
          <a:xfrm>
            <a:off x="9354923" y="2096653"/>
            <a:ext cx="2180809" cy="3830927"/>
          </a:xfrm>
          <a:prstGeom prst="rect">
            <a:avLst/>
          </a:prstGeom>
        </p:spPr>
      </p:pic>
    </p:spTree>
    <p:extLst>
      <p:ext uri="{BB962C8B-B14F-4D97-AF65-F5344CB8AC3E}">
        <p14:creationId xmlns:p14="http://schemas.microsoft.com/office/powerpoint/2010/main" val="3221063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Terminología</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buFont typeface="Arial" pitchFamily="18" charset="2"/>
              <a:buChar char="•"/>
            </a:pPr>
            <a:r>
              <a:rPr lang="en-US" sz="2400" b="1" spc="0" dirty="0" err="1">
                <a:solidFill>
                  <a:srgbClr val="000000"/>
                </a:solidFill>
                <a:latin typeface="Arial"/>
                <a:cs typeface="Arial"/>
              </a:rPr>
              <a:t>Impacto</a:t>
            </a:r>
            <a:endParaRPr lang="en-US" sz="2400" b="1" spc="0" dirty="0">
              <a:solidFill>
                <a:srgbClr val="000000"/>
              </a:solidFill>
              <a:latin typeface="Arial"/>
              <a:cs typeface="Arial"/>
            </a:endParaRPr>
          </a:p>
          <a:p>
            <a:pPr lvl="1" algn="just">
              <a:buFont typeface="Arial" pitchFamily="18" charset="2"/>
              <a:buChar char="•"/>
            </a:pPr>
            <a:r>
              <a:rPr lang="es-ES" sz="2200" spc="0" dirty="0">
                <a:solidFill>
                  <a:srgbClr val="000000"/>
                </a:solidFill>
                <a:latin typeface="Arial"/>
                <a:cs typeface="Arial"/>
              </a:rPr>
              <a:t>Materialización de una amenaza sobre un activo aprovechando una vulnerabilidad o una exposición</a:t>
            </a:r>
          </a:p>
          <a:p>
            <a:pPr lvl="1" algn="just">
              <a:buFont typeface="Arial" pitchFamily="18" charset="2"/>
              <a:buChar char="•"/>
            </a:pPr>
            <a:r>
              <a:rPr lang="es-ES" sz="2200" spc="0" dirty="0">
                <a:solidFill>
                  <a:srgbClr val="000000"/>
                </a:solidFill>
                <a:latin typeface="Arial"/>
                <a:cs typeface="Arial"/>
              </a:rPr>
              <a:t>Estimación en porcentaje de degradación que afecta al valor del activo</a:t>
            </a:r>
          </a:p>
          <a:p>
            <a:r>
              <a:rPr lang="es-ES" sz="2400" b="1" dirty="0"/>
              <a:t>Probabilidad</a:t>
            </a:r>
          </a:p>
          <a:p>
            <a:pPr lvl="1"/>
            <a:r>
              <a:rPr lang="es-ES" sz="2000" dirty="0"/>
              <a:t>Posibilidad de ocurrencia de un hecho, suceso o acontecimiento</a:t>
            </a:r>
          </a:p>
          <a:p>
            <a:pPr lvl="1"/>
            <a:r>
              <a:rPr lang="es-ES" sz="2000" dirty="0"/>
              <a:t>Estimación de frecuencia</a:t>
            </a:r>
            <a:endParaRPr lang="en-US" sz="2200" b="1" spc="0" dirty="0">
              <a:solidFill>
                <a:srgbClr val="000000"/>
              </a:solidFill>
              <a:latin typeface="Arial"/>
              <a:cs typeface="Arial"/>
            </a:endParaRPr>
          </a:p>
          <a:p>
            <a:pPr algn="just">
              <a:buFont typeface="Arial" pitchFamily="18" charset="2"/>
              <a:buChar char="•"/>
            </a:pPr>
            <a:r>
              <a:rPr lang="en-US" sz="2400" b="1" spc="0" dirty="0" err="1">
                <a:solidFill>
                  <a:srgbClr val="000000"/>
                </a:solidFill>
                <a:latin typeface="Arial"/>
                <a:cs typeface="Arial"/>
              </a:rPr>
              <a:t>Riesgo</a:t>
            </a:r>
            <a:endParaRPr lang="en-US" sz="2400" b="1" spc="0" dirty="0">
              <a:solidFill>
                <a:srgbClr val="000000"/>
              </a:solidFill>
              <a:latin typeface="Arial"/>
              <a:cs typeface="Arial"/>
            </a:endParaRPr>
          </a:p>
          <a:p>
            <a:pPr lvl="1" algn="just"/>
            <a:r>
              <a:rPr lang="es-ES" sz="2200" dirty="0">
                <a:latin typeface="Arial"/>
                <a:cs typeface="Arial"/>
              </a:rPr>
              <a:t>Se calcula como el producto entre la probabilidad de que una amenaza explote alguna vulnerabilidad e impacto de las consecuencias que resultan para el propietario del activo</a:t>
            </a:r>
            <a:endParaRPr lang="en-US" sz="2200" spc="0" dirty="0">
              <a:latin typeface="Arial"/>
              <a:cs typeface="Arial"/>
            </a:endParaRPr>
          </a:p>
          <a:p>
            <a:pPr algn="just">
              <a:buFont typeface="Arial" pitchFamily="18" charset="2"/>
              <a:buChar char="•"/>
            </a:pPr>
            <a:endParaRPr lang="en-US" sz="2400" spc="0" dirty="0">
              <a:solidFill>
                <a:srgbClr val="000000"/>
              </a:solidFill>
              <a:latin typeface="Arial"/>
              <a:cs typeface="Arial"/>
            </a:endParaRPr>
          </a:p>
          <a:p>
            <a:pPr algn="just">
              <a:buFont typeface="Arial" pitchFamily="18" charset="2"/>
              <a:buChar char="•"/>
            </a:pPr>
            <a:endParaRPr lang="en-US" sz="2400" spc="0" dirty="0">
              <a:solidFill>
                <a:srgbClr val="000000"/>
              </a:solidFill>
              <a:latin typeface="Arial"/>
              <a:cs typeface="Arial"/>
            </a:endParaRPr>
          </a:p>
          <a:p>
            <a:pPr lvl="1" algn="just"/>
            <a:endParaRPr lang="es-ES" dirty="0"/>
          </a:p>
        </p:txBody>
      </p:sp>
      <p:sp>
        <p:nvSpPr>
          <p:cNvPr id="4" name="Marcador de número de diapositiva 3">
            <a:extLst>
              <a:ext uri="{FF2B5EF4-FFF2-40B4-BE49-F238E27FC236}">
                <a16:creationId xmlns:a16="http://schemas.microsoft.com/office/drawing/2014/main" id="{663A2BED-8FD5-C011-667C-17F13FC054CD}"/>
              </a:ext>
            </a:extLst>
          </p:cNvPr>
          <p:cNvSpPr>
            <a:spLocks noGrp="1"/>
          </p:cNvSpPr>
          <p:nvPr>
            <p:ph type="sldNum" sz="quarter" idx="12"/>
          </p:nvPr>
        </p:nvSpPr>
        <p:spPr/>
        <p:txBody>
          <a:bodyPr/>
          <a:lstStyle/>
          <a:p>
            <a:fld id="{4FAB73BC-B049-4115-A692-8D63A059BFB8}" type="slidenum">
              <a:rPr lang="en-US" smtClean="0"/>
              <a:t>37</a:t>
            </a:fld>
            <a:endParaRPr lang="en-US" dirty="0"/>
          </a:p>
        </p:txBody>
      </p:sp>
    </p:spTree>
    <p:extLst>
      <p:ext uri="{BB962C8B-B14F-4D97-AF65-F5344CB8AC3E}">
        <p14:creationId xmlns:p14="http://schemas.microsoft.com/office/powerpoint/2010/main" val="30772062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Proceso de evaluación de riesgos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a:lstStyle/>
          <a:p>
            <a:endParaRPr lang="es-ES"/>
          </a:p>
        </p:txBody>
      </p:sp>
      <p:sp>
        <p:nvSpPr>
          <p:cNvPr id="4" name="Marcador de número de diapositiva 3">
            <a:extLst>
              <a:ext uri="{FF2B5EF4-FFF2-40B4-BE49-F238E27FC236}">
                <a16:creationId xmlns:a16="http://schemas.microsoft.com/office/drawing/2014/main" id="{525C4D5B-B9C5-A8BC-4FDE-FD66780E1CF6}"/>
              </a:ext>
            </a:extLst>
          </p:cNvPr>
          <p:cNvSpPr>
            <a:spLocks noGrp="1"/>
          </p:cNvSpPr>
          <p:nvPr>
            <p:ph type="sldNum" sz="quarter" idx="12"/>
          </p:nvPr>
        </p:nvSpPr>
        <p:spPr/>
        <p:txBody>
          <a:bodyPr/>
          <a:lstStyle/>
          <a:p>
            <a:fld id="{4FAB73BC-B049-4115-A692-8D63A059BFB8}" type="slidenum">
              <a:rPr lang="en-US" smtClean="0"/>
              <a:t>38</a:t>
            </a:fld>
            <a:endParaRPr lang="en-US" dirty="0"/>
          </a:p>
        </p:txBody>
      </p:sp>
      <p:pic>
        <p:nvPicPr>
          <p:cNvPr id="7" name="Imagen 5">
            <a:extLst>
              <a:ext uri="{FF2B5EF4-FFF2-40B4-BE49-F238E27FC236}">
                <a16:creationId xmlns:a16="http://schemas.microsoft.com/office/drawing/2014/main" id="{74B44A9F-0038-F9DC-4C66-C171317EA9AF}"/>
              </a:ext>
            </a:extLst>
          </p:cNvPr>
          <p:cNvPicPr>
            <a:picLocks noChangeAspect="1"/>
          </p:cNvPicPr>
          <p:nvPr/>
        </p:nvPicPr>
        <p:blipFill>
          <a:blip r:embed="rId2"/>
          <a:stretch>
            <a:fillRect/>
          </a:stretch>
        </p:blipFill>
        <p:spPr>
          <a:xfrm>
            <a:off x="4127376" y="1976193"/>
            <a:ext cx="3937248" cy="4050201"/>
          </a:xfrm>
          <a:prstGeom prst="rect">
            <a:avLst/>
          </a:prstGeom>
        </p:spPr>
      </p:pic>
    </p:spTree>
    <p:extLst>
      <p:ext uri="{BB962C8B-B14F-4D97-AF65-F5344CB8AC3E}">
        <p14:creationId xmlns:p14="http://schemas.microsoft.com/office/powerpoint/2010/main" val="15655814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Proceso de evaluación de riesgos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a:lstStyle/>
          <a:p>
            <a:endParaRPr lang="es-ES"/>
          </a:p>
        </p:txBody>
      </p:sp>
      <p:sp>
        <p:nvSpPr>
          <p:cNvPr id="4" name="Marcador de número de diapositiva 3">
            <a:extLst>
              <a:ext uri="{FF2B5EF4-FFF2-40B4-BE49-F238E27FC236}">
                <a16:creationId xmlns:a16="http://schemas.microsoft.com/office/drawing/2014/main" id="{525C4D5B-B9C5-A8BC-4FDE-FD66780E1CF6}"/>
              </a:ext>
            </a:extLst>
          </p:cNvPr>
          <p:cNvSpPr>
            <a:spLocks noGrp="1"/>
          </p:cNvSpPr>
          <p:nvPr>
            <p:ph type="sldNum" sz="quarter" idx="12"/>
          </p:nvPr>
        </p:nvSpPr>
        <p:spPr/>
        <p:txBody>
          <a:bodyPr/>
          <a:lstStyle/>
          <a:p>
            <a:fld id="{4FAB73BC-B049-4115-A692-8D63A059BFB8}" type="slidenum">
              <a:rPr lang="en-US" smtClean="0"/>
              <a:t>39</a:t>
            </a:fld>
            <a:endParaRPr lang="en-US" dirty="0"/>
          </a:p>
        </p:txBody>
      </p:sp>
      <p:pic>
        <p:nvPicPr>
          <p:cNvPr id="6" name="Imagen 5">
            <a:extLst>
              <a:ext uri="{FF2B5EF4-FFF2-40B4-BE49-F238E27FC236}">
                <a16:creationId xmlns:a16="http://schemas.microsoft.com/office/drawing/2014/main" id="{E473371F-A7B7-2DF4-A16F-20BF49D3DFAA}"/>
              </a:ext>
            </a:extLst>
          </p:cNvPr>
          <p:cNvPicPr>
            <a:picLocks noChangeAspect="1"/>
          </p:cNvPicPr>
          <p:nvPr/>
        </p:nvPicPr>
        <p:blipFill>
          <a:blip r:embed="rId2"/>
          <a:stretch>
            <a:fillRect/>
          </a:stretch>
        </p:blipFill>
        <p:spPr>
          <a:xfrm>
            <a:off x="2448001" y="1870075"/>
            <a:ext cx="7295998" cy="4306888"/>
          </a:xfrm>
          <a:prstGeom prst="rect">
            <a:avLst/>
          </a:prstGeom>
        </p:spPr>
      </p:pic>
    </p:spTree>
    <p:extLst>
      <p:ext uri="{BB962C8B-B14F-4D97-AF65-F5344CB8AC3E}">
        <p14:creationId xmlns:p14="http://schemas.microsoft.com/office/powerpoint/2010/main" val="2958036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91F436-4EE0-3FCE-84E9-09B1AEBE60C5}"/>
              </a:ext>
            </a:extLst>
          </p:cNvPr>
          <p:cNvSpPr>
            <a:spLocks noGrp="1"/>
          </p:cNvSpPr>
          <p:nvPr>
            <p:ph type="title"/>
          </p:nvPr>
        </p:nvSpPr>
        <p:spPr/>
        <p:txBody>
          <a:bodyPr/>
          <a:lstStyle/>
          <a:p>
            <a:r>
              <a:rPr lang="en-US" sz="3600" b="1" dirty="0">
                <a:latin typeface="Arial" panose="020B0604020202020204" pitchFamily="34" charset="0"/>
                <a:ea typeface="+mj-lt"/>
                <a:cs typeface="Arial" panose="020B0604020202020204" pitchFamily="34" charset="0"/>
              </a:rPr>
              <a:t>La </a:t>
            </a:r>
            <a:r>
              <a:rPr lang="en-US" sz="3600" b="1" dirty="0" err="1">
                <a:latin typeface="Arial" panose="020B0604020202020204" pitchFamily="34" charset="0"/>
                <a:ea typeface="+mj-lt"/>
                <a:cs typeface="Arial" panose="020B0604020202020204" pitchFamily="34" charset="0"/>
              </a:rPr>
              <a:t>gestión</a:t>
            </a:r>
            <a:r>
              <a:rPr lang="en-US" sz="3600" b="1" dirty="0">
                <a:latin typeface="Arial" panose="020B0604020202020204" pitchFamily="34" charset="0"/>
                <a:ea typeface="+mj-lt"/>
                <a:cs typeface="Arial" panose="020B0604020202020204" pitchFamily="34" charset="0"/>
              </a:rPr>
              <a:t> es la </a:t>
            </a:r>
            <a:r>
              <a:rPr lang="en-US" sz="3600" b="1" dirty="0" err="1">
                <a:latin typeface="Arial" panose="020B0604020202020204" pitchFamily="34" charset="0"/>
                <a:ea typeface="+mj-lt"/>
                <a:cs typeface="Arial" panose="020B0604020202020204" pitchFamily="34" charset="0"/>
              </a:rPr>
              <a:t>parte</a:t>
            </a:r>
            <a:r>
              <a:rPr lang="en-US" sz="3600" b="1" dirty="0">
                <a:latin typeface="Arial" panose="020B0604020202020204" pitchFamily="34" charset="0"/>
                <a:ea typeface="+mj-lt"/>
                <a:cs typeface="Arial" panose="020B0604020202020204" pitchFamily="34" charset="0"/>
              </a:rPr>
              <a:t> </a:t>
            </a:r>
            <a:r>
              <a:rPr lang="en-US" sz="3600" b="1" dirty="0" err="1">
                <a:latin typeface="Arial" panose="020B0604020202020204" pitchFamily="34" charset="0"/>
                <a:ea typeface="+mj-lt"/>
                <a:cs typeface="Arial" panose="020B0604020202020204" pitchFamily="34" charset="0"/>
              </a:rPr>
              <a:t>difícil</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9B95965F-B6BD-D3B0-3388-8B68A44BB1CF}"/>
              </a:ext>
            </a:extLst>
          </p:cNvPr>
          <p:cNvSpPr>
            <a:spLocks noGrp="1"/>
          </p:cNvSpPr>
          <p:nvPr>
            <p:ph idx="1"/>
          </p:nvPr>
        </p:nvSpPr>
        <p:spPr/>
        <p:txBody>
          <a:bodyPr vert="horz" lIns="91440" tIns="45720" rIns="91440" bIns="45720" rtlCol="0" anchor="t">
            <a:normAutofit/>
          </a:bodyPr>
          <a:lstStyle/>
          <a:p>
            <a:pPr>
              <a:lnSpc>
                <a:spcPct val="100000"/>
              </a:lnSpc>
              <a:spcBef>
                <a:spcPts val="1800"/>
              </a:spcBef>
              <a:spcAft>
                <a:spcPct val="0"/>
              </a:spcAft>
            </a:pPr>
            <a:r>
              <a:rPr lang="es-ES" sz="2400" b="1" dirty="0">
                <a:latin typeface="Arial"/>
                <a:cs typeface="Arial"/>
              </a:rPr>
              <a:t>La tecnología es concreta</a:t>
            </a:r>
            <a:endParaRPr lang="es-ES" sz="2400" dirty="0">
              <a:latin typeface="Arial"/>
              <a:cs typeface="Arial"/>
            </a:endParaRPr>
          </a:p>
          <a:p>
            <a:pPr lvl="1">
              <a:lnSpc>
                <a:spcPct val="100000"/>
              </a:lnSpc>
              <a:spcBef>
                <a:spcPts val="1200"/>
              </a:spcBef>
              <a:spcAft>
                <a:spcPct val="0"/>
              </a:spcAft>
              <a:buFont typeface="Wingdings 2" pitchFamily="34" charset="0"/>
              <a:buChar char=""/>
            </a:pPr>
            <a:r>
              <a:rPr lang="es-ES" sz="2200" dirty="0">
                <a:latin typeface="Arial"/>
                <a:cs typeface="Arial"/>
              </a:rPr>
              <a:t>Los dispositivos y las redes se pueden mostrar</a:t>
            </a:r>
          </a:p>
          <a:p>
            <a:pPr lvl="1">
              <a:lnSpc>
                <a:spcPct val="100000"/>
              </a:lnSpc>
              <a:spcBef>
                <a:spcPts val="1200"/>
              </a:spcBef>
              <a:spcAft>
                <a:spcPct val="0"/>
              </a:spcAft>
              <a:buFont typeface="Wingdings 2" pitchFamily="34" charset="0"/>
              <a:buChar char=""/>
            </a:pPr>
            <a:r>
              <a:rPr lang="es-ES" sz="2200" dirty="0">
                <a:latin typeface="Arial"/>
                <a:cs typeface="Arial"/>
              </a:rPr>
              <a:t>Los dispositivos y el software se pueden entender</a:t>
            </a:r>
          </a:p>
          <a:p>
            <a:pPr>
              <a:lnSpc>
                <a:spcPct val="100000"/>
              </a:lnSpc>
              <a:spcBef>
                <a:spcPts val="1800"/>
              </a:spcBef>
              <a:spcAft>
                <a:spcPct val="0"/>
              </a:spcAft>
            </a:pPr>
            <a:r>
              <a:rPr lang="es-ES" sz="2400" b="1" dirty="0">
                <a:latin typeface="Arial"/>
                <a:cs typeface="Arial"/>
              </a:rPr>
              <a:t>La gestión es abstracta</a:t>
            </a:r>
          </a:p>
          <a:p>
            <a:pPr lvl="1">
              <a:lnSpc>
                <a:spcPct val="100000"/>
              </a:lnSpc>
              <a:spcBef>
                <a:spcPts val="1800"/>
              </a:spcBef>
              <a:spcAft>
                <a:spcPct val="0"/>
              </a:spcAft>
            </a:pPr>
            <a:r>
              <a:rPr lang="es-ES" sz="2200" dirty="0">
                <a:latin typeface="Arial"/>
                <a:cs typeface="Arial"/>
              </a:rPr>
              <a:t>No es fácil de entender</a:t>
            </a:r>
          </a:p>
          <a:p>
            <a:pPr lvl="1">
              <a:lnSpc>
                <a:spcPct val="100000"/>
              </a:lnSpc>
              <a:spcBef>
                <a:spcPts val="1800"/>
              </a:spcBef>
              <a:spcAft>
                <a:spcPct val="0"/>
              </a:spcAft>
            </a:pPr>
            <a:r>
              <a:rPr lang="es-ES" sz="2200" dirty="0">
                <a:latin typeface="Arial"/>
                <a:cs typeface="Arial"/>
              </a:rPr>
              <a:t>No hay fórmulas “mágicas”</a:t>
            </a:r>
          </a:p>
          <a:p>
            <a:pPr>
              <a:lnSpc>
                <a:spcPct val="100000"/>
              </a:lnSpc>
              <a:spcBef>
                <a:spcPts val="1800"/>
              </a:spcBef>
              <a:spcAft>
                <a:spcPct val="0"/>
              </a:spcAft>
            </a:pPr>
            <a:r>
              <a:rPr lang="es-ES" sz="2400" b="1" dirty="0">
                <a:latin typeface="Arial"/>
                <a:cs typeface="Arial"/>
              </a:rPr>
              <a:t>La gestión es más importante</a:t>
            </a:r>
            <a:endParaRPr lang="es-ES" sz="2400" dirty="0">
              <a:latin typeface="Arial"/>
              <a:cs typeface="Arial"/>
            </a:endParaRPr>
          </a:p>
          <a:p>
            <a:pPr lvl="1">
              <a:lnSpc>
                <a:spcPct val="100000"/>
              </a:lnSpc>
              <a:spcBef>
                <a:spcPts val="1200"/>
              </a:spcBef>
              <a:spcAft>
                <a:spcPct val="0"/>
              </a:spcAft>
              <a:buFont typeface="Wingdings 2" pitchFamily="34" charset="0"/>
              <a:buChar char=""/>
            </a:pPr>
            <a:r>
              <a:rPr lang="es-ES" sz="2200" dirty="0">
                <a:latin typeface="Arial"/>
                <a:cs typeface="Arial"/>
              </a:rPr>
              <a:t>La seguridad es un </a:t>
            </a:r>
            <a:r>
              <a:rPr lang="es-ES" sz="2200" b="1" dirty="0">
                <a:latin typeface="Arial"/>
                <a:cs typeface="Arial"/>
              </a:rPr>
              <a:t>proceso</a:t>
            </a:r>
            <a:r>
              <a:rPr lang="es-ES" sz="2200" dirty="0">
                <a:latin typeface="Arial"/>
                <a:cs typeface="Arial"/>
              </a:rPr>
              <a:t>, no un producto (</a:t>
            </a:r>
            <a:r>
              <a:rPr lang="es-ES" sz="2200" i="1" dirty="0">
                <a:latin typeface="Arial"/>
                <a:cs typeface="Arial"/>
              </a:rPr>
              <a:t>Bruce </a:t>
            </a:r>
            <a:r>
              <a:rPr lang="es-ES" sz="2200" i="1" dirty="0" err="1">
                <a:latin typeface="Arial"/>
                <a:cs typeface="Arial"/>
              </a:rPr>
              <a:t>Schneier</a:t>
            </a:r>
            <a:r>
              <a:rPr lang="es-ES" sz="2200" dirty="0">
                <a:latin typeface="Arial"/>
                <a:cs typeface="Arial"/>
              </a:rPr>
              <a:t>)</a:t>
            </a:r>
          </a:p>
          <a:p>
            <a:endParaRPr lang="es-ES" dirty="0"/>
          </a:p>
        </p:txBody>
      </p:sp>
      <p:sp>
        <p:nvSpPr>
          <p:cNvPr id="4" name="Marcador de número de diapositiva 3">
            <a:extLst>
              <a:ext uri="{FF2B5EF4-FFF2-40B4-BE49-F238E27FC236}">
                <a16:creationId xmlns:a16="http://schemas.microsoft.com/office/drawing/2014/main" id="{7FED631F-293B-CA91-6F0D-7010EABA5E44}"/>
              </a:ext>
            </a:extLst>
          </p:cNvPr>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19015306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Estableciendo el contexto</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lnSpcReduction="10000"/>
          </a:bodyPr>
          <a:lstStyle/>
          <a:p>
            <a:pPr algn="just">
              <a:lnSpc>
                <a:spcPct val="100000"/>
              </a:lnSpc>
              <a:spcBef>
                <a:spcPts val="1500"/>
              </a:spcBef>
              <a:spcAft>
                <a:spcPts val="0"/>
              </a:spcAft>
            </a:pPr>
            <a:r>
              <a:rPr lang="en-US" sz="2400" dirty="0">
                <a:latin typeface="Arial"/>
                <a:cs typeface="Arial"/>
              </a:rPr>
              <a:t>Paso </a:t>
            </a:r>
            <a:r>
              <a:rPr lang="en-US" sz="2400" dirty="0" err="1">
                <a:latin typeface="Arial"/>
                <a:cs typeface="Arial"/>
              </a:rPr>
              <a:t>inicial</a:t>
            </a:r>
            <a:endParaRPr lang="en-US" sz="2400" dirty="0">
              <a:latin typeface="Arial"/>
              <a:cs typeface="Arial"/>
            </a:endParaRPr>
          </a:p>
          <a:p>
            <a:pPr lvl="1" algn="just">
              <a:lnSpc>
                <a:spcPct val="100000"/>
              </a:lnSpc>
              <a:spcBef>
                <a:spcPts val="600"/>
              </a:spcBef>
              <a:spcAft>
                <a:spcPts val="0"/>
              </a:spcAft>
              <a:buFont typeface="Wingdings 2" pitchFamily="34" charset="0"/>
              <a:buChar char=""/>
            </a:pPr>
            <a:r>
              <a:rPr lang="es-ES" sz="2200" dirty="0">
                <a:latin typeface="Arial"/>
                <a:cs typeface="Arial"/>
              </a:rPr>
              <a:t>Determinar los parámetros básicos de la evaluación de riesgos</a:t>
            </a:r>
          </a:p>
          <a:p>
            <a:pPr lvl="1" algn="just">
              <a:lnSpc>
                <a:spcPct val="100000"/>
              </a:lnSpc>
              <a:spcBef>
                <a:spcPts val="600"/>
              </a:spcBef>
              <a:spcAft>
                <a:spcPts val="0"/>
              </a:spcAft>
              <a:buFont typeface="Wingdings 2" pitchFamily="34" charset="0"/>
              <a:buChar char=""/>
            </a:pPr>
            <a:r>
              <a:rPr lang="es-ES" sz="2200" dirty="0">
                <a:latin typeface="Arial"/>
                <a:cs typeface="Arial"/>
              </a:rPr>
              <a:t>Objetivos estratégicos, procesos “</a:t>
            </a:r>
            <a:r>
              <a:rPr lang="es-ES" sz="2200" i="1" dirty="0" err="1">
                <a:latin typeface="Arial"/>
                <a:cs typeface="Arial"/>
              </a:rPr>
              <a:t>core</a:t>
            </a:r>
            <a:r>
              <a:rPr lang="es-ES" sz="2200" i="1" dirty="0">
                <a:latin typeface="Arial"/>
                <a:cs typeface="Arial"/>
              </a:rPr>
              <a:t> </a:t>
            </a:r>
            <a:r>
              <a:rPr lang="es-ES" sz="2200" i="1" dirty="0" err="1">
                <a:latin typeface="Arial"/>
                <a:cs typeface="Arial"/>
              </a:rPr>
              <a:t>business</a:t>
            </a:r>
            <a:r>
              <a:rPr lang="es-ES" sz="2200" dirty="0">
                <a:latin typeface="Arial"/>
                <a:cs typeface="Arial"/>
              </a:rPr>
              <a:t>”</a:t>
            </a:r>
            <a:endParaRPr lang="en-US" sz="2200" dirty="0">
              <a:latin typeface="Arial"/>
              <a:cs typeface="Arial"/>
            </a:endParaRPr>
          </a:p>
          <a:p>
            <a:pPr lvl="1" algn="just">
              <a:lnSpc>
                <a:spcPct val="100000"/>
              </a:lnSpc>
              <a:spcBef>
                <a:spcPts val="600"/>
              </a:spcBef>
              <a:spcAft>
                <a:spcPts val="0"/>
              </a:spcAft>
              <a:buFont typeface="Wingdings 2" pitchFamily="34" charset="0"/>
              <a:buChar char=""/>
            </a:pPr>
            <a:r>
              <a:rPr lang="en-US" sz="2200" dirty="0" err="1">
                <a:latin typeface="Arial"/>
                <a:cs typeface="Arial"/>
              </a:rPr>
              <a:t>Identificar</a:t>
            </a:r>
            <a:r>
              <a:rPr lang="en-US" sz="2200" dirty="0">
                <a:latin typeface="Arial"/>
                <a:cs typeface="Arial"/>
              </a:rPr>
              <a:t> </a:t>
            </a:r>
            <a:r>
              <a:rPr lang="en-US" sz="2200" dirty="0" err="1">
                <a:latin typeface="Arial"/>
                <a:cs typeface="Arial"/>
              </a:rPr>
              <a:t>los</a:t>
            </a:r>
            <a:r>
              <a:rPr lang="en-US" sz="2200" dirty="0">
                <a:latin typeface="Arial"/>
                <a:cs typeface="Arial"/>
              </a:rPr>
              <a:t> </a:t>
            </a:r>
            <a:r>
              <a:rPr lang="en-US" sz="2200" dirty="0" err="1">
                <a:latin typeface="Arial"/>
                <a:cs typeface="Arial"/>
              </a:rPr>
              <a:t>activos</a:t>
            </a:r>
            <a:r>
              <a:rPr lang="en-US" sz="2200" dirty="0">
                <a:latin typeface="Arial"/>
                <a:cs typeface="Arial"/>
              </a:rPr>
              <a:t> que se van a </a:t>
            </a:r>
            <a:r>
              <a:rPr lang="en-US" sz="2200" dirty="0" err="1">
                <a:latin typeface="Arial"/>
                <a:cs typeface="Arial"/>
              </a:rPr>
              <a:t>examinar</a:t>
            </a:r>
            <a:endParaRPr lang="en-US" sz="2200" dirty="0">
              <a:latin typeface="Arial"/>
              <a:cs typeface="Arial"/>
            </a:endParaRPr>
          </a:p>
          <a:p>
            <a:pPr algn="just">
              <a:lnSpc>
                <a:spcPct val="100000"/>
              </a:lnSpc>
              <a:spcBef>
                <a:spcPts val="1500"/>
              </a:spcBef>
              <a:spcAft>
                <a:spcPts val="0"/>
              </a:spcAft>
            </a:pPr>
            <a:r>
              <a:rPr lang="es-ES" sz="2400" dirty="0">
                <a:latin typeface="Arial"/>
                <a:cs typeface="Arial"/>
              </a:rPr>
              <a:t>Explora el entorno político y social en el que opera la organización</a:t>
            </a:r>
            <a:endParaRPr lang="en-US" sz="2400" dirty="0">
              <a:latin typeface="Arial"/>
              <a:cs typeface="Arial"/>
            </a:endParaRPr>
          </a:p>
          <a:p>
            <a:pPr lvl="1" algn="just">
              <a:lnSpc>
                <a:spcPct val="100000"/>
              </a:lnSpc>
              <a:spcBef>
                <a:spcPts val="600"/>
              </a:spcBef>
              <a:spcAft>
                <a:spcPts val="0"/>
              </a:spcAft>
              <a:buFont typeface="Wingdings 2" pitchFamily="34" charset="0"/>
              <a:buChar char=""/>
            </a:pPr>
            <a:r>
              <a:rPr lang="en-US" sz="2200" dirty="0" err="1">
                <a:latin typeface="Arial"/>
                <a:cs typeface="Arial"/>
              </a:rPr>
              <a:t>Limitaciones</a:t>
            </a:r>
            <a:r>
              <a:rPr lang="en-US" sz="2200" dirty="0">
                <a:latin typeface="Arial"/>
                <a:cs typeface="Arial"/>
              </a:rPr>
              <a:t> </a:t>
            </a:r>
            <a:r>
              <a:rPr lang="en-US" sz="2200" dirty="0" err="1">
                <a:latin typeface="Arial"/>
                <a:cs typeface="Arial"/>
              </a:rPr>
              <a:t>legales</a:t>
            </a:r>
            <a:r>
              <a:rPr lang="en-US" sz="2200" dirty="0">
                <a:latin typeface="Arial"/>
                <a:cs typeface="Arial"/>
              </a:rPr>
              <a:t> y </a:t>
            </a:r>
            <a:r>
              <a:rPr lang="en-US" sz="2200" dirty="0" err="1">
                <a:latin typeface="Arial"/>
                <a:cs typeface="Arial"/>
              </a:rPr>
              <a:t>regulatorias</a:t>
            </a:r>
            <a:endParaRPr lang="en-US" sz="2200" dirty="0">
              <a:latin typeface="Arial"/>
              <a:cs typeface="Arial"/>
            </a:endParaRPr>
          </a:p>
          <a:p>
            <a:pPr lvl="1" algn="just">
              <a:lnSpc>
                <a:spcPct val="100000"/>
              </a:lnSpc>
              <a:spcBef>
                <a:spcPts val="600"/>
              </a:spcBef>
              <a:spcAft>
                <a:spcPts val="0"/>
              </a:spcAft>
              <a:buFont typeface="Wingdings 2" pitchFamily="34" charset="0"/>
              <a:buChar char=""/>
            </a:pPr>
            <a:r>
              <a:rPr lang="en-US" sz="2200" dirty="0" err="1">
                <a:latin typeface="Arial"/>
                <a:cs typeface="Arial"/>
              </a:rPr>
              <a:t>Divisiones</a:t>
            </a:r>
            <a:r>
              <a:rPr lang="en-US" sz="2200" dirty="0">
                <a:latin typeface="Arial"/>
                <a:cs typeface="Arial"/>
              </a:rPr>
              <a:t> o </a:t>
            </a:r>
            <a:r>
              <a:rPr lang="en-US" sz="2200" dirty="0" err="1">
                <a:latin typeface="Arial"/>
                <a:cs typeface="Arial"/>
              </a:rPr>
              <a:t>unidades</a:t>
            </a:r>
            <a:endParaRPr lang="en-US" sz="2200" dirty="0">
              <a:latin typeface="Arial"/>
              <a:cs typeface="Arial"/>
            </a:endParaRPr>
          </a:p>
          <a:p>
            <a:pPr lvl="1" algn="just">
              <a:lnSpc>
                <a:spcPct val="100000"/>
              </a:lnSpc>
              <a:spcBef>
                <a:spcPts val="600"/>
              </a:spcBef>
              <a:spcAft>
                <a:spcPts val="0"/>
              </a:spcAft>
              <a:buFont typeface="Wingdings 2" pitchFamily="34" charset="0"/>
              <a:buChar char=""/>
            </a:pPr>
            <a:r>
              <a:rPr lang="es-ES" sz="2200" dirty="0">
                <a:latin typeface="Arial"/>
                <a:cs typeface="Arial"/>
              </a:rPr>
              <a:t>Proporcionar un </a:t>
            </a:r>
            <a:r>
              <a:rPr lang="es-ES" sz="2200" dirty="0" err="1">
                <a:latin typeface="Arial"/>
                <a:cs typeface="Arial"/>
              </a:rPr>
              <a:t>baseline</a:t>
            </a:r>
            <a:r>
              <a:rPr lang="es-ES" sz="2200" dirty="0">
                <a:latin typeface="Arial"/>
                <a:cs typeface="Arial"/>
              </a:rPr>
              <a:t> para la exposición al riesgo de la organización</a:t>
            </a:r>
            <a:endParaRPr lang="en-US" sz="2200" dirty="0">
              <a:latin typeface="Arial"/>
              <a:cs typeface="Arial"/>
            </a:endParaRPr>
          </a:p>
          <a:p>
            <a:pPr algn="just">
              <a:lnSpc>
                <a:spcPct val="100000"/>
              </a:lnSpc>
              <a:spcBef>
                <a:spcPts val="1500"/>
              </a:spcBef>
              <a:spcAft>
                <a:spcPts val="0"/>
              </a:spcAft>
            </a:pPr>
            <a:r>
              <a:rPr lang="en-US" sz="2400" dirty="0" err="1">
                <a:latin typeface="Arial"/>
                <a:cs typeface="Arial"/>
              </a:rPr>
              <a:t>Riesgo</a:t>
            </a:r>
            <a:r>
              <a:rPr lang="en-US" sz="2400" dirty="0">
                <a:latin typeface="Arial"/>
                <a:cs typeface="Arial"/>
              </a:rPr>
              <a:t> </a:t>
            </a:r>
            <a:r>
              <a:rPr lang="en-US" sz="2400" dirty="0" err="1">
                <a:latin typeface="Arial"/>
                <a:cs typeface="Arial"/>
              </a:rPr>
              <a:t>asumible</a:t>
            </a:r>
            <a:endParaRPr lang="en-US" sz="2400" dirty="0">
              <a:latin typeface="Arial"/>
              <a:cs typeface="Arial"/>
            </a:endParaRPr>
          </a:p>
          <a:p>
            <a:pPr lvl="1" algn="just">
              <a:lnSpc>
                <a:spcPct val="100000"/>
              </a:lnSpc>
              <a:spcBef>
                <a:spcPts val="600"/>
              </a:spcBef>
              <a:spcAft>
                <a:spcPts val="0"/>
              </a:spcAft>
              <a:buFont typeface="Wingdings 2" pitchFamily="34" charset="0"/>
              <a:buChar char=""/>
            </a:pPr>
            <a:r>
              <a:rPr lang="es-ES" sz="2200" dirty="0">
                <a:latin typeface="Arial"/>
                <a:cs typeface="Arial"/>
              </a:rPr>
              <a:t>El nivel de riesgo que la organización considera aceptable</a:t>
            </a:r>
            <a:endParaRPr lang="es-ES" sz="2200" dirty="0"/>
          </a:p>
        </p:txBody>
      </p:sp>
      <p:sp>
        <p:nvSpPr>
          <p:cNvPr id="4" name="Marcador de número de diapositiva 3">
            <a:extLst>
              <a:ext uri="{FF2B5EF4-FFF2-40B4-BE49-F238E27FC236}">
                <a16:creationId xmlns:a16="http://schemas.microsoft.com/office/drawing/2014/main" id="{07437483-F3E1-5B47-BD46-71521524EEE9}"/>
              </a:ext>
            </a:extLst>
          </p:cNvPr>
          <p:cNvSpPr>
            <a:spLocks noGrp="1"/>
          </p:cNvSpPr>
          <p:nvPr>
            <p:ph type="sldNum" sz="quarter" idx="12"/>
          </p:nvPr>
        </p:nvSpPr>
        <p:spPr/>
        <p:txBody>
          <a:bodyPr/>
          <a:lstStyle/>
          <a:p>
            <a:fld id="{4FAB73BC-B049-4115-A692-8D63A059BFB8}" type="slidenum">
              <a:rPr lang="en-US" smtClean="0"/>
              <a:t>40</a:t>
            </a:fld>
            <a:endParaRPr lang="en-US" dirty="0"/>
          </a:p>
        </p:txBody>
      </p:sp>
    </p:spTree>
    <p:extLst>
      <p:ext uri="{BB962C8B-B14F-4D97-AF65-F5344CB8AC3E}">
        <p14:creationId xmlns:p14="http://schemas.microsoft.com/office/powerpoint/2010/main" val="24773421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Análisis de riesgos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r>
              <a:rPr lang="es-ES" sz="2400" b="1" dirty="0"/>
              <a:t>Análisis de riesgo potencial</a:t>
            </a:r>
          </a:p>
          <a:p>
            <a:pPr marL="617220" lvl="1" indent="-342900" algn="just">
              <a:buFont typeface="+mj-lt"/>
              <a:buAutoNum type="arabicPeriod"/>
            </a:pPr>
            <a:r>
              <a:rPr lang="es-ES" sz="1800" dirty="0"/>
              <a:t>Determinar activos relevantes y su valor</a:t>
            </a:r>
          </a:p>
          <a:p>
            <a:pPr marL="617220" lvl="1" indent="-342900" algn="just">
              <a:buFont typeface="+mj-lt"/>
              <a:buAutoNum type="arabicPeriod"/>
            </a:pPr>
            <a:r>
              <a:rPr lang="es-ES" sz="1800" dirty="0"/>
              <a:t>Determinar a qué amenazas están expuestos</a:t>
            </a:r>
          </a:p>
          <a:p>
            <a:pPr marL="617220" lvl="1" indent="-342900" algn="just">
              <a:buFont typeface="+mj-lt"/>
              <a:buAutoNum type="arabicPeriod"/>
            </a:pPr>
            <a:r>
              <a:rPr lang="es-ES" sz="1800" dirty="0"/>
              <a:t>Estimación de impacto potencial</a:t>
            </a:r>
          </a:p>
          <a:p>
            <a:pPr marL="617220" lvl="1" indent="-342900" algn="just">
              <a:buFont typeface="+mj-lt"/>
              <a:buAutoNum type="arabicPeriod"/>
            </a:pPr>
            <a:r>
              <a:rPr lang="es-ES" sz="1800" dirty="0"/>
              <a:t>Estimación de riesgo potencial</a:t>
            </a:r>
          </a:p>
          <a:p>
            <a:pPr algn="just"/>
            <a:endParaRPr lang="es-ES" sz="2400" dirty="0"/>
          </a:p>
          <a:p>
            <a:pPr algn="just"/>
            <a:r>
              <a:rPr lang="es-ES" sz="2400" b="1" dirty="0"/>
              <a:t>Análisis de riesgo residual</a:t>
            </a:r>
          </a:p>
          <a:p>
            <a:pPr marL="617220" lvl="1" indent="-342900" algn="just">
              <a:buFont typeface="+mj-lt"/>
              <a:buAutoNum type="arabicPeriod" startAt="5"/>
            </a:pPr>
            <a:r>
              <a:rPr lang="es-ES" sz="1800" dirty="0"/>
              <a:t>Determinar salvaguardas eficaces</a:t>
            </a:r>
          </a:p>
          <a:p>
            <a:pPr marL="617220" lvl="1" indent="-342900" algn="just">
              <a:buFont typeface="+mj-lt"/>
              <a:buAutoNum type="arabicPeriod" startAt="5"/>
            </a:pPr>
            <a:r>
              <a:rPr lang="es-ES" sz="1800" dirty="0"/>
              <a:t>Estimar el impacto residual</a:t>
            </a:r>
          </a:p>
          <a:p>
            <a:pPr marL="617220" lvl="1" indent="-342900" algn="just">
              <a:buFont typeface="+mj-lt"/>
              <a:buAutoNum type="arabicPeriod" startAt="5"/>
            </a:pPr>
            <a:r>
              <a:rPr lang="es-ES" sz="1800" dirty="0"/>
              <a:t>Estimación de riesgo residual</a:t>
            </a:r>
          </a:p>
          <a:p>
            <a:pPr algn="just">
              <a:lnSpc>
                <a:spcPct val="100000"/>
              </a:lnSpc>
              <a:spcBef>
                <a:spcPts val="1500"/>
              </a:spcBef>
              <a:spcAft>
                <a:spcPts val="0"/>
              </a:spcAft>
            </a:pPr>
            <a:endParaRPr lang="es-ES" sz="2200" dirty="0"/>
          </a:p>
        </p:txBody>
      </p:sp>
      <p:sp>
        <p:nvSpPr>
          <p:cNvPr id="4" name="Marcador de número de diapositiva 3">
            <a:extLst>
              <a:ext uri="{FF2B5EF4-FFF2-40B4-BE49-F238E27FC236}">
                <a16:creationId xmlns:a16="http://schemas.microsoft.com/office/drawing/2014/main" id="{07437483-F3E1-5B47-BD46-71521524EEE9}"/>
              </a:ext>
            </a:extLst>
          </p:cNvPr>
          <p:cNvSpPr>
            <a:spLocks noGrp="1"/>
          </p:cNvSpPr>
          <p:nvPr>
            <p:ph type="sldNum" sz="quarter" idx="12"/>
          </p:nvPr>
        </p:nvSpPr>
        <p:spPr/>
        <p:txBody>
          <a:bodyPr/>
          <a:lstStyle/>
          <a:p>
            <a:fld id="{4FAB73BC-B049-4115-A692-8D63A059BFB8}" type="slidenum">
              <a:rPr lang="en-US" smtClean="0"/>
              <a:t>41</a:t>
            </a:fld>
            <a:endParaRPr lang="en-US" dirty="0"/>
          </a:p>
        </p:txBody>
      </p:sp>
      <p:pic>
        <p:nvPicPr>
          <p:cNvPr id="5" name="Picture 4">
            <a:extLst>
              <a:ext uri="{FF2B5EF4-FFF2-40B4-BE49-F238E27FC236}">
                <a16:creationId xmlns:a16="http://schemas.microsoft.com/office/drawing/2014/main" id="{01169CFD-0F12-EFED-435C-7AD02DC4ED3A}"/>
              </a:ext>
            </a:extLst>
          </p:cNvPr>
          <p:cNvPicPr>
            <a:picLocks noChangeAspect="1"/>
          </p:cNvPicPr>
          <p:nvPr/>
        </p:nvPicPr>
        <p:blipFill>
          <a:blip r:embed="rId2"/>
          <a:stretch>
            <a:fillRect/>
          </a:stretch>
        </p:blipFill>
        <p:spPr>
          <a:xfrm>
            <a:off x="6946371" y="1825625"/>
            <a:ext cx="2807662" cy="1946068"/>
          </a:xfrm>
          <a:prstGeom prst="rect">
            <a:avLst/>
          </a:prstGeom>
        </p:spPr>
      </p:pic>
      <p:pic>
        <p:nvPicPr>
          <p:cNvPr id="6" name="Picture 5">
            <a:extLst>
              <a:ext uri="{FF2B5EF4-FFF2-40B4-BE49-F238E27FC236}">
                <a16:creationId xmlns:a16="http://schemas.microsoft.com/office/drawing/2014/main" id="{BD77D8F0-4294-1CCC-EB04-7E260C167302}"/>
              </a:ext>
            </a:extLst>
          </p:cNvPr>
          <p:cNvPicPr>
            <a:picLocks noChangeAspect="1"/>
          </p:cNvPicPr>
          <p:nvPr/>
        </p:nvPicPr>
        <p:blipFill rotWithShape="1">
          <a:blip r:embed="rId3"/>
          <a:srcRect r="3794"/>
          <a:stretch/>
        </p:blipFill>
        <p:spPr>
          <a:xfrm>
            <a:off x="6836272" y="4157512"/>
            <a:ext cx="3027860" cy="2198838"/>
          </a:xfrm>
          <a:prstGeom prst="rect">
            <a:avLst/>
          </a:prstGeom>
        </p:spPr>
      </p:pic>
    </p:spTree>
    <p:extLst>
      <p:ext uri="{BB962C8B-B14F-4D97-AF65-F5344CB8AC3E}">
        <p14:creationId xmlns:p14="http://schemas.microsoft.com/office/powerpoint/2010/main" val="11770599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Caracterización de los activos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r>
              <a:rPr lang="es-ES" sz="2400" dirty="0"/>
              <a:t>Esta actividad busca identificar los activos relevantes dentro del sistema:</a:t>
            </a:r>
          </a:p>
          <a:p>
            <a:pPr lvl="1" algn="just"/>
            <a:r>
              <a:rPr lang="es-ES" sz="2200" dirty="0"/>
              <a:t>Caracterizando el tipo de activo</a:t>
            </a:r>
          </a:p>
          <a:p>
            <a:pPr lvl="1" algn="just"/>
            <a:r>
              <a:rPr lang="es-ES" sz="2200" dirty="0"/>
              <a:t>Identificando las relaciones entre los diferentes activos</a:t>
            </a:r>
          </a:p>
          <a:p>
            <a:pPr lvl="1"/>
            <a:r>
              <a:rPr lang="es-ES" sz="2200" dirty="0"/>
              <a:t>Determinando en qué dimensiones de seguridad CID son importantes</a:t>
            </a:r>
          </a:p>
          <a:p>
            <a:pPr lvl="1" algn="just"/>
            <a:r>
              <a:rPr lang="es-ES" sz="2200" dirty="0"/>
              <a:t>Valorando su importancia</a:t>
            </a:r>
          </a:p>
          <a:p>
            <a:pPr lvl="1" algn="just"/>
            <a:endParaRPr lang="es-ES" sz="2200" dirty="0"/>
          </a:p>
          <a:p>
            <a:r>
              <a:rPr lang="es-ES" sz="2400" dirty="0"/>
              <a:t>Subtareas:</a:t>
            </a:r>
          </a:p>
          <a:p>
            <a:pPr lvl="1"/>
            <a:r>
              <a:rPr lang="es-ES" sz="2200" dirty="0"/>
              <a:t>Identificación de los activos</a:t>
            </a:r>
          </a:p>
          <a:p>
            <a:pPr lvl="1"/>
            <a:r>
              <a:rPr lang="es-ES" sz="2200" dirty="0"/>
              <a:t>Dependencias entre activos</a:t>
            </a:r>
          </a:p>
          <a:p>
            <a:pPr lvl="1"/>
            <a:r>
              <a:rPr lang="es-ES" sz="2200" dirty="0"/>
              <a:t>Valoración de los activos</a:t>
            </a:r>
          </a:p>
          <a:p>
            <a:pPr algn="just"/>
            <a:endParaRPr lang="es-ES" sz="2400" dirty="0"/>
          </a:p>
        </p:txBody>
      </p:sp>
      <p:sp>
        <p:nvSpPr>
          <p:cNvPr id="4" name="Marcador de número de diapositiva 3">
            <a:extLst>
              <a:ext uri="{FF2B5EF4-FFF2-40B4-BE49-F238E27FC236}">
                <a16:creationId xmlns:a16="http://schemas.microsoft.com/office/drawing/2014/main" id="{32D9A571-4C0D-7330-05F8-942A5AB07053}"/>
              </a:ext>
            </a:extLst>
          </p:cNvPr>
          <p:cNvSpPr>
            <a:spLocks noGrp="1"/>
          </p:cNvSpPr>
          <p:nvPr>
            <p:ph type="sldNum" sz="quarter" idx="12"/>
          </p:nvPr>
        </p:nvSpPr>
        <p:spPr/>
        <p:txBody>
          <a:bodyPr/>
          <a:lstStyle/>
          <a:p>
            <a:fld id="{4FAB73BC-B049-4115-A692-8D63A059BFB8}" type="slidenum">
              <a:rPr lang="en-US" smtClean="0"/>
              <a:t>42</a:t>
            </a:fld>
            <a:endParaRPr lang="en-US" dirty="0"/>
          </a:p>
        </p:txBody>
      </p:sp>
      <p:pic>
        <p:nvPicPr>
          <p:cNvPr id="6" name="Picture 5">
            <a:extLst>
              <a:ext uri="{FF2B5EF4-FFF2-40B4-BE49-F238E27FC236}">
                <a16:creationId xmlns:a16="http://schemas.microsoft.com/office/drawing/2014/main" id="{5D6E3073-E995-2FB0-5E8F-1582E878FF2C}"/>
              </a:ext>
            </a:extLst>
          </p:cNvPr>
          <p:cNvPicPr>
            <a:picLocks noChangeAspect="1"/>
          </p:cNvPicPr>
          <p:nvPr/>
        </p:nvPicPr>
        <p:blipFill>
          <a:blip r:embed="rId2"/>
          <a:stretch>
            <a:fillRect/>
          </a:stretch>
        </p:blipFill>
        <p:spPr>
          <a:xfrm>
            <a:off x="6486982" y="3673114"/>
            <a:ext cx="3807069" cy="2638786"/>
          </a:xfrm>
          <a:prstGeom prst="rect">
            <a:avLst/>
          </a:prstGeom>
        </p:spPr>
      </p:pic>
      <p:sp>
        <p:nvSpPr>
          <p:cNvPr id="7" name="Oval 6">
            <a:extLst>
              <a:ext uri="{FF2B5EF4-FFF2-40B4-BE49-F238E27FC236}">
                <a16:creationId xmlns:a16="http://schemas.microsoft.com/office/drawing/2014/main" id="{EAA20987-BD83-2280-3094-F7C3A1A84440}"/>
              </a:ext>
            </a:extLst>
          </p:cNvPr>
          <p:cNvSpPr/>
          <p:nvPr/>
        </p:nvSpPr>
        <p:spPr>
          <a:xfrm>
            <a:off x="8799359" y="3497815"/>
            <a:ext cx="1811215" cy="1494692"/>
          </a:xfrm>
          <a:custGeom>
            <a:avLst/>
            <a:gdLst>
              <a:gd name="csX0" fmla="*/ 0 w 1811215"/>
              <a:gd name="csY0" fmla="*/ 747346 h 1494692"/>
              <a:gd name="csX1" fmla="*/ 905608 w 1811215"/>
              <a:gd name="csY1" fmla="*/ 0 h 1494692"/>
              <a:gd name="csX2" fmla="*/ 1811216 w 1811215"/>
              <a:gd name="csY2" fmla="*/ 747346 h 1494692"/>
              <a:gd name="csX3" fmla="*/ 905608 w 1811215"/>
              <a:gd name="csY3" fmla="*/ 1494692 h 1494692"/>
              <a:gd name="csX4" fmla="*/ 0 w 1811215"/>
              <a:gd name="csY4" fmla="*/ 747346 h 1494692"/>
            </a:gdLst>
            <a:ahLst/>
            <a:cxnLst>
              <a:cxn ang="0">
                <a:pos x="csX0" y="csY0"/>
              </a:cxn>
              <a:cxn ang="0">
                <a:pos x="csX1" y="csY1"/>
              </a:cxn>
              <a:cxn ang="0">
                <a:pos x="csX2" y="csY2"/>
              </a:cxn>
              <a:cxn ang="0">
                <a:pos x="csX3" y="csY3"/>
              </a:cxn>
              <a:cxn ang="0">
                <a:pos x="csX4" y="csY4"/>
              </a:cxn>
            </a:cxnLst>
            <a:rect l="l" t="t" r="r" b="b"/>
            <a:pathLst>
              <a:path w="1811215" h="1494692" extrusionOk="0">
                <a:moveTo>
                  <a:pt x="0" y="747346"/>
                </a:moveTo>
                <a:cubicBezTo>
                  <a:pt x="-28399" y="301203"/>
                  <a:pt x="486572" y="-29451"/>
                  <a:pt x="905608" y="0"/>
                </a:cubicBezTo>
                <a:cubicBezTo>
                  <a:pt x="1380520" y="14182"/>
                  <a:pt x="1864365" y="318738"/>
                  <a:pt x="1811216" y="747346"/>
                </a:cubicBezTo>
                <a:cubicBezTo>
                  <a:pt x="1769777" y="1077474"/>
                  <a:pt x="1394744" y="1528972"/>
                  <a:pt x="905608" y="1494692"/>
                </a:cubicBezTo>
                <a:cubicBezTo>
                  <a:pt x="440714" y="1446051"/>
                  <a:pt x="55581" y="1155520"/>
                  <a:pt x="0" y="747346"/>
                </a:cubicBezTo>
                <a:close/>
              </a:path>
            </a:pathLst>
          </a:custGeom>
          <a:noFill/>
          <a:ln w="19050" cap="flat" cmpd="sng" algn="ctr">
            <a:solidFill>
              <a:srgbClr val="AF1F2E"/>
            </a:solidFill>
            <a:prstDash val="solid"/>
            <a:round/>
            <a:headEnd type="none" w="med" len="med"/>
            <a:tailEnd type="none" w="med" len="med"/>
            <a:extLst>
              <a:ext uri="{C807C97D-BFC1-408E-A445-0C87EB9F89A2}">
                <ask:lineSketchStyleProps xmlns:ask="http://schemas.microsoft.com/office/drawing/2018/sketchyshapes" sd="879248734">
                  <a:prstGeom prst="ellipse">
                    <a:avLst/>
                  </a:prstGeom>
                  <ask:type>
                    <ask:lineSketchCurved/>
                  </ask:type>
                </ask:lineSketchStyleProps>
              </a:ext>
            </a:extLst>
          </a:ln>
        </p:spPr>
        <p:style>
          <a:lnRef idx="0">
            <a:scrgbClr r="0" g="0" b="0"/>
          </a:lnRef>
          <a:fillRef idx="0">
            <a:scrgbClr r="0" g="0" b="0"/>
          </a:fillRef>
          <a:effectRef idx="0">
            <a:scrgbClr r="0" g="0" b="0"/>
          </a:effectRef>
          <a:fontRef idx="minor">
            <a:schemeClr val="dk1"/>
          </a:fontRef>
        </p:style>
        <p:txBody>
          <a:bodyPr rtlCol="0" anchor="ctr"/>
          <a:lstStyle/>
          <a:p>
            <a:pPr algn="ctr"/>
            <a:endParaRPr lang="en-150"/>
          </a:p>
        </p:txBody>
      </p:sp>
    </p:spTree>
    <p:extLst>
      <p:ext uri="{BB962C8B-B14F-4D97-AF65-F5344CB8AC3E}">
        <p14:creationId xmlns:p14="http://schemas.microsoft.com/office/powerpoint/2010/main" val="30148170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Caracterización de amenazas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fontScale="92500"/>
          </a:bodyPr>
          <a:lstStyle/>
          <a:p>
            <a:pPr algn="just"/>
            <a:r>
              <a:rPr lang="es-ES" sz="2400" dirty="0"/>
              <a:t>Esta actividad busca identificar las amenazas relevantes sobre el sistema a analizar:</a:t>
            </a:r>
          </a:p>
          <a:p>
            <a:pPr lvl="1" algn="just"/>
            <a:r>
              <a:rPr lang="es-ES" sz="2200" dirty="0"/>
              <a:t>Caracterizando las estimaciones de ocurrencia (probabilidad) </a:t>
            </a:r>
          </a:p>
          <a:p>
            <a:pPr lvl="1" algn="just"/>
            <a:r>
              <a:rPr lang="es-ES" sz="2200" dirty="0"/>
              <a:t>Identificando el daño potencial causado (degradación)</a:t>
            </a:r>
          </a:p>
          <a:p>
            <a:pPr algn="just">
              <a:lnSpc>
                <a:spcPct val="100000"/>
              </a:lnSpc>
              <a:spcBef>
                <a:spcPts val="1500"/>
              </a:spcBef>
              <a:spcAft>
                <a:spcPts val="0"/>
              </a:spcAft>
            </a:pPr>
            <a:r>
              <a:rPr lang="en-US" sz="2400" dirty="0" err="1">
                <a:latin typeface="Arial"/>
                <a:cs typeface="Arial"/>
              </a:rPr>
              <a:t>Importante</a:t>
            </a:r>
            <a:r>
              <a:rPr lang="en-US" sz="2400" dirty="0">
                <a:latin typeface="Arial"/>
                <a:cs typeface="Arial"/>
              </a:rPr>
              <a:t> </a:t>
            </a:r>
            <a:r>
              <a:rPr lang="en-US" sz="2400" dirty="0" err="1">
                <a:latin typeface="Arial"/>
                <a:cs typeface="Arial"/>
              </a:rPr>
              <a:t>tener</a:t>
            </a:r>
            <a:r>
              <a:rPr lang="en-US" sz="2400" dirty="0">
                <a:latin typeface="Arial"/>
                <a:cs typeface="Arial"/>
              </a:rPr>
              <a:t> </a:t>
            </a:r>
            <a:r>
              <a:rPr lang="en-US" sz="2400" dirty="0" err="1">
                <a:latin typeface="Arial"/>
                <a:cs typeface="Arial"/>
              </a:rPr>
              <a:t>el</a:t>
            </a:r>
            <a:r>
              <a:rPr lang="en-US" sz="2400" dirty="0">
                <a:latin typeface="Arial"/>
                <a:cs typeface="Arial"/>
              </a:rPr>
              <a:t> mapping con las </a:t>
            </a:r>
            <a:r>
              <a:rPr lang="en-US" sz="2400" dirty="0" err="1">
                <a:latin typeface="Arial"/>
                <a:cs typeface="Arial"/>
              </a:rPr>
              <a:t>caracteristicas</a:t>
            </a:r>
            <a:r>
              <a:rPr lang="en-US" sz="2400" dirty="0">
                <a:latin typeface="Arial"/>
                <a:cs typeface="Arial"/>
              </a:rPr>
              <a:t> de </a:t>
            </a:r>
            <a:r>
              <a:rPr lang="en-US" sz="2400" dirty="0" err="1">
                <a:latin typeface="Arial"/>
                <a:cs typeface="Arial"/>
              </a:rPr>
              <a:t>seguridad</a:t>
            </a:r>
            <a:r>
              <a:rPr lang="en-US" sz="2400" dirty="0">
                <a:latin typeface="Arial"/>
                <a:cs typeface="Arial"/>
              </a:rPr>
              <a:t> </a:t>
            </a:r>
            <a:r>
              <a:rPr lang="en-US" sz="2400" dirty="0" err="1">
                <a:latin typeface="Arial"/>
                <a:cs typeface="Arial"/>
              </a:rPr>
              <a:t>deseadas</a:t>
            </a:r>
            <a:endParaRPr lang="en-US" sz="2400" dirty="0">
              <a:latin typeface="Arial"/>
              <a:cs typeface="Arial"/>
            </a:endParaRPr>
          </a:p>
          <a:p>
            <a:pPr lvl="1" algn="just">
              <a:lnSpc>
                <a:spcPct val="100000"/>
              </a:lnSpc>
              <a:spcBef>
                <a:spcPts val="600"/>
              </a:spcBef>
              <a:spcAft>
                <a:spcPts val="0"/>
              </a:spcAft>
              <a:buFont typeface="Wingdings 2" pitchFamily="34" charset="0"/>
              <a:buChar char=""/>
            </a:pPr>
            <a:r>
              <a:rPr lang="en-US" sz="2200" dirty="0" err="1">
                <a:solidFill>
                  <a:schemeClr val="tx1"/>
                </a:solidFill>
                <a:latin typeface="Arial"/>
                <a:cs typeface="Arial"/>
              </a:rPr>
              <a:t>Integridad</a:t>
            </a:r>
            <a:endParaRPr lang="en-US" sz="2200" dirty="0">
              <a:solidFill>
                <a:schemeClr val="tx1"/>
              </a:solidFill>
              <a:latin typeface="Arial"/>
              <a:cs typeface="Arial"/>
            </a:endParaRPr>
          </a:p>
          <a:p>
            <a:pPr lvl="1" algn="just">
              <a:lnSpc>
                <a:spcPct val="100000"/>
              </a:lnSpc>
              <a:spcBef>
                <a:spcPts val="600"/>
              </a:spcBef>
              <a:spcAft>
                <a:spcPts val="0"/>
              </a:spcAft>
              <a:buFont typeface="Wingdings 2" pitchFamily="34" charset="0"/>
              <a:buChar char=""/>
            </a:pPr>
            <a:r>
              <a:rPr lang="en-US" sz="2200" dirty="0" err="1">
                <a:solidFill>
                  <a:schemeClr val="tx1"/>
                </a:solidFill>
                <a:latin typeface="Arial"/>
                <a:cs typeface="Arial"/>
              </a:rPr>
              <a:t>Disponibilidad</a:t>
            </a:r>
            <a:endParaRPr lang="en-US" sz="2200" dirty="0">
              <a:solidFill>
                <a:schemeClr val="tx1"/>
              </a:solidFill>
              <a:latin typeface="Arial"/>
              <a:cs typeface="Arial"/>
            </a:endParaRPr>
          </a:p>
          <a:p>
            <a:pPr lvl="1" algn="just">
              <a:lnSpc>
                <a:spcPct val="100000"/>
              </a:lnSpc>
              <a:spcBef>
                <a:spcPts val="600"/>
              </a:spcBef>
              <a:spcAft>
                <a:spcPts val="0"/>
              </a:spcAft>
              <a:buFont typeface="Wingdings 2" pitchFamily="34" charset="0"/>
              <a:buChar char=""/>
            </a:pPr>
            <a:r>
              <a:rPr lang="en-US" sz="2200" dirty="0" err="1">
                <a:solidFill>
                  <a:schemeClr val="tx1"/>
                </a:solidFill>
                <a:latin typeface="Arial"/>
                <a:cs typeface="Arial"/>
              </a:rPr>
              <a:t>Responsabilidad</a:t>
            </a:r>
            <a:endParaRPr lang="en-US" sz="2200" dirty="0">
              <a:solidFill>
                <a:schemeClr val="tx1"/>
              </a:solidFill>
              <a:latin typeface="Arial"/>
              <a:cs typeface="Arial"/>
            </a:endParaRPr>
          </a:p>
          <a:p>
            <a:pPr lvl="1" algn="just">
              <a:lnSpc>
                <a:spcPct val="100000"/>
              </a:lnSpc>
              <a:spcBef>
                <a:spcPts val="600"/>
              </a:spcBef>
              <a:spcAft>
                <a:spcPts val="0"/>
              </a:spcAft>
              <a:buFont typeface="Wingdings 2" pitchFamily="34" charset="0"/>
              <a:buChar char=""/>
            </a:pPr>
            <a:r>
              <a:rPr lang="en-US" sz="2200" dirty="0" err="1">
                <a:solidFill>
                  <a:schemeClr val="tx1"/>
                </a:solidFill>
                <a:latin typeface="Arial"/>
                <a:cs typeface="Arial"/>
              </a:rPr>
              <a:t>Autenticidad</a:t>
            </a:r>
            <a:endParaRPr lang="en-US" sz="2200" dirty="0">
              <a:solidFill>
                <a:schemeClr val="tx1"/>
              </a:solidFill>
              <a:latin typeface="Arial"/>
              <a:cs typeface="Arial"/>
            </a:endParaRPr>
          </a:p>
          <a:p>
            <a:pPr lvl="1" algn="just">
              <a:lnSpc>
                <a:spcPct val="100000"/>
              </a:lnSpc>
              <a:spcBef>
                <a:spcPts val="600"/>
              </a:spcBef>
              <a:spcAft>
                <a:spcPts val="0"/>
              </a:spcAft>
              <a:buFont typeface="Wingdings 2" pitchFamily="34" charset="0"/>
              <a:buChar char=""/>
            </a:pPr>
            <a:r>
              <a:rPr lang="en-US" sz="2200" dirty="0" err="1">
                <a:solidFill>
                  <a:schemeClr val="tx1"/>
                </a:solidFill>
                <a:latin typeface="Arial"/>
                <a:cs typeface="Arial"/>
              </a:rPr>
              <a:t>Fiabilidad</a:t>
            </a:r>
            <a:endParaRPr lang="en-US" sz="2200" dirty="0">
              <a:solidFill>
                <a:schemeClr val="tx1"/>
              </a:solidFill>
              <a:latin typeface="Arial"/>
              <a:cs typeface="Arial"/>
            </a:endParaRPr>
          </a:p>
          <a:p>
            <a:pPr lvl="1" algn="just">
              <a:lnSpc>
                <a:spcPct val="100000"/>
              </a:lnSpc>
              <a:spcBef>
                <a:spcPts val="600"/>
              </a:spcBef>
              <a:spcAft>
                <a:spcPts val="0"/>
              </a:spcAft>
              <a:buFont typeface="Wingdings 2" pitchFamily="34" charset="0"/>
              <a:buChar char=""/>
            </a:pPr>
            <a:r>
              <a:rPr lang="en-US" sz="2200" dirty="0" err="1">
                <a:solidFill>
                  <a:schemeClr val="tx1"/>
                </a:solidFill>
                <a:latin typeface="Arial"/>
                <a:cs typeface="Arial"/>
              </a:rPr>
              <a:t>Confidencialidad</a:t>
            </a:r>
            <a:endParaRPr lang="en-US" sz="2200" dirty="0">
              <a:solidFill>
                <a:schemeClr val="tx1"/>
              </a:solidFill>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37FDB5B7-5FC9-DD75-BD98-E5A56C8DB8C4}"/>
              </a:ext>
            </a:extLst>
          </p:cNvPr>
          <p:cNvSpPr>
            <a:spLocks noGrp="1"/>
          </p:cNvSpPr>
          <p:nvPr>
            <p:ph type="sldNum" sz="quarter" idx="12"/>
          </p:nvPr>
        </p:nvSpPr>
        <p:spPr/>
        <p:txBody>
          <a:bodyPr/>
          <a:lstStyle/>
          <a:p>
            <a:fld id="{4FAB73BC-B049-4115-A692-8D63A059BFB8}" type="slidenum">
              <a:rPr lang="en-US" smtClean="0"/>
              <a:t>43</a:t>
            </a:fld>
            <a:endParaRPr lang="en-US" dirty="0"/>
          </a:p>
        </p:txBody>
      </p:sp>
      <p:pic>
        <p:nvPicPr>
          <p:cNvPr id="5" name="Picture 4">
            <a:extLst>
              <a:ext uri="{FF2B5EF4-FFF2-40B4-BE49-F238E27FC236}">
                <a16:creationId xmlns:a16="http://schemas.microsoft.com/office/drawing/2014/main" id="{64975A06-577F-57B7-5AAE-40CA7A87158E}"/>
              </a:ext>
            </a:extLst>
          </p:cNvPr>
          <p:cNvPicPr>
            <a:picLocks noChangeAspect="1"/>
          </p:cNvPicPr>
          <p:nvPr/>
        </p:nvPicPr>
        <p:blipFill>
          <a:blip r:embed="rId2"/>
          <a:stretch>
            <a:fillRect/>
          </a:stretch>
        </p:blipFill>
        <p:spPr>
          <a:xfrm>
            <a:off x="7132290" y="3717564"/>
            <a:ext cx="3807069" cy="2638786"/>
          </a:xfrm>
          <a:prstGeom prst="rect">
            <a:avLst/>
          </a:prstGeom>
        </p:spPr>
      </p:pic>
      <p:sp>
        <p:nvSpPr>
          <p:cNvPr id="6" name="Oval 5">
            <a:extLst>
              <a:ext uri="{FF2B5EF4-FFF2-40B4-BE49-F238E27FC236}">
                <a16:creationId xmlns:a16="http://schemas.microsoft.com/office/drawing/2014/main" id="{7FDC002A-CB6C-5DF8-0B56-9ADA49EF5B80}"/>
              </a:ext>
            </a:extLst>
          </p:cNvPr>
          <p:cNvSpPr/>
          <p:nvPr/>
        </p:nvSpPr>
        <p:spPr>
          <a:xfrm>
            <a:off x="6956444" y="4126838"/>
            <a:ext cx="2774726" cy="2280138"/>
          </a:xfrm>
          <a:custGeom>
            <a:avLst/>
            <a:gdLst>
              <a:gd name="csX0" fmla="*/ 0 w 2774726"/>
              <a:gd name="csY0" fmla="*/ 1140069 h 2280138"/>
              <a:gd name="csX1" fmla="*/ 1387363 w 2774726"/>
              <a:gd name="csY1" fmla="*/ 0 h 2280138"/>
              <a:gd name="csX2" fmla="*/ 2774726 w 2774726"/>
              <a:gd name="csY2" fmla="*/ 1140069 h 2280138"/>
              <a:gd name="csX3" fmla="*/ 1387363 w 2774726"/>
              <a:gd name="csY3" fmla="*/ 2280138 h 2280138"/>
              <a:gd name="csX4" fmla="*/ 0 w 2774726"/>
              <a:gd name="csY4" fmla="*/ 1140069 h 2280138"/>
            </a:gdLst>
            <a:ahLst/>
            <a:cxnLst>
              <a:cxn ang="0">
                <a:pos x="csX0" y="csY0"/>
              </a:cxn>
              <a:cxn ang="0">
                <a:pos x="csX1" y="csY1"/>
              </a:cxn>
              <a:cxn ang="0">
                <a:pos x="csX2" y="csY2"/>
              </a:cxn>
              <a:cxn ang="0">
                <a:pos x="csX3" y="csY3"/>
              </a:cxn>
              <a:cxn ang="0">
                <a:pos x="csX4" y="csY4"/>
              </a:cxn>
            </a:cxnLst>
            <a:rect l="l" t="t" r="r" b="b"/>
            <a:pathLst>
              <a:path w="2774726" h="2280138" extrusionOk="0">
                <a:moveTo>
                  <a:pt x="0" y="1140069"/>
                </a:moveTo>
                <a:cubicBezTo>
                  <a:pt x="-76025" y="421025"/>
                  <a:pt x="717672" y="-35047"/>
                  <a:pt x="1387363" y="0"/>
                </a:cubicBezTo>
                <a:cubicBezTo>
                  <a:pt x="2045067" y="60969"/>
                  <a:pt x="2805963" y="501105"/>
                  <a:pt x="2774726" y="1140069"/>
                </a:cubicBezTo>
                <a:cubicBezTo>
                  <a:pt x="2742984" y="1706426"/>
                  <a:pt x="2147463" y="2299178"/>
                  <a:pt x="1387363" y="2280138"/>
                </a:cubicBezTo>
                <a:cubicBezTo>
                  <a:pt x="643599" y="2249161"/>
                  <a:pt x="101755" y="1761338"/>
                  <a:pt x="0" y="1140069"/>
                </a:cubicBezTo>
                <a:close/>
              </a:path>
            </a:pathLst>
          </a:custGeom>
          <a:noFill/>
          <a:ln w="19050" cap="flat" cmpd="sng" algn="ctr">
            <a:solidFill>
              <a:srgbClr val="AF1F2E"/>
            </a:solidFill>
            <a:prstDash val="solid"/>
            <a:round/>
            <a:headEnd type="none" w="med" len="med"/>
            <a:tailEnd type="none" w="med" len="med"/>
            <a:extLst>
              <a:ext uri="{C807C97D-BFC1-408E-A445-0C87EB9F89A2}">
                <ask:lineSketchStyleProps xmlns:ask="http://schemas.microsoft.com/office/drawing/2018/sketchyshapes" sd="879248734">
                  <a:prstGeom prst="ellipse">
                    <a:avLst/>
                  </a:prstGeom>
                  <ask:type>
                    <ask:lineSketchCurved/>
                  </ask:type>
                </ask:lineSketchStyleProps>
              </a:ext>
            </a:extLst>
          </a:ln>
        </p:spPr>
        <p:style>
          <a:lnRef idx="0">
            <a:scrgbClr r="0" g="0" b="0"/>
          </a:lnRef>
          <a:fillRef idx="0">
            <a:scrgbClr r="0" g="0" b="0"/>
          </a:fillRef>
          <a:effectRef idx="0">
            <a:scrgbClr r="0" g="0" b="0"/>
          </a:effectRef>
          <a:fontRef idx="minor">
            <a:schemeClr val="dk1"/>
          </a:fontRef>
        </p:style>
        <p:txBody>
          <a:bodyPr rtlCol="0" anchor="ctr"/>
          <a:lstStyle/>
          <a:p>
            <a:pPr algn="ctr"/>
            <a:endParaRPr lang="en-150"/>
          </a:p>
        </p:txBody>
      </p:sp>
    </p:spTree>
    <p:extLst>
      <p:ext uri="{BB962C8B-B14F-4D97-AF65-F5344CB8AC3E}">
        <p14:creationId xmlns:p14="http://schemas.microsoft.com/office/powerpoint/2010/main" val="11853162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Fuentes de amenazas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600"/>
              </a:spcBef>
              <a:spcAft>
                <a:spcPts val="0"/>
              </a:spcAft>
            </a:pPr>
            <a:r>
              <a:rPr lang="en-US" sz="2000" dirty="0">
                <a:latin typeface="Arial"/>
                <a:cs typeface="Arial"/>
              </a:rPr>
              <a:t>Las </a:t>
            </a:r>
            <a:r>
              <a:rPr lang="en-US" sz="2000" dirty="0" err="1">
                <a:latin typeface="Arial"/>
                <a:cs typeface="Arial"/>
              </a:rPr>
              <a:t>amenazas</a:t>
            </a:r>
            <a:r>
              <a:rPr lang="en-US" sz="2000" dirty="0">
                <a:latin typeface="Arial"/>
                <a:cs typeface="Arial"/>
              </a:rPr>
              <a:t> </a:t>
            </a:r>
            <a:r>
              <a:rPr lang="en-US" sz="2000" dirty="0" err="1">
                <a:latin typeface="Arial"/>
                <a:cs typeface="Arial"/>
              </a:rPr>
              <a:t>pueden</a:t>
            </a:r>
            <a:r>
              <a:rPr lang="en-US" sz="2000" dirty="0">
                <a:latin typeface="Arial"/>
                <a:cs typeface="Arial"/>
              </a:rPr>
              <a:t> ser:</a:t>
            </a:r>
          </a:p>
          <a:p>
            <a:pPr lvl="1" algn="just">
              <a:lnSpc>
                <a:spcPct val="100000"/>
              </a:lnSpc>
              <a:spcBef>
                <a:spcPts val="600"/>
              </a:spcBef>
              <a:spcAft>
                <a:spcPts val="0"/>
              </a:spcAft>
              <a:buFont typeface="Wingdings 2" pitchFamily="34" charset="0"/>
              <a:buChar char=""/>
            </a:pPr>
            <a:r>
              <a:rPr lang="en-US" sz="1800" dirty="0">
                <a:latin typeface="Arial"/>
                <a:cs typeface="Arial"/>
              </a:rPr>
              <a:t>De </a:t>
            </a:r>
            <a:r>
              <a:rPr lang="en-US" sz="1800" dirty="0" err="1">
                <a:latin typeface="Arial"/>
                <a:cs typeface="Arial"/>
              </a:rPr>
              <a:t>origen</a:t>
            </a:r>
            <a:r>
              <a:rPr lang="en-US" sz="1800" dirty="0">
                <a:latin typeface="Arial"/>
                <a:cs typeface="Arial"/>
              </a:rPr>
              <a:t> natural, industrial o </a:t>
            </a:r>
            <a:r>
              <a:rPr lang="en-US" sz="1800" dirty="0" err="1">
                <a:latin typeface="Arial"/>
                <a:cs typeface="Arial"/>
              </a:rPr>
              <a:t>defectos</a:t>
            </a:r>
            <a:r>
              <a:rPr lang="en-US" sz="1800" dirty="0">
                <a:latin typeface="Arial"/>
                <a:cs typeface="Arial"/>
              </a:rPr>
              <a:t> de las </a:t>
            </a:r>
            <a:r>
              <a:rPr lang="en-US" sz="1800" dirty="0" err="1">
                <a:latin typeface="Arial"/>
                <a:cs typeface="Arial"/>
              </a:rPr>
              <a:t>aplicaciones</a:t>
            </a:r>
            <a:endParaRPr lang="en-US" sz="1800" dirty="0">
              <a:latin typeface="Arial"/>
              <a:cs typeface="Arial"/>
            </a:endParaRPr>
          </a:p>
          <a:p>
            <a:pPr lvl="1" algn="just">
              <a:lnSpc>
                <a:spcPct val="100000"/>
              </a:lnSpc>
              <a:spcBef>
                <a:spcPts val="600"/>
              </a:spcBef>
              <a:spcAft>
                <a:spcPts val="0"/>
              </a:spcAft>
              <a:buFont typeface="Wingdings 2" pitchFamily="34" charset="0"/>
              <a:buChar char=""/>
            </a:pPr>
            <a:r>
              <a:rPr lang="en-US" sz="1800" dirty="0">
                <a:latin typeface="Arial"/>
                <a:cs typeface="Arial"/>
              </a:rPr>
              <a:t>Accidental o </a:t>
            </a:r>
            <a:r>
              <a:rPr lang="en-US" sz="1800" dirty="0" err="1">
                <a:latin typeface="Arial"/>
                <a:cs typeface="Arial"/>
              </a:rPr>
              <a:t>deliberado</a:t>
            </a:r>
            <a:endParaRPr lang="en-US" sz="1800" dirty="0">
              <a:latin typeface="Arial"/>
              <a:cs typeface="Arial"/>
            </a:endParaRPr>
          </a:p>
          <a:p>
            <a:pPr algn="just">
              <a:lnSpc>
                <a:spcPct val="100000"/>
              </a:lnSpc>
              <a:spcBef>
                <a:spcPts val="600"/>
              </a:spcBef>
              <a:spcAft>
                <a:spcPts val="0"/>
              </a:spcAft>
            </a:pPr>
            <a:r>
              <a:rPr lang="es-ES" sz="2000" b="1" spc="0" dirty="0">
                <a:solidFill>
                  <a:srgbClr val="000000"/>
                </a:solidFill>
                <a:latin typeface="Arial"/>
                <a:cs typeface="Arial"/>
              </a:rPr>
              <a:t>La evaluación de las fuentes de amenazas humanas debe tener en cuenta:</a:t>
            </a:r>
            <a:endParaRPr lang="en-US" sz="2000" spc="0" dirty="0">
              <a:solidFill>
                <a:srgbClr val="000000"/>
              </a:solidFill>
              <a:latin typeface="Arial"/>
              <a:cs typeface="Arial"/>
            </a:endParaRPr>
          </a:p>
          <a:p>
            <a:pPr lvl="1" algn="just">
              <a:lnSpc>
                <a:spcPct val="100000"/>
              </a:lnSpc>
              <a:spcBef>
                <a:spcPts val="600"/>
              </a:spcBef>
              <a:spcAft>
                <a:spcPts val="0"/>
              </a:spcAft>
              <a:buFont typeface="Wingdings 2" pitchFamily="34" charset="0"/>
              <a:buChar char=""/>
            </a:pPr>
            <a:r>
              <a:rPr lang="en-US" sz="1800" dirty="0" err="1">
                <a:solidFill>
                  <a:srgbClr val="000000"/>
                </a:solidFill>
                <a:latin typeface="Arial"/>
                <a:cs typeface="Arial"/>
              </a:rPr>
              <a:t>Motivación</a:t>
            </a:r>
            <a:endParaRPr lang="en-US" sz="1800" dirty="0">
              <a:solidFill>
                <a:srgbClr val="000000"/>
              </a:solidFill>
              <a:latin typeface="Arial"/>
              <a:cs typeface="Arial"/>
            </a:endParaRPr>
          </a:p>
          <a:p>
            <a:pPr lvl="1" algn="just">
              <a:lnSpc>
                <a:spcPct val="100000"/>
              </a:lnSpc>
              <a:spcBef>
                <a:spcPts val="600"/>
              </a:spcBef>
              <a:spcAft>
                <a:spcPts val="0"/>
              </a:spcAft>
              <a:buFont typeface="Wingdings 2" pitchFamily="34" charset="0"/>
              <a:buChar char=""/>
            </a:pPr>
            <a:r>
              <a:rPr lang="en-US" sz="1800" dirty="0" err="1">
                <a:solidFill>
                  <a:srgbClr val="000000"/>
                </a:solidFill>
                <a:latin typeface="Arial"/>
                <a:cs typeface="Arial"/>
              </a:rPr>
              <a:t>Capacidad</a:t>
            </a:r>
            <a:endParaRPr lang="en-US" sz="1800" dirty="0">
              <a:solidFill>
                <a:srgbClr val="000000"/>
              </a:solidFill>
              <a:latin typeface="Arial"/>
              <a:cs typeface="Arial"/>
            </a:endParaRPr>
          </a:p>
          <a:p>
            <a:pPr lvl="1" algn="just">
              <a:lnSpc>
                <a:spcPct val="100000"/>
              </a:lnSpc>
              <a:spcBef>
                <a:spcPts val="600"/>
              </a:spcBef>
              <a:spcAft>
                <a:spcPts val="0"/>
              </a:spcAft>
              <a:buFont typeface="Wingdings 2" pitchFamily="34" charset="0"/>
              <a:buChar char=""/>
            </a:pPr>
            <a:r>
              <a:rPr lang="en-US" sz="1800" dirty="0" err="1">
                <a:solidFill>
                  <a:srgbClr val="000000"/>
                </a:solidFill>
                <a:latin typeface="Arial"/>
                <a:cs typeface="Arial"/>
              </a:rPr>
              <a:t>Recursos</a:t>
            </a:r>
            <a:endParaRPr lang="en-US" sz="1800" dirty="0">
              <a:solidFill>
                <a:srgbClr val="000000"/>
              </a:solidFill>
              <a:latin typeface="Arial"/>
              <a:cs typeface="Arial"/>
            </a:endParaRPr>
          </a:p>
          <a:p>
            <a:pPr lvl="1" algn="just">
              <a:lnSpc>
                <a:spcPct val="100000"/>
              </a:lnSpc>
              <a:spcBef>
                <a:spcPts val="600"/>
              </a:spcBef>
              <a:spcAft>
                <a:spcPts val="0"/>
              </a:spcAft>
              <a:buFont typeface="Wingdings 2" pitchFamily="34" charset="0"/>
              <a:buChar char=""/>
            </a:pPr>
            <a:r>
              <a:rPr lang="en-US" sz="1800" dirty="0" err="1">
                <a:solidFill>
                  <a:srgbClr val="000000"/>
                </a:solidFill>
                <a:latin typeface="Arial"/>
                <a:cs typeface="Arial"/>
              </a:rPr>
              <a:t>Probabilidad</a:t>
            </a:r>
            <a:r>
              <a:rPr lang="en-US" sz="1800" dirty="0">
                <a:solidFill>
                  <a:srgbClr val="000000"/>
                </a:solidFill>
                <a:latin typeface="Arial"/>
                <a:cs typeface="Arial"/>
              </a:rPr>
              <a:t> de </a:t>
            </a:r>
            <a:r>
              <a:rPr lang="en-US" sz="1800" dirty="0" err="1">
                <a:solidFill>
                  <a:srgbClr val="000000"/>
                </a:solidFill>
                <a:latin typeface="Arial"/>
                <a:cs typeface="Arial"/>
              </a:rPr>
              <a:t>ataque</a:t>
            </a:r>
            <a:endParaRPr lang="en-US" sz="1800" dirty="0">
              <a:solidFill>
                <a:srgbClr val="000000"/>
              </a:solidFill>
              <a:latin typeface="Arial"/>
              <a:cs typeface="Arial"/>
            </a:endParaRPr>
          </a:p>
          <a:p>
            <a:pPr lvl="1" algn="just">
              <a:lnSpc>
                <a:spcPct val="100000"/>
              </a:lnSpc>
              <a:spcBef>
                <a:spcPts val="600"/>
              </a:spcBef>
              <a:spcAft>
                <a:spcPts val="0"/>
              </a:spcAft>
              <a:buFont typeface="Wingdings 2" pitchFamily="34" charset="0"/>
              <a:buChar char=""/>
            </a:pPr>
            <a:r>
              <a:rPr lang="en-US" sz="1800" dirty="0" err="1">
                <a:solidFill>
                  <a:srgbClr val="000000"/>
                </a:solidFill>
                <a:latin typeface="Arial"/>
                <a:cs typeface="Arial"/>
              </a:rPr>
              <a:t>Disuasión</a:t>
            </a:r>
            <a:endParaRPr lang="en-US" sz="1800" dirty="0">
              <a:solidFill>
                <a:srgbClr val="000000"/>
              </a:solidFill>
              <a:latin typeface="Arial"/>
              <a:cs typeface="Arial"/>
            </a:endParaRPr>
          </a:p>
          <a:p>
            <a:pPr algn="just">
              <a:lnSpc>
                <a:spcPct val="100000"/>
              </a:lnSpc>
              <a:spcBef>
                <a:spcPts val="1500"/>
              </a:spcBef>
              <a:spcAft>
                <a:spcPts val="0"/>
              </a:spcAft>
            </a:pPr>
            <a:r>
              <a:rPr lang="es-ES" sz="2000" spc="0" dirty="0">
                <a:solidFill>
                  <a:srgbClr val="000000"/>
                </a:solidFill>
                <a:latin typeface="Arial"/>
                <a:cs typeface="Arial"/>
              </a:rPr>
              <a:t>También hay que tener en cuenta cualquier experiencia previa de ataques observada por la organización</a:t>
            </a:r>
            <a:endParaRPr lang="en-US" sz="2000" spc="0" dirty="0">
              <a:solidFill>
                <a:srgbClr val="000000"/>
              </a:solidFill>
              <a:latin typeface="Arial"/>
              <a:cs typeface="Arial"/>
            </a:endParaRPr>
          </a:p>
        </p:txBody>
      </p:sp>
      <p:sp>
        <p:nvSpPr>
          <p:cNvPr id="4" name="Marcador de número de diapositiva 3">
            <a:extLst>
              <a:ext uri="{FF2B5EF4-FFF2-40B4-BE49-F238E27FC236}">
                <a16:creationId xmlns:a16="http://schemas.microsoft.com/office/drawing/2014/main" id="{A7DFC2BF-7A67-6689-D388-BA8F5AEF16F8}"/>
              </a:ext>
            </a:extLst>
          </p:cNvPr>
          <p:cNvSpPr>
            <a:spLocks noGrp="1"/>
          </p:cNvSpPr>
          <p:nvPr>
            <p:ph type="sldNum" sz="quarter" idx="12"/>
          </p:nvPr>
        </p:nvSpPr>
        <p:spPr/>
        <p:txBody>
          <a:bodyPr/>
          <a:lstStyle/>
          <a:p>
            <a:fld id="{4FAB73BC-B049-4115-A692-8D63A059BFB8}" type="slidenum">
              <a:rPr lang="en-US" smtClean="0"/>
              <a:t>44</a:t>
            </a:fld>
            <a:endParaRPr lang="en-US" dirty="0"/>
          </a:p>
        </p:txBody>
      </p:sp>
    </p:spTree>
    <p:extLst>
      <p:ext uri="{BB962C8B-B14F-4D97-AF65-F5344CB8AC3E}">
        <p14:creationId xmlns:p14="http://schemas.microsoft.com/office/powerpoint/2010/main" val="3549929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Valoración de amenazas - Degradación</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r>
              <a:rPr lang="es-ES" sz="2400" dirty="0"/>
              <a:t>Mide el daño causado si el incidente ocurriera</a:t>
            </a:r>
          </a:p>
          <a:p>
            <a:pPr algn="just"/>
            <a:r>
              <a:rPr lang="es-ES" sz="2400" dirty="0"/>
              <a:t>Debe de tener en consideración el tipo de amenaza</a:t>
            </a:r>
          </a:p>
        </p:txBody>
      </p:sp>
      <p:sp>
        <p:nvSpPr>
          <p:cNvPr id="4" name="Marcador de número de diapositiva 3">
            <a:extLst>
              <a:ext uri="{FF2B5EF4-FFF2-40B4-BE49-F238E27FC236}">
                <a16:creationId xmlns:a16="http://schemas.microsoft.com/office/drawing/2014/main" id="{A7DFC2BF-7A67-6689-D388-BA8F5AEF16F8}"/>
              </a:ext>
            </a:extLst>
          </p:cNvPr>
          <p:cNvSpPr>
            <a:spLocks noGrp="1"/>
          </p:cNvSpPr>
          <p:nvPr>
            <p:ph type="sldNum" sz="quarter" idx="12"/>
          </p:nvPr>
        </p:nvSpPr>
        <p:spPr/>
        <p:txBody>
          <a:bodyPr/>
          <a:lstStyle/>
          <a:p>
            <a:fld id="{4FAB73BC-B049-4115-A692-8D63A059BFB8}" type="slidenum">
              <a:rPr lang="en-US" smtClean="0"/>
              <a:t>45</a:t>
            </a:fld>
            <a:endParaRPr lang="en-US" dirty="0"/>
          </a:p>
        </p:txBody>
      </p:sp>
      <p:sp>
        <p:nvSpPr>
          <p:cNvPr id="5" name="TextBox 4">
            <a:extLst>
              <a:ext uri="{FF2B5EF4-FFF2-40B4-BE49-F238E27FC236}">
                <a16:creationId xmlns:a16="http://schemas.microsoft.com/office/drawing/2014/main" id="{5A98A776-D74C-543B-917E-DFC8943EE665}"/>
              </a:ext>
            </a:extLst>
          </p:cNvPr>
          <p:cNvSpPr txBox="1"/>
          <p:nvPr/>
        </p:nvSpPr>
        <p:spPr>
          <a:xfrm>
            <a:off x="6289195" y="3537496"/>
            <a:ext cx="2769817"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600"/>
              <a:t>Modelación cuantitativa por medio de escalas porcentuales</a:t>
            </a:r>
            <a:endParaRPr lang="en-GB" sz="1600"/>
          </a:p>
        </p:txBody>
      </p:sp>
      <p:graphicFrame>
        <p:nvGraphicFramePr>
          <p:cNvPr id="6" name="Table 6">
            <a:extLst>
              <a:ext uri="{FF2B5EF4-FFF2-40B4-BE49-F238E27FC236}">
                <a16:creationId xmlns:a16="http://schemas.microsoft.com/office/drawing/2014/main" id="{CC6A3418-1882-7A7D-F15B-BE883BEE7C62}"/>
              </a:ext>
            </a:extLst>
          </p:cNvPr>
          <p:cNvGraphicFramePr>
            <a:graphicFrameLocks noGrp="1"/>
          </p:cNvGraphicFramePr>
          <p:nvPr>
            <p:extLst>
              <p:ext uri="{D42A27DB-BD31-4B8C-83A1-F6EECF244321}">
                <p14:modId xmlns:p14="http://schemas.microsoft.com/office/powerpoint/2010/main" val="2323747190"/>
              </p:ext>
            </p:extLst>
          </p:nvPr>
        </p:nvGraphicFramePr>
        <p:xfrm>
          <a:off x="6273355" y="4122271"/>
          <a:ext cx="2785657" cy="1902276"/>
        </p:xfrm>
        <a:graphic>
          <a:graphicData uri="http://schemas.openxmlformats.org/drawingml/2006/table">
            <a:tbl>
              <a:tblPr firstRow="1" bandRow="1">
                <a:tableStyleId>{B301B821-A1FF-4177-AEE7-76D212191A09}</a:tableStyleId>
              </a:tblPr>
              <a:tblGrid>
                <a:gridCol w="2785657">
                  <a:extLst>
                    <a:ext uri="{9D8B030D-6E8A-4147-A177-3AD203B41FA5}">
                      <a16:colId xmlns:a16="http://schemas.microsoft.com/office/drawing/2014/main" val="2438316196"/>
                    </a:ext>
                  </a:extLst>
                </a:gridCol>
              </a:tblGrid>
              <a:tr h="378276">
                <a:tc>
                  <a:txBody>
                    <a:bodyPr/>
                    <a:lstStyle/>
                    <a:p>
                      <a:pPr algn="ctr"/>
                      <a:r>
                        <a:rPr lang="es-ES" sz="1400"/>
                        <a:t>Pérdida del valor</a:t>
                      </a:r>
                      <a:endParaRPr lang="en-GB" sz="1400">
                        <a:solidFill>
                          <a:schemeClr val="tx1"/>
                        </a:solidFill>
                      </a:endParaRPr>
                    </a:p>
                  </a:txBody>
                  <a:tcPr anchor="ctr"/>
                </a:tc>
                <a:extLst>
                  <a:ext uri="{0D108BD9-81ED-4DB2-BD59-A6C34878D82A}">
                    <a16:rowId xmlns:a16="http://schemas.microsoft.com/office/drawing/2014/main" val="756581302"/>
                  </a:ext>
                </a:extLst>
              </a:tr>
              <a:tr h="254793">
                <a:tc>
                  <a:txBody>
                    <a:bodyPr/>
                    <a:lstStyle/>
                    <a:p>
                      <a:pPr algn="ctr"/>
                      <a:r>
                        <a:rPr lang="es-ES" sz="1400"/>
                        <a:t>20%</a:t>
                      </a:r>
                      <a:endParaRPr lang="en-GB" sz="1400"/>
                    </a:p>
                  </a:txBody>
                  <a:tcPr/>
                </a:tc>
                <a:extLst>
                  <a:ext uri="{0D108BD9-81ED-4DB2-BD59-A6C34878D82A}">
                    <a16:rowId xmlns:a16="http://schemas.microsoft.com/office/drawing/2014/main" val="2224028087"/>
                  </a:ext>
                </a:extLst>
              </a:tr>
              <a:tr h="254793">
                <a:tc>
                  <a:txBody>
                    <a:bodyPr/>
                    <a:lstStyle/>
                    <a:p>
                      <a:pPr algn="ctr"/>
                      <a:r>
                        <a:rPr lang="en-GB" sz="1400"/>
                        <a:t>40%</a:t>
                      </a:r>
                    </a:p>
                  </a:txBody>
                  <a:tcPr/>
                </a:tc>
                <a:extLst>
                  <a:ext uri="{0D108BD9-81ED-4DB2-BD59-A6C34878D82A}">
                    <a16:rowId xmlns:a16="http://schemas.microsoft.com/office/drawing/2014/main" val="478720853"/>
                  </a:ext>
                </a:extLst>
              </a:tr>
              <a:tr h="254793">
                <a:tc>
                  <a:txBody>
                    <a:bodyPr/>
                    <a:lstStyle/>
                    <a:p>
                      <a:pPr algn="ctr"/>
                      <a:r>
                        <a:rPr lang="es-ES" sz="1400"/>
                        <a:t>60%</a:t>
                      </a:r>
                      <a:endParaRPr lang="en-GB" sz="1400"/>
                    </a:p>
                  </a:txBody>
                  <a:tcPr/>
                </a:tc>
                <a:extLst>
                  <a:ext uri="{0D108BD9-81ED-4DB2-BD59-A6C34878D82A}">
                    <a16:rowId xmlns:a16="http://schemas.microsoft.com/office/drawing/2014/main" val="3687184654"/>
                  </a:ext>
                </a:extLst>
              </a:tr>
              <a:tr h="254793">
                <a:tc>
                  <a:txBody>
                    <a:bodyPr/>
                    <a:lstStyle/>
                    <a:p>
                      <a:pPr algn="ctr"/>
                      <a:r>
                        <a:rPr lang="es-ES" sz="1400"/>
                        <a:t>80%</a:t>
                      </a:r>
                      <a:endParaRPr lang="en-GB" sz="1400"/>
                    </a:p>
                  </a:txBody>
                  <a:tcPr/>
                </a:tc>
                <a:extLst>
                  <a:ext uri="{0D108BD9-81ED-4DB2-BD59-A6C34878D82A}">
                    <a16:rowId xmlns:a16="http://schemas.microsoft.com/office/drawing/2014/main" val="2154473574"/>
                  </a:ext>
                </a:extLst>
              </a:tr>
              <a:tr h="254793">
                <a:tc>
                  <a:txBody>
                    <a:bodyPr/>
                    <a:lstStyle/>
                    <a:p>
                      <a:pPr algn="ctr"/>
                      <a:r>
                        <a:rPr lang="es-ES" sz="1400"/>
                        <a:t>100%</a:t>
                      </a:r>
                      <a:endParaRPr lang="en-GB" sz="1400"/>
                    </a:p>
                  </a:txBody>
                  <a:tcPr/>
                </a:tc>
                <a:extLst>
                  <a:ext uri="{0D108BD9-81ED-4DB2-BD59-A6C34878D82A}">
                    <a16:rowId xmlns:a16="http://schemas.microsoft.com/office/drawing/2014/main" val="2195443659"/>
                  </a:ext>
                </a:extLst>
              </a:tr>
            </a:tbl>
          </a:graphicData>
        </a:graphic>
      </p:graphicFrame>
      <p:sp>
        <p:nvSpPr>
          <p:cNvPr id="7" name="TextBox 6">
            <a:extLst>
              <a:ext uri="{FF2B5EF4-FFF2-40B4-BE49-F238E27FC236}">
                <a16:creationId xmlns:a16="http://schemas.microsoft.com/office/drawing/2014/main" id="{BF0595DB-EF28-89E6-2252-DA7D9AE0512C}"/>
              </a:ext>
            </a:extLst>
          </p:cNvPr>
          <p:cNvSpPr txBox="1"/>
          <p:nvPr/>
        </p:nvSpPr>
        <p:spPr>
          <a:xfrm>
            <a:off x="2739954" y="3537496"/>
            <a:ext cx="2769817"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600"/>
              <a:t>Modelación cualitativa por medio de escalas nominales</a:t>
            </a:r>
            <a:endParaRPr lang="en-GB" sz="1600"/>
          </a:p>
        </p:txBody>
      </p:sp>
      <p:graphicFrame>
        <p:nvGraphicFramePr>
          <p:cNvPr id="8" name="Table 6">
            <a:extLst>
              <a:ext uri="{FF2B5EF4-FFF2-40B4-BE49-F238E27FC236}">
                <a16:creationId xmlns:a16="http://schemas.microsoft.com/office/drawing/2014/main" id="{69AFCBAD-CDD3-8E74-CD97-72D1BEA8BF44}"/>
              </a:ext>
            </a:extLst>
          </p:cNvPr>
          <p:cNvGraphicFramePr>
            <a:graphicFrameLocks noGrp="1"/>
          </p:cNvGraphicFramePr>
          <p:nvPr>
            <p:extLst>
              <p:ext uri="{D42A27DB-BD31-4B8C-83A1-F6EECF244321}">
                <p14:modId xmlns:p14="http://schemas.microsoft.com/office/powerpoint/2010/main" val="163633141"/>
              </p:ext>
            </p:extLst>
          </p:nvPr>
        </p:nvGraphicFramePr>
        <p:xfrm>
          <a:off x="2724114" y="4122271"/>
          <a:ext cx="2785657" cy="1902276"/>
        </p:xfrm>
        <a:graphic>
          <a:graphicData uri="http://schemas.openxmlformats.org/drawingml/2006/table">
            <a:tbl>
              <a:tblPr firstRow="1" bandRow="1">
                <a:tableStyleId>{9DCAF9ED-07DC-4A11-8D7F-57B35C25682E}</a:tableStyleId>
              </a:tblPr>
              <a:tblGrid>
                <a:gridCol w="2785657">
                  <a:extLst>
                    <a:ext uri="{9D8B030D-6E8A-4147-A177-3AD203B41FA5}">
                      <a16:colId xmlns:a16="http://schemas.microsoft.com/office/drawing/2014/main" val="2438316196"/>
                    </a:ext>
                  </a:extLst>
                </a:gridCol>
              </a:tblGrid>
              <a:tr h="378276">
                <a:tc>
                  <a:txBody>
                    <a:bodyPr/>
                    <a:lstStyle/>
                    <a:p>
                      <a:pPr algn="ctr"/>
                      <a:r>
                        <a:rPr lang="es-ES" sz="1400"/>
                        <a:t>Pérdida del valor</a:t>
                      </a:r>
                      <a:endParaRPr lang="en-GB" sz="1400">
                        <a:solidFill>
                          <a:schemeClr val="tx1"/>
                        </a:solidFill>
                      </a:endParaRPr>
                    </a:p>
                  </a:txBody>
                  <a:tcPr anchor="ctr"/>
                </a:tc>
                <a:extLst>
                  <a:ext uri="{0D108BD9-81ED-4DB2-BD59-A6C34878D82A}">
                    <a16:rowId xmlns:a16="http://schemas.microsoft.com/office/drawing/2014/main" val="756581302"/>
                  </a:ext>
                </a:extLst>
              </a:tr>
              <a:tr h="254793">
                <a:tc>
                  <a:txBody>
                    <a:bodyPr/>
                    <a:lstStyle/>
                    <a:p>
                      <a:pPr algn="ctr"/>
                      <a:r>
                        <a:rPr lang="es-ES" sz="1400" noProof="0"/>
                        <a:t>Levemente</a:t>
                      </a:r>
                      <a:r>
                        <a:rPr lang="en-GB" sz="1400"/>
                        <a:t> </a:t>
                      </a:r>
                      <a:r>
                        <a:rPr lang="es-ES" sz="1400" noProof="0"/>
                        <a:t>degradado</a:t>
                      </a:r>
                    </a:p>
                  </a:txBody>
                  <a:tcPr/>
                </a:tc>
                <a:extLst>
                  <a:ext uri="{0D108BD9-81ED-4DB2-BD59-A6C34878D82A}">
                    <a16:rowId xmlns:a16="http://schemas.microsoft.com/office/drawing/2014/main" val="2224028087"/>
                  </a:ext>
                </a:extLst>
              </a:tr>
              <a:tr h="254793">
                <a:tc>
                  <a:txBody>
                    <a:bodyPr/>
                    <a:lstStyle/>
                    <a:p>
                      <a:pPr algn="ctr"/>
                      <a:r>
                        <a:rPr lang="es-ES" sz="1400" noProof="0"/>
                        <a:t>Parcialmente degradado</a:t>
                      </a:r>
                    </a:p>
                  </a:txBody>
                  <a:tcPr/>
                </a:tc>
                <a:extLst>
                  <a:ext uri="{0D108BD9-81ED-4DB2-BD59-A6C34878D82A}">
                    <a16:rowId xmlns:a16="http://schemas.microsoft.com/office/drawing/2014/main" val="478720853"/>
                  </a:ext>
                </a:extLst>
              </a:tr>
              <a:tr h="254793">
                <a:tc>
                  <a:txBody>
                    <a:bodyPr/>
                    <a:lstStyle/>
                    <a:p>
                      <a:pPr algn="ctr"/>
                      <a:r>
                        <a:rPr lang="es-ES" sz="1400"/>
                        <a:t>Medianamente degradado</a:t>
                      </a:r>
                      <a:endParaRPr lang="en-GB" sz="1400"/>
                    </a:p>
                  </a:txBody>
                  <a:tcPr/>
                </a:tc>
                <a:extLst>
                  <a:ext uri="{0D108BD9-81ED-4DB2-BD59-A6C34878D82A}">
                    <a16:rowId xmlns:a16="http://schemas.microsoft.com/office/drawing/2014/main" val="3687184654"/>
                  </a:ext>
                </a:extLst>
              </a:tr>
              <a:tr h="254793">
                <a:tc>
                  <a:txBody>
                    <a:bodyPr/>
                    <a:lstStyle/>
                    <a:p>
                      <a:pPr algn="ctr"/>
                      <a:r>
                        <a:rPr lang="es-ES" sz="1400"/>
                        <a:t>Significativamente degradado</a:t>
                      </a:r>
                      <a:endParaRPr lang="en-GB" sz="1400"/>
                    </a:p>
                  </a:txBody>
                  <a:tcPr/>
                </a:tc>
                <a:extLst>
                  <a:ext uri="{0D108BD9-81ED-4DB2-BD59-A6C34878D82A}">
                    <a16:rowId xmlns:a16="http://schemas.microsoft.com/office/drawing/2014/main" val="2154473574"/>
                  </a:ext>
                </a:extLst>
              </a:tr>
              <a:tr h="254793">
                <a:tc>
                  <a:txBody>
                    <a:bodyPr/>
                    <a:lstStyle/>
                    <a:p>
                      <a:pPr algn="ctr"/>
                      <a:r>
                        <a:rPr lang="es-ES" sz="1400"/>
                        <a:t>Totalmente degradado</a:t>
                      </a:r>
                      <a:endParaRPr lang="en-GB" sz="1400"/>
                    </a:p>
                  </a:txBody>
                  <a:tcPr/>
                </a:tc>
                <a:extLst>
                  <a:ext uri="{0D108BD9-81ED-4DB2-BD59-A6C34878D82A}">
                    <a16:rowId xmlns:a16="http://schemas.microsoft.com/office/drawing/2014/main" val="2195443659"/>
                  </a:ext>
                </a:extLst>
              </a:tr>
            </a:tbl>
          </a:graphicData>
        </a:graphic>
      </p:graphicFrame>
    </p:spTree>
    <p:extLst>
      <p:ext uri="{BB962C8B-B14F-4D97-AF65-F5344CB8AC3E}">
        <p14:creationId xmlns:p14="http://schemas.microsoft.com/office/powerpoint/2010/main" val="29244714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Valoración de amenazas - Probabilidad</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r>
              <a:rPr lang="es-ES" sz="2400" dirty="0"/>
              <a:t>Mide cómo de probable o improbable es que se materialice la amenaza. A veces se modela cualitativamente por medio de alguna escala nominal, otras de manera numérica como una frecuencia de ocurrencia. </a:t>
            </a:r>
          </a:p>
        </p:txBody>
      </p:sp>
      <p:sp>
        <p:nvSpPr>
          <p:cNvPr id="4" name="Marcador de número de diapositiva 3">
            <a:extLst>
              <a:ext uri="{FF2B5EF4-FFF2-40B4-BE49-F238E27FC236}">
                <a16:creationId xmlns:a16="http://schemas.microsoft.com/office/drawing/2014/main" id="{A7DFC2BF-7A67-6689-D388-BA8F5AEF16F8}"/>
              </a:ext>
            </a:extLst>
          </p:cNvPr>
          <p:cNvSpPr>
            <a:spLocks noGrp="1"/>
          </p:cNvSpPr>
          <p:nvPr>
            <p:ph type="sldNum" sz="quarter" idx="12"/>
          </p:nvPr>
        </p:nvSpPr>
        <p:spPr/>
        <p:txBody>
          <a:bodyPr/>
          <a:lstStyle/>
          <a:p>
            <a:fld id="{4FAB73BC-B049-4115-A692-8D63A059BFB8}" type="slidenum">
              <a:rPr lang="en-US" smtClean="0"/>
              <a:t>46</a:t>
            </a:fld>
            <a:endParaRPr lang="en-US" dirty="0"/>
          </a:p>
        </p:txBody>
      </p:sp>
      <p:sp>
        <p:nvSpPr>
          <p:cNvPr id="9" name="TextBox 8">
            <a:extLst>
              <a:ext uri="{FF2B5EF4-FFF2-40B4-BE49-F238E27FC236}">
                <a16:creationId xmlns:a16="http://schemas.microsoft.com/office/drawing/2014/main" id="{48C16DDF-FFBE-8FD9-3206-00D0A9D2A929}"/>
              </a:ext>
            </a:extLst>
          </p:cNvPr>
          <p:cNvSpPr txBox="1"/>
          <p:nvPr/>
        </p:nvSpPr>
        <p:spPr>
          <a:xfrm>
            <a:off x="6179128" y="2898708"/>
            <a:ext cx="4245033" cy="338554"/>
          </a:xfrm>
          <a:prstGeom prst="rect">
            <a:avLst/>
          </a:prstGeom>
        </p:spPr>
        <p:style>
          <a:lnRef idx="2">
            <a:schemeClr val="accent1"/>
          </a:lnRef>
          <a:fillRef idx="1">
            <a:schemeClr val="lt1"/>
          </a:fillRef>
          <a:effectRef idx="0">
            <a:schemeClr val="accent1"/>
          </a:effectRef>
          <a:fontRef idx="minor">
            <a:schemeClr val="dk1"/>
          </a:fontRef>
        </p:style>
        <p:txBody>
          <a:bodyPr wrap="square" rtlCol="0" anchor="t">
            <a:spAutoFit/>
          </a:bodyPr>
          <a:lstStyle/>
          <a:p>
            <a:pPr algn="ctr"/>
            <a:r>
              <a:rPr lang="es-ES" sz="1600"/>
              <a:t>Frecuencia (numérica) de ocurrencia</a:t>
            </a:r>
            <a:endParaRPr lang="en-GB" sz="1600"/>
          </a:p>
        </p:txBody>
      </p:sp>
      <p:graphicFrame>
        <p:nvGraphicFramePr>
          <p:cNvPr id="10" name="Table 6">
            <a:extLst>
              <a:ext uri="{FF2B5EF4-FFF2-40B4-BE49-F238E27FC236}">
                <a16:creationId xmlns:a16="http://schemas.microsoft.com/office/drawing/2014/main" id="{18FDA120-10B1-5E8E-ED89-F980A115B418}"/>
              </a:ext>
            </a:extLst>
          </p:cNvPr>
          <p:cNvGraphicFramePr>
            <a:graphicFrameLocks noGrp="1"/>
          </p:cNvGraphicFramePr>
          <p:nvPr>
            <p:extLst>
              <p:ext uri="{D42A27DB-BD31-4B8C-83A1-F6EECF244321}">
                <p14:modId xmlns:p14="http://schemas.microsoft.com/office/powerpoint/2010/main" val="2348883989"/>
              </p:ext>
            </p:extLst>
          </p:nvPr>
        </p:nvGraphicFramePr>
        <p:xfrm>
          <a:off x="6179129" y="3242888"/>
          <a:ext cx="4245032" cy="3237982"/>
        </p:xfrm>
        <a:graphic>
          <a:graphicData uri="http://schemas.openxmlformats.org/drawingml/2006/table">
            <a:tbl>
              <a:tblPr firstRow="1" bandRow="1">
                <a:tableStyleId>{B301B821-A1FF-4177-AEE7-76D212191A09}</a:tableStyleId>
              </a:tblPr>
              <a:tblGrid>
                <a:gridCol w="478676">
                  <a:extLst>
                    <a:ext uri="{9D8B030D-6E8A-4147-A177-3AD203B41FA5}">
                      <a16:colId xmlns:a16="http://schemas.microsoft.com/office/drawing/2014/main" val="2438316196"/>
                    </a:ext>
                  </a:extLst>
                </a:gridCol>
                <a:gridCol w="636325">
                  <a:extLst>
                    <a:ext uri="{9D8B030D-6E8A-4147-A177-3AD203B41FA5}">
                      <a16:colId xmlns:a16="http://schemas.microsoft.com/office/drawing/2014/main" val="432475803"/>
                    </a:ext>
                  </a:extLst>
                </a:gridCol>
                <a:gridCol w="1694000">
                  <a:extLst>
                    <a:ext uri="{9D8B030D-6E8A-4147-A177-3AD203B41FA5}">
                      <a16:colId xmlns:a16="http://schemas.microsoft.com/office/drawing/2014/main" val="98227380"/>
                    </a:ext>
                  </a:extLst>
                </a:gridCol>
                <a:gridCol w="1436031">
                  <a:extLst>
                    <a:ext uri="{9D8B030D-6E8A-4147-A177-3AD203B41FA5}">
                      <a16:colId xmlns:a16="http://schemas.microsoft.com/office/drawing/2014/main" val="1819273384"/>
                    </a:ext>
                  </a:extLst>
                </a:gridCol>
              </a:tblGrid>
              <a:tr h="1383782">
                <a:tc>
                  <a:txBody>
                    <a:bodyPr/>
                    <a:lstStyle/>
                    <a:p>
                      <a:pPr algn="ctr"/>
                      <a:r>
                        <a:rPr lang="es-ES" sz="1400"/>
                        <a:t>Código</a:t>
                      </a:r>
                      <a:endParaRPr lang="en-GB" sz="1400">
                        <a:solidFill>
                          <a:schemeClr val="tx1"/>
                        </a:solidFill>
                      </a:endParaRPr>
                    </a:p>
                  </a:txBody>
                  <a:tcPr vert="vert270" anchor="ctr"/>
                </a:tc>
                <a:tc>
                  <a:txBody>
                    <a:bodyPr/>
                    <a:lstStyle/>
                    <a:p>
                      <a:pPr algn="ctr"/>
                      <a:r>
                        <a:rPr lang="es-ES" sz="1400"/>
                        <a:t>Probabilidad</a:t>
                      </a:r>
                      <a:endParaRPr lang="en-GB" sz="1400">
                        <a:solidFill>
                          <a:schemeClr val="tx1"/>
                        </a:solidFill>
                      </a:endParaRPr>
                    </a:p>
                  </a:txBody>
                  <a:tcPr vert="vert27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a:t>Frecuencia</a:t>
                      </a:r>
                      <a:endParaRPr lang="en-GB" sz="1400">
                        <a:solidFill>
                          <a:schemeClr val="tx1"/>
                        </a:solidFill>
                      </a:endParaRPr>
                    </a:p>
                  </a:txBody>
                  <a:tcPr vert="vert27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a:t>ARO</a:t>
                      </a:r>
                      <a:br>
                        <a:rPr lang="es-ES" sz="1400"/>
                      </a:br>
                      <a:r>
                        <a:rPr lang="es-ES" sz="1400"/>
                        <a:t>Rateo anual de ocurrencias</a:t>
                      </a:r>
                      <a:endParaRPr lang="en-GB" sz="1400">
                        <a:solidFill>
                          <a:schemeClr val="tx1"/>
                        </a:solidFill>
                      </a:endParaRPr>
                    </a:p>
                  </a:txBody>
                  <a:tcPr vert="vert270" anchor="ctr"/>
                </a:tc>
                <a:extLst>
                  <a:ext uri="{0D108BD9-81ED-4DB2-BD59-A6C34878D82A}">
                    <a16:rowId xmlns:a16="http://schemas.microsoft.com/office/drawing/2014/main" val="756581302"/>
                  </a:ext>
                </a:extLst>
              </a:tr>
              <a:tr h="370840">
                <a:tc>
                  <a:txBody>
                    <a:bodyPr/>
                    <a:lstStyle/>
                    <a:p>
                      <a:pPr algn="ctr"/>
                      <a:r>
                        <a:rPr lang="es-ES" sz="1400"/>
                        <a:t>MA</a:t>
                      </a:r>
                      <a:endParaRPr lang="en-GB" sz="1400"/>
                    </a:p>
                  </a:txBody>
                  <a:tcPr/>
                </a:tc>
                <a:tc>
                  <a:txBody>
                    <a:bodyPr/>
                    <a:lstStyle/>
                    <a:p>
                      <a:pPr algn="ctr"/>
                      <a:r>
                        <a:rPr lang="es-ES" sz="1400"/>
                        <a:t>100</a:t>
                      </a:r>
                      <a:endParaRPr lang="en-GB" sz="1400"/>
                    </a:p>
                  </a:txBody>
                  <a:tcPr/>
                </a:tc>
                <a:tc>
                  <a:txBody>
                    <a:bodyPr/>
                    <a:lstStyle/>
                    <a:p>
                      <a:pPr algn="ctr"/>
                      <a:r>
                        <a:rPr lang="es-ES" sz="1400"/>
                        <a:t>Muy frecuente</a:t>
                      </a:r>
                      <a:endParaRPr lang="en-GB" sz="1400"/>
                    </a:p>
                  </a:txBody>
                  <a:tcPr/>
                </a:tc>
                <a:tc>
                  <a:txBody>
                    <a:bodyPr/>
                    <a:lstStyle/>
                    <a:p>
                      <a:pPr algn="ctr"/>
                      <a:r>
                        <a:rPr lang="es-ES" sz="1400"/>
                        <a:t>A diario</a:t>
                      </a:r>
                      <a:endParaRPr lang="en-GB" sz="1400"/>
                    </a:p>
                  </a:txBody>
                  <a:tcPr/>
                </a:tc>
                <a:extLst>
                  <a:ext uri="{0D108BD9-81ED-4DB2-BD59-A6C34878D82A}">
                    <a16:rowId xmlns:a16="http://schemas.microsoft.com/office/drawing/2014/main" val="2224028087"/>
                  </a:ext>
                </a:extLst>
              </a:tr>
              <a:tr h="370840">
                <a:tc>
                  <a:txBody>
                    <a:bodyPr/>
                    <a:lstStyle/>
                    <a:p>
                      <a:pPr algn="ctr"/>
                      <a:r>
                        <a:rPr lang="es-ES" sz="1400"/>
                        <a:t>A</a:t>
                      </a:r>
                      <a:endParaRPr lang="en-GB" sz="1400"/>
                    </a:p>
                  </a:txBody>
                  <a:tcPr/>
                </a:tc>
                <a:tc>
                  <a:txBody>
                    <a:bodyPr/>
                    <a:lstStyle/>
                    <a:p>
                      <a:pPr algn="ctr"/>
                      <a:r>
                        <a:rPr lang="es-ES" sz="1400"/>
                        <a:t>10</a:t>
                      </a:r>
                      <a:endParaRPr lang="en-GB" sz="1400"/>
                    </a:p>
                  </a:txBody>
                  <a:tcPr/>
                </a:tc>
                <a:tc>
                  <a:txBody>
                    <a:bodyPr/>
                    <a:lstStyle/>
                    <a:p>
                      <a:pPr algn="ctr"/>
                      <a:r>
                        <a:rPr lang="es-ES" sz="1400"/>
                        <a:t>Frecuente</a:t>
                      </a:r>
                      <a:endParaRPr lang="en-GB" sz="1400"/>
                    </a:p>
                  </a:txBody>
                  <a:tcPr/>
                </a:tc>
                <a:tc>
                  <a:txBody>
                    <a:bodyPr/>
                    <a:lstStyle/>
                    <a:p>
                      <a:pPr algn="ctr"/>
                      <a:r>
                        <a:rPr lang="es-ES" sz="1400"/>
                        <a:t>Mensualmente</a:t>
                      </a:r>
                      <a:endParaRPr lang="en-GB" sz="1400"/>
                    </a:p>
                  </a:txBody>
                  <a:tcPr/>
                </a:tc>
                <a:extLst>
                  <a:ext uri="{0D108BD9-81ED-4DB2-BD59-A6C34878D82A}">
                    <a16:rowId xmlns:a16="http://schemas.microsoft.com/office/drawing/2014/main" val="478720853"/>
                  </a:ext>
                </a:extLst>
              </a:tr>
              <a:tr h="370840">
                <a:tc>
                  <a:txBody>
                    <a:bodyPr/>
                    <a:lstStyle/>
                    <a:p>
                      <a:pPr algn="ctr"/>
                      <a:r>
                        <a:rPr lang="es-ES" sz="1400"/>
                        <a:t>M</a:t>
                      </a:r>
                      <a:endParaRPr lang="en-GB" sz="1400"/>
                    </a:p>
                  </a:txBody>
                  <a:tcPr/>
                </a:tc>
                <a:tc>
                  <a:txBody>
                    <a:bodyPr/>
                    <a:lstStyle/>
                    <a:p>
                      <a:pPr algn="ctr"/>
                      <a:r>
                        <a:rPr lang="es-ES" sz="1400"/>
                        <a:t>1</a:t>
                      </a:r>
                      <a:endParaRPr lang="en-GB" sz="1400"/>
                    </a:p>
                  </a:txBody>
                  <a:tcPr/>
                </a:tc>
                <a:tc>
                  <a:txBody>
                    <a:bodyPr/>
                    <a:lstStyle/>
                    <a:p>
                      <a:pPr algn="ctr"/>
                      <a:r>
                        <a:rPr lang="es-ES" sz="1400"/>
                        <a:t>Normal</a:t>
                      </a:r>
                      <a:endParaRPr lang="en-GB" sz="1400"/>
                    </a:p>
                  </a:txBody>
                  <a:tcPr/>
                </a:tc>
                <a:tc>
                  <a:txBody>
                    <a:bodyPr/>
                    <a:lstStyle/>
                    <a:p>
                      <a:pPr algn="ctr"/>
                      <a:r>
                        <a:rPr lang="es-ES" sz="1400"/>
                        <a:t>Una vez al año</a:t>
                      </a:r>
                      <a:endParaRPr lang="en-GB" sz="1400"/>
                    </a:p>
                  </a:txBody>
                  <a:tcPr/>
                </a:tc>
                <a:extLst>
                  <a:ext uri="{0D108BD9-81ED-4DB2-BD59-A6C34878D82A}">
                    <a16:rowId xmlns:a16="http://schemas.microsoft.com/office/drawing/2014/main" val="3687184654"/>
                  </a:ext>
                </a:extLst>
              </a:tr>
              <a:tr h="370840">
                <a:tc>
                  <a:txBody>
                    <a:bodyPr/>
                    <a:lstStyle/>
                    <a:p>
                      <a:pPr algn="ctr"/>
                      <a:r>
                        <a:rPr lang="es-ES" sz="1400"/>
                        <a:t>B</a:t>
                      </a:r>
                      <a:endParaRPr lang="en-GB" sz="1400"/>
                    </a:p>
                  </a:txBody>
                  <a:tcPr/>
                </a:tc>
                <a:tc>
                  <a:txBody>
                    <a:bodyPr/>
                    <a:lstStyle/>
                    <a:p>
                      <a:pPr algn="ctr"/>
                      <a:r>
                        <a:rPr lang="es-ES" sz="1400"/>
                        <a:t>1/10</a:t>
                      </a:r>
                      <a:endParaRPr lang="en-GB" sz="1400"/>
                    </a:p>
                  </a:txBody>
                  <a:tcPr/>
                </a:tc>
                <a:tc>
                  <a:txBody>
                    <a:bodyPr/>
                    <a:lstStyle/>
                    <a:p>
                      <a:pPr algn="ctr"/>
                      <a:r>
                        <a:rPr lang="es-ES" sz="1400"/>
                        <a:t>Poco frecuente</a:t>
                      </a:r>
                      <a:endParaRPr lang="en-GB" sz="1400"/>
                    </a:p>
                  </a:txBody>
                  <a:tcPr/>
                </a:tc>
                <a:tc>
                  <a:txBody>
                    <a:bodyPr/>
                    <a:lstStyle/>
                    <a:p>
                      <a:pPr algn="ctr"/>
                      <a:r>
                        <a:rPr lang="es-ES" sz="1400"/>
                        <a:t>Cada varios años</a:t>
                      </a:r>
                      <a:endParaRPr lang="en-GB" sz="1400"/>
                    </a:p>
                  </a:txBody>
                  <a:tcPr/>
                </a:tc>
                <a:extLst>
                  <a:ext uri="{0D108BD9-81ED-4DB2-BD59-A6C34878D82A}">
                    <a16:rowId xmlns:a16="http://schemas.microsoft.com/office/drawing/2014/main" val="2154473574"/>
                  </a:ext>
                </a:extLst>
              </a:tr>
              <a:tr h="370840">
                <a:tc>
                  <a:txBody>
                    <a:bodyPr/>
                    <a:lstStyle/>
                    <a:p>
                      <a:pPr algn="ctr"/>
                      <a:r>
                        <a:rPr lang="es-ES" sz="1400"/>
                        <a:t>MB</a:t>
                      </a:r>
                      <a:endParaRPr lang="en-GB" sz="1400"/>
                    </a:p>
                  </a:txBody>
                  <a:tcPr/>
                </a:tc>
                <a:tc>
                  <a:txBody>
                    <a:bodyPr/>
                    <a:lstStyle/>
                    <a:p>
                      <a:pPr algn="ctr"/>
                      <a:r>
                        <a:rPr lang="es-ES" sz="1400"/>
                        <a:t>1/100</a:t>
                      </a:r>
                      <a:endParaRPr lang="en-GB" sz="1400"/>
                    </a:p>
                  </a:txBody>
                  <a:tcPr/>
                </a:tc>
                <a:tc>
                  <a:txBody>
                    <a:bodyPr/>
                    <a:lstStyle/>
                    <a:p>
                      <a:pPr algn="ctr"/>
                      <a:r>
                        <a:rPr lang="es-ES" sz="1400"/>
                        <a:t>Muy poco frecuente</a:t>
                      </a:r>
                      <a:endParaRPr lang="en-GB" sz="1400"/>
                    </a:p>
                  </a:txBody>
                  <a:tcPr/>
                </a:tc>
                <a:tc>
                  <a:txBody>
                    <a:bodyPr/>
                    <a:lstStyle/>
                    <a:p>
                      <a:pPr algn="ctr"/>
                      <a:r>
                        <a:rPr lang="es-ES" sz="1400"/>
                        <a:t>Siglos</a:t>
                      </a:r>
                      <a:endParaRPr lang="en-GB" sz="1400"/>
                    </a:p>
                  </a:txBody>
                  <a:tcPr/>
                </a:tc>
                <a:extLst>
                  <a:ext uri="{0D108BD9-81ED-4DB2-BD59-A6C34878D82A}">
                    <a16:rowId xmlns:a16="http://schemas.microsoft.com/office/drawing/2014/main" val="2195443659"/>
                  </a:ext>
                </a:extLst>
              </a:tr>
            </a:tbl>
          </a:graphicData>
        </a:graphic>
      </p:graphicFrame>
      <p:graphicFrame>
        <p:nvGraphicFramePr>
          <p:cNvPr id="11" name="Table 10">
            <a:extLst>
              <a:ext uri="{FF2B5EF4-FFF2-40B4-BE49-F238E27FC236}">
                <a16:creationId xmlns:a16="http://schemas.microsoft.com/office/drawing/2014/main" id="{943037C4-D5C2-5CB4-880A-6D991AC6B03B}"/>
              </a:ext>
            </a:extLst>
          </p:cNvPr>
          <p:cNvGraphicFramePr>
            <a:graphicFrameLocks noGrp="1"/>
          </p:cNvGraphicFramePr>
          <p:nvPr>
            <p:extLst>
              <p:ext uri="{D42A27DB-BD31-4B8C-83A1-F6EECF244321}">
                <p14:modId xmlns:p14="http://schemas.microsoft.com/office/powerpoint/2010/main" val="88571578"/>
              </p:ext>
            </p:extLst>
          </p:nvPr>
        </p:nvGraphicFramePr>
        <p:xfrm>
          <a:off x="1992284" y="3242888"/>
          <a:ext cx="4103716" cy="3388629"/>
        </p:xfrm>
        <a:graphic>
          <a:graphicData uri="http://schemas.openxmlformats.org/drawingml/2006/table">
            <a:tbl>
              <a:tblPr firstRow="1" bandRow="1">
                <a:tableStyleId>{9DCAF9ED-07DC-4A11-8D7F-57B35C25682E}</a:tableStyleId>
              </a:tblPr>
              <a:tblGrid>
                <a:gridCol w="462741">
                  <a:extLst>
                    <a:ext uri="{9D8B030D-6E8A-4147-A177-3AD203B41FA5}">
                      <a16:colId xmlns:a16="http://schemas.microsoft.com/office/drawing/2014/main" val="2438316196"/>
                    </a:ext>
                  </a:extLst>
                </a:gridCol>
                <a:gridCol w="864524">
                  <a:extLst>
                    <a:ext uri="{9D8B030D-6E8A-4147-A177-3AD203B41FA5}">
                      <a16:colId xmlns:a16="http://schemas.microsoft.com/office/drawing/2014/main" val="432475803"/>
                    </a:ext>
                  </a:extLst>
                </a:gridCol>
                <a:gridCol w="1296785">
                  <a:extLst>
                    <a:ext uri="{9D8B030D-6E8A-4147-A177-3AD203B41FA5}">
                      <a16:colId xmlns:a16="http://schemas.microsoft.com/office/drawing/2014/main" val="98227380"/>
                    </a:ext>
                  </a:extLst>
                </a:gridCol>
                <a:gridCol w="1479666">
                  <a:extLst>
                    <a:ext uri="{9D8B030D-6E8A-4147-A177-3AD203B41FA5}">
                      <a16:colId xmlns:a16="http://schemas.microsoft.com/office/drawing/2014/main" val="1819273384"/>
                    </a:ext>
                  </a:extLst>
                </a:gridCol>
              </a:tblGrid>
              <a:tr h="1380813">
                <a:tc>
                  <a:txBody>
                    <a:bodyPr/>
                    <a:lstStyle/>
                    <a:p>
                      <a:pPr algn="ctr"/>
                      <a:r>
                        <a:rPr lang="es-ES" sz="1400">
                          <a:solidFill>
                            <a:schemeClr val="tx1"/>
                          </a:solidFill>
                        </a:rPr>
                        <a:t>Código</a:t>
                      </a:r>
                      <a:endParaRPr lang="en-GB" sz="1400">
                        <a:solidFill>
                          <a:schemeClr val="tx1"/>
                        </a:solidFill>
                      </a:endParaRPr>
                    </a:p>
                  </a:txBody>
                  <a:tcPr vert="vert270" anchor="ctr"/>
                </a:tc>
                <a:tc>
                  <a:txBody>
                    <a:bodyPr/>
                    <a:lstStyle/>
                    <a:p>
                      <a:pPr algn="ctr"/>
                      <a:r>
                        <a:rPr lang="es-ES" sz="1400">
                          <a:solidFill>
                            <a:schemeClr val="tx1"/>
                          </a:solidFill>
                        </a:rPr>
                        <a:t>Probabilidad</a:t>
                      </a:r>
                      <a:endParaRPr lang="en-GB" sz="1400">
                        <a:solidFill>
                          <a:schemeClr val="tx1"/>
                        </a:solidFill>
                      </a:endParaRPr>
                    </a:p>
                  </a:txBody>
                  <a:tcPr vert="vert27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a:solidFill>
                            <a:schemeClr val="tx1"/>
                          </a:solidFill>
                        </a:rPr>
                        <a:t>Frecuencia</a:t>
                      </a:r>
                      <a:endParaRPr lang="en-GB" sz="1400">
                        <a:solidFill>
                          <a:schemeClr val="tx1"/>
                        </a:solidFill>
                      </a:endParaRPr>
                    </a:p>
                  </a:txBody>
                  <a:tcPr vert="vert27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a:solidFill>
                            <a:schemeClr val="tx1"/>
                          </a:solidFill>
                        </a:rPr>
                        <a:t>Ocurrencia</a:t>
                      </a:r>
                      <a:endParaRPr lang="en-GB" sz="1400">
                        <a:solidFill>
                          <a:schemeClr val="tx1"/>
                        </a:solidFill>
                      </a:endParaRPr>
                    </a:p>
                  </a:txBody>
                  <a:tcPr vert="vert270" anchor="ctr"/>
                </a:tc>
                <a:extLst>
                  <a:ext uri="{0D108BD9-81ED-4DB2-BD59-A6C34878D82A}">
                    <a16:rowId xmlns:a16="http://schemas.microsoft.com/office/drawing/2014/main" val="756581302"/>
                  </a:ext>
                </a:extLst>
              </a:tr>
              <a:tr h="372414">
                <a:tc>
                  <a:txBody>
                    <a:bodyPr/>
                    <a:lstStyle/>
                    <a:p>
                      <a:pPr algn="ctr"/>
                      <a:r>
                        <a:rPr lang="es-ES" sz="1400"/>
                        <a:t>MA</a:t>
                      </a:r>
                      <a:endParaRPr lang="en-GB" sz="1400"/>
                    </a:p>
                  </a:txBody>
                  <a:tcPr/>
                </a:tc>
                <a:tc>
                  <a:txBody>
                    <a:bodyPr/>
                    <a:lstStyle/>
                    <a:p>
                      <a:pPr algn="ctr"/>
                      <a:r>
                        <a:rPr lang="es-ES" sz="1400"/>
                        <a:t>Muy alto</a:t>
                      </a:r>
                      <a:endParaRPr lang="en-GB" sz="1400"/>
                    </a:p>
                  </a:txBody>
                  <a:tcPr/>
                </a:tc>
                <a:tc>
                  <a:txBody>
                    <a:bodyPr/>
                    <a:lstStyle/>
                    <a:p>
                      <a:pPr algn="ctr"/>
                      <a:r>
                        <a:rPr lang="es-ES" sz="1400"/>
                        <a:t>Casi seguro</a:t>
                      </a:r>
                      <a:endParaRPr lang="en-GB" sz="1400"/>
                    </a:p>
                  </a:txBody>
                  <a:tcPr/>
                </a:tc>
                <a:tc>
                  <a:txBody>
                    <a:bodyPr/>
                    <a:lstStyle/>
                    <a:p>
                      <a:pPr algn="ctr"/>
                      <a:r>
                        <a:rPr lang="es-ES" sz="1400"/>
                        <a:t>Fácil</a:t>
                      </a:r>
                      <a:endParaRPr lang="en-GB" sz="1400"/>
                    </a:p>
                  </a:txBody>
                  <a:tcPr/>
                </a:tc>
                <a:extLst>
                  <a:ext uri="{0D108BD9-81ED-4DB2-BD59-A6C34878D82A}">
                    <a16:rowId xmlns:a16="http://schemas.microsoft.com/office/drawing/2014/main" val="2224028087"/>
                  </a:ext>
                </a:extLst>
              </a:tr>
              <a:tr h="372414">
                <a:tc>
                  <a:txBody>
                    <a:bodyPr/>
                    <a:lstStyle/>
                    <a:p>
                      <a:pPr algn="ctr"/>
                      <a:r>
                        <a:rPr lang="es-ES" sz="1400"/>
                        <a:t>A</a:t>
                      </a:r>
                      <a:endParaRPr lang="en-GB" sz="1400"/>
                    </a:p>
                  </a:txBody>
                  <a:tcPr/>
                </a:tc>
                <a:tc>
                  <a:txBody>
                    <a:bodyPr/>
                    <a:lstStyle/>
                    <a:p>
                      <a:pPr algn="ctr"/>
                      <a:r>
                        <a:rPr lang="es-ES" sz="1400"/>
                        <a:t>Alto</a:t>
                      </a:r>
                      <a:endParaRPr lang="en-GB" sz="1400"/>
                    </a:p>
                  </a:txBody>
                  <a:tcPr/>
                </a:tc>
                <a:tc>
                  <a:txBody>
                    <a:bodyPr/>
                    <a:lstStyle/>
                    <a:p>
                      <a:pPr algn="ctr"/>
                      <a:r>
                        <a:rPr lang="es-ES" sz="1400"/>
                        <a:t>Muy alta</a:t>
                      </a:r>
                      <a:endParaRPr lang="en-GB" sz="1400"/>
                    </a:p>
                  </a:txBody>
                  <a:tcPr/>
                </a:tc>
                <a:tc>
                  <a:txBody>
                    <a:bodyPr/>
                    <a:lstStyle/>
                    <a:p>
                      <a:pPr algn="ctr"/>
                      <a:r>
                        <a:rPr lang="es-ES" sz="1400"/>
                        <a:t>Medio</a:t>
                      </a:r>
                      <a:endParaRPr lang="en-GB" sz="1400"/>
                    </a:p>
                  </a:txBody>
                  <a:tcPr/>
                </a:tc>
                <a:extLst>
                  <a:ext uri="{0D108BD9-81ED-4DB2-BD59-A6C34878D82A}">
                    <a16:rowId xmlns:a16="http://schemas.microsoft.com/office/drawing/2014/main" val="478720853"/>
                  </a:ext>
                </a:extLst>
              </a:tr>
              <a:tr h="372414">
                <a:tc>
                  <a:txBody>
                    <a:bodyPr/>
                    <a:lstStyle/>
                    <a:p>
                      <a:pPr algn="ctr"/>
                      <a:r>
                        <a:rPr lang="es-ES" sz="1400"/>
                        <a:t>M</a:t>
                      </a:r>
                      <a:endParaRPr lang="en-GB" sz="1400"/>
                    </a:p>
                  </a:txBody>
                  <a:tcPr/>
                </a:tc>
                <a:tc>
                  <a:txBody>
                    <a:bodyPr/>
                    <a:lstStyle/>
                    <a:p>
                      <a:pPr algn="ctr"/>
                      <a:r>
                        <a:rPr lang="es-ES" sz="1400"/>
                        <a:t>Medio</a:t>
                      </a:r>
                      <a:endParaRPr lang="en-GB" sz="1400"/>
                    </a:p>
                  </a:txBody>
                  <a:tcPr/>
                </a:tc>
                <a:tc>
                  <a:txBody>
                    <a:bodyPr/>
                    <a:lstStyle/>
                    <a:p>
                      <a:pPr algn="ctr"/>
                      <a:r>
                        <a:rPr lang="es-ES" sz="1400"/>
                        <a:t>Posible</a:t>
                      </a:r>
                      <a:endParaRPr lang="en-GB" sz="1400"/>
                    </a:p>
                  </a:txBody>
                  <a:tcPr/>
                </a:tc>
                <a:tc>
                  <a:txBody>
                    <a:bodyPr/>
                    <a:lstStyle/>
                    <a:p>
                      <a:pPr algn="ctr"/>
                      <a:r>
                        <a:rPr lang="es-ES" sz="1400"/>
                        <a:t>Difícil</a:t>
                      </a:r>
                      <a:endParaRPr lang="en-GB" sz="1400"/>
                    </a:p>
                  </a:txBody>
                  <a:tcPr/>
                </a:tc>
                <a:extLst>
                  <a:ext uri="{0D108BD9-81ED-4DB2-BD59-A6C34878D82A}">
                    <a16:rowId xmlns:a16="http://schemas.microsoft.com/office/drawing/2014/main" val="3687184654"/>
                  </a:ext>
                </a:extLst>
              </a:tr>
              <a:tr h="372414">
                <a:tc>
                  <a:txBody>
                    <a:bodyPr/>
                    <a:lstStyle/>
                    <a:p>
                      <a:pPr algn="ctr"/>
                      <a:r>
                        <a:rPr lang="es-ES" sz="1400"/>
                        <a:t>B</a:t>
                      </a:r>
                      <a:endParaRPr lang="en-GB" sz="1400"/>
                    </a:p>
                  </a:txBody>
                  <a:tcPr/>
                </a:tc>
                <a:tc>
                  <a:txBody>
                    <a:bodyPr/>
                    <a:lstStyle/>
                    <a:p>
                      <a:pPr algn="ctr"/>
                      <a:r>
                        <a:rPr lang="es-ES" sz="1400"/>
                        <a:t>Bajo</a:t>
                      </a:r>
                      <a:endParaRPr lang="en-GB" sz="1400"/>
                    </a:p>
                  </a:txBody>
                  <a:tcPr/>
                </a:tc>
                <a:tc>
                  <a:txBody>
                    <a:bodyPr/>
                    <a:lstStyle/>
                    <a:p>
                      <a:pPr algn="ctr"/>
                      <a:r>
                        <a:rPr lang="es-ES" sz="1400"/>
                        <a:t>Poco probable</a:t>
                      </a:r>
                      <a:endParaRPr lang="en-GB" sz="1400"/>
                    </a:p>
                  </a:txBody>
                  <a:tcPr/>
                </a:tc>
                <a:tc>
                  <a:txBody>
                    <a:bodyPr/>
                    <a:lstStyle/>
                    <a:p>
                      <a:pPr algn="ctr"/>
                      <a:r>
                        <a:rPr lang="es-ES" sz="1400"/>
                        <a:t>Muy difícil</a:t>
                      </a:r>
                      <a:endParaRPr lang="en-GB" sz="1400"/>
                    </a:p>
                  </a:txBody>
                  <a:tcPr/>
                </a:tc>
                <a:extLst>
                  <a:ext uri="{0D108BD9-81ED-4DB2-BD59-A6C34878D82A}">
                    <a16:rowId xmlns:a16="http://schemas.microsoft.com/office/drawing/2014/main" val="2154473574"/>
                  </a:ext>
                </a:extLst>
              </a:tr>
              <a:tr h="372414">
                <a:tc>
                  <a:txBody>
                    <a:bodyPr/>
                    <a:lstStyle/>
                    <a:p>
                      <a:pPr algn="ctr"/>
                      <a:r>
                        <a:rPr lang="es-ES" sz="1400"/>
                        <a:t>MB</a:t>
                      </a:r>
                      <a:endParaRPr lang="en-GB" sz="1400"/>
                    </a:p>
                  </a:txBody>
                  <a:tcPr/>
                </a:tc>
                <a:tc>
                  <a:txBody>
                    <a:bodyPr/>
                    <a:lstStyle/>
                    <a:p>
                      <a:pPr algn="ctr"/>
                      <a:r>
                        <a:rPr lang="es-ES" sz="1400"/>
                        <a:t>Muy bajo</a:t>
                      </a:r>
                      <a:endParaRPr lang="en-GB" sz="1400"/>
                    </a:p>
                  </a:txBody>
                  <a:tcPr/>
                </a:tc>
                <a:tc>
                  <a:txBody>
                    <a:bodyPr/>
                    <a:lstStyle/>
                    <a:p>
                      <a:pPr algn="ctr"/>
                      <a:r>
                        <a:rPr lang="es-ES" sz="1400"/>
                        <a:t>Muy rara</a:t>
                      </a:r>
                      <a:endParaRPr lang="en-GB" sz="1400"/>
                    </a:p>
                  </a:txBody>
                  <a:tcPr/>
                </a:tc>
                <a:tc>
                  <a:txBody>
                    <a:bodyPr/>
                    <a:lstStyle/>
                    <a:p>
                      <a:pPr algn="ctr"/>
                      <a:r>
                        <a:rPr lang="es-ES" sz="1400"/>
                        <a:t>Extremad. difícil</a:t>
                      </a:r>
                      <a:endParaRPr lang="en-GB" sz="1400"/>
                    </a:p>
                  </a:txBody>
                  <a:tcPr/>
                </a:tc>
                <a:extLst>
                  <a:ext uri="{0D108BD9-81ED-4DB2-BD59-A6C34878D82A}">
                    <a16:rowId xmlns:a16="http://schemas.microsoft.com/office/drawing/2014/main" val="2195443659"/>
                  </a:ext>
                </a:extLst>
              </a:tr>
            </a:tbl>
          </a:graphicData>
        </a:graphic>
      </p:graphicFrame>
      <p:sp>
        <p:nvSpPr>
          <p:cNvPr id="12" name="TextBox 11">
            <a:extLst>
              <a:ext uri="{FF2B5EF4-FFF2-40B4-BE49-F238E27FC236}">
                <a16:creationId xmlns:a16="http://schemas.microsoft.com/office/drawing/2014/main" id="{AFF45023-8900-2027-FCD8-7ABEA57B0971}"/>
              </a:ext>
            </a:extLst>
          </p:cNvPr>
          <p:cNvSpPr txBox="1"/>
          <p:nvPr/>
        </p:nvSpPr>
        <p:spPr>
          <a:xfrm>
            <a:off x="1992284" y="2898708"/>
            <a:ext cx="4103717" cy="33855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600"/>
              <a:t>Probabilidad (cualitativa) de ocurrencia</a:t>
            </a:r>
            <a:endParaRPr lang="en-GB" sz="1600"/>
          </a:p>
        </p:txBody>
      </p:sp>
    </p:spTree>
    <p:extLst>
      <p:ext uri="{BB962C8B-B14F-4D97-AF65-F5344CB8AC3E}">
        <p14:creationId xmlns:p14="http://schemas.microsoft.com/office/powerpoint/2010/main" val="11508535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Identificación de vulnerabilidades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500"/>
              </a:spcBef>
              <a:spcAft>
                <a:spcPts val="0"/>
              </a:spcAft>
            </a:pPr>
            <a:r>
              <a:rPr lang="es-ES" sz="2400" dirty="0">
                <a:latin typeface="Arial"/>
                <a:cs typeface="Arial"/>
              </a:rPr>
              <a:t>Identificar fallos o debilidades explotables en los sistemas o procesos de TI de la organización.</a:t>
            </a:r>
            <a:endParaRPr lang="en-US" sz="2400" dirty="0">
              <a:latin typeface="Arial"/>
              <a:cs typeface="Arial"/>
            </a:endParaRPr>
          </a:p>
          <a:p>
            <a:pPr lvl="1" algn="just">
              <a:lnSpc>
                <a:spcPct val="100000"/>
              </a:lnSpc>
              <a:spcBef>
                <a:spcPts val="600"/>
              </a:spcBef>
              <a:spcAft>
                <a:spcPts val="0"/>
              </a:spcAft>
              <a:buFont typeface="Wingdings 2" pitchFamily="34" charset="0"/>
              <a:buChar char=""/>
            </a:pPr>
            <a:r>
              <a:rPr lang="es-ES" sz="2200" dirty="0">
                <a:latin typeface="Arial"/>
                <a:cs typeface="Arial"/>
              </a:rPr>
              <a:t>Determina la aplicabilidad y la importancia de la amenaza para la organización.</a:t>
            </a:r>
            <a:endParaRPr lang="en-US" sz="2200" dirty="0">
              <a:latin typeface="Arial"/>
              <a:cs typeface="Arial"/>
            </a:endParaRPr>
          </a:p>
          <a:p>
            <a:pPr algn="just">
              <a:lnSpc>
                <a:spcPct val="100000"/>
              </a:lnSpc>
              <a:spcBef>
                <a:spcPts val="1500"/>
              </a:spcBef>
              <a:spcAft>
                <a:spcPts val="0"/>
              </a:spcAft>
            </a:pPr>
            <a:r>
              <a:rPr lang="es-ES" sz="2400" dirty="0">
                <a:latin typeface="Arial"/>
                <a:cs typeface="Arial"/>
              </a:rPr>
              <a:t>Necesita una combinación de amenaza y vulnerabilidad para crear un riesgo para un activo</a:t>
            </a:r>
            <a:endParaRPr lang="en-US" sz="2400" dirty="0">
              <a:latin typeface="Arial"/>
              <a:cs typeface="Arial"/>
            </a:endParaRPr>
          </a:p>
          <a:p>
            <a:pPr algn="just">
              <a:lnSpc>
                <a:spcPct val="100000"/>
              </a:lnSpc>
              <a:spcBef>
                <a:spcPts val="1500"/>
              </a:spcBef>
              <a:spcAft>
                <a:spcPts val="0"/>
              </a:spcAft>
            </a:pPr>
            <a:r>
              <a:rPr lang="es-ES" sz="2400" dirty="0">
                <a:latin typeface="Arial"/>
                <a:cs typeface="Arial"/>
              </a:rPr>
              <a:t>El resultado debe ser una lista de amenazas y vulnerabilidades con breves descripciones de cómo y por qué pueden ocurrir</a:t>
            </a:r>
            <a:endParaRPr lang="es-ES" dirty="0"/>
          </a:p>
        </p:txBody>
      </p:sp>
      <p:sp>
        <p:nvSpPr>
          <p:cNvPr id="4" name="Marcador de número de diapositiva 3">
            <a:extLst>
              <a:ext uri="{FF2B5EF4-FFF2-40B4-BE49-F238E27FC236}">
                <a16:creationId xmlns:a16="http://schemas.microsoft.com/office/drawing/2014/main" id="{03AA1627-B315-F5BB-CE42-8AFD9B0D92E7}"/>
              </a:ext>
            </a:extLst>
          </p:cNvPr>
          <p:cNvSpPr>
            <a:spLocks noGrp="1"/>
          </p:cNvSpPr>
          <p:nvPr>
            <p:ph type="sldNum" sz="quarter" idx="12"/>
          </p:nvPr>
        </p:nvSpPr>
        <p:spPr/>
        <p:txBody>
          <a:bodyPr/>
          <a:lstStyle/>
          <a:p>
            <a:fld id="{4FAB73BC-B049-4115-A692-8D63A059BFB8}" type="slidenum">
              <a:rPr lang="en-US" smtClean="0"/>
              <a:t>47</a:t>
            </a:fld>
            <a:endParaRPr lang="en-US" dirty="0"/>
          </a:p>
        </p:txBody>
      </p:sp>
    </p:spTree>
    <p:extLst>
      <p:ext uri="{BB962C8B-B14F-4D97-AF65-F5344CB8AC3E}">
        <p14:creationId xmlns:p14="http://schemas.microsoft.com/office/powerpoint/2010/main" val="9556884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Determinación del impacto potencial</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500"/>
              </a:spcBef>
              <a:spcAft>
                <a:spcPts val="0"/>
              </a:spcAft>
            </a:pPr>
            <a:r>
              <a:rPr lang="es-ES" sz="2400" dirty="0">
                <a:latin typeface="Arial"/>
                <a:cs typeface="Arial"/>
              </a:rPr>
              <a:t>Medir impacto de las amenazas sobre un activo</a:t>
            </a:r>
          </a:p>
          <a:p>
            <a:pPr lvl="1" algn="just">
              <a:lnSpc>
                <a:spcPct val="100000"/>
              </a:lnSpc>
              <a:spcBef>
                <a:spcPts val="1500"/>
              </a:spcBef>
            </a:pPr>
            <a:r>
              <a:rPr lang="es-ES" sz="2200" dirty="0">
                <a:latin typeface="Arial"/>
                <a:cs typeface="Arial"/>
              </a:rPr>
              <a:t>Degradación: cómo de perjudicado resultaría el activo</a:t>
            </a:r>
          </a:p>
          <a:p>
            <a:pPr lvl="1" algn="just">
              <a:lnSpc>
                <a:spcPct val="100000"/>
              </a:lnSpc>
              <a:spcBef>
                <a:spcPts val="1500"/>
              </a:spcBef>
            </a:pPr>
            <a:r>
              <a:rPr lang="es-ES" sz="2200" dirty="0">
                <a:latin typeface="Arial"/>
                <a:cs typeface="Arial"/>
              </a:rPr>
              <a:t>Valor del activo y posibles dependencias</a:t>
            </a:r>
          </a:p>
        </p:txBody>
      </p:sp>
      <p:sp>
        <p:nvSpPr>
          <p:cNvPr id="4" name="Marcador de número de diapositiva 3">
            <a:extLst>
              <a:ext uri="{FF2B5EF4-FFF2-40B4-BE49-F238E27FC236}">
                <a16:creationId xmlns:a16="http://schemas.microsoft.com/office/drawing/2014/main" id="{03AA1627-B315-F5BB-CE42-8AFD9B0D92E7}"/>
              </a:ext>
            </a:extLst>
          </p:cNvPr>
          <p:cNvSpPr>
            <a:spLocks noGrp="1"/>
          </p:cNvSpPr>
          <p:nvPr>
            <p:ph type="sldNum" sz="quarter" idx="12"/>
          </p:nvPr>
        </p:nvSpPr>
        <p:spPr/>
        <p:txBody>
          <a:bodyPr/>
          <a:lstStyle/>
          <a:p>
            <a:fld id="{4FAB73BC-B049-4115-A692-8D63A059BFB8}" type="slidenum">
              <a:rPr lang="en-US" smtClean="0"/>
              <a:t>48</a:t>
            </a:fld>
            <a:endParaRPr lang="en-US" dirty="0"/>
          </a:p>
        </p:txBody>
      </p:sp>
      <p:pic>
        <p:nvPicPr>
          <p:cNvPr id="5" name="Picture 4">
            <a:extLst>
              <a:ext uri="{FF2B5EF4-FFF2-40B4-BE49-F238E27FC236}">
                <a16:creationId xmlns:a16="http://schemas.microsoft.com/office/drawing/2014/main" id="{ED89B75B-D885-5E8A-F6DC-8A321092C8CD}"/>
              </a:ext>
            </a:extLst>
          </p:cNvPr>
          <p:cNvPicPr>
            <a:picLocks noChangeAspect="1"/>
          </p:cNvPicPr>
          <p:nvPr/>
        </p:nvPicPr>
        <p:blipFill>
          <a:blip r:embed="rId2"/>
          <a:stretch>
            <a:fillRect/>
          </a:stretch>
        </p:blipFill>
        <p:spPr>
          <a:xfrm>
            <a:off x="6750555" y="3046250"/>
            <a:ext cx="4730245" cy="2783323"/>
          </a:xfrm>
          <a:prstGeom prst="rect">
            <a:avLst/>
          </a:prstGeom>
        </p:spPr>
      </p:pic>
      <p:sp>
        <p:nvSpPr>
          <p:cNvPr id="6" name="TextBox 5">
            <a:extLst>
              <a:ext uri="{FF2B5EF4-FFF2-40B4-BE49-F238E27FC236}">
                <a16:creationId xmlns:a16="http://schemas.microsoft.com/office/drawing/2014/main" id="{2B11CC12-1F74-FBC4-ABB0-F03F4949ACB9}"/>
              </a:ext>
            </a:extLst>
          </p:cNvPr>
          <p:cNvSpPr txBox="1"/>
          <p:nvPr/>
        </p:nvSpPr>
        <p:spPr>
          <a:xfrm>
            <a:off x="3906982" y="5710019"/>
            <a:ext cx="8007039" cy="646331"/>
          </a:xfrm>
          <a:prstGeom prst="rect">
            <a:avLst/>
          </a:prstGeom>
          <a:noFill/>
        </p:spPr>
        <p:txBody>
          <a:bodyPr wrap="square">
            <a:spAutoFit/>
          </a:bodyPr>
          <a:lstStyle/>
          <a:p>
            <a:pPr marL="547370" lvl="1"/>
            <a:r>
              <a:rPr lang="es-ES" sz="1800" dirty="0">
                <a:latin typeface="Arial" panose="020B0604020202020204" pitchFamily="34" charset="0"/>
                <a:cs typeface="Arial" panose="020B0604020202020204" pitchFamily="34" charset="0"/>
              </a:rPr>
              <a:t>Estimación de impacto de las amenazas en base al valor (modelado con cinco códigos) y a la degradación (modelado con tres porcentajes) </a:t>
            </a:r>
          </a:p>
        </p:txBody>
      </p:sp>
    </p:spTree>
    <p:extLst>
      <p:ext uri="{BB962C8B-B14F-4D97-AF65-F5344CB8AC3E}">
        <p14:creationId xmlns:p14="http://schemas.microsoft.com/office/powerpoint/2010/main" val="407833935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Determinación del riesgo potencial</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marL="0" indent="0" algn="just">
                  <a:lnSpc>
                    <a:spcPct val="150000"/>
                  </a:lnSpc>
                  <a:spcBef>
                    <a:spcPts val="1500"/>
                  </a:spcBef>
                  <a:spcAft>
                    <a:spcPts val="0"/>
                  </a:spcAft>
                  <a:buNone/>
                </a:pPr>
                <a14:m>
                  <m:oMathPara xmlns:m="http://schemas.openxmlformats.org/officeDocument/2006/math">
                    <m:oMathParaPr>
                      <m:jc m:val="centerGroup"/>
                    </m:oMathParaPr>
                    <m:oMath xmlns:m="http://schemas.openxmlformats.org/officeDocument/2006/math">
                      <m:r>
                        <a:rPr lang="es-ES" sz="2400" b="0" i="1" smtClean="0">
                          <a:latin typeface="Cambria Math" panose="02040503050406030204" pitchFamily="18" charset="0"/>
                          <a:cs typeface="Arial"/>
                        </a:rPr>
                        <m:t>𝑅𝑖𝑒𝑠𝑔𝑜</m:t>
                      </m:r>
                      <m:r>
                        <a:rPr lang="es-ES" sz="2400" b="0" i="1" smtClean="0">
                          <a:latin typeface="Cambria Math" panose="02040503050406030204" pitchFamily="18" charset="0"/>
                          <a:cs typeface="Arial"/>
                        </a:rPr>
                        <m:t>=</m:t>
                      </m:r>
                      <m:r>
                        <a:rPr lang="es-ES" sz="2400" b="0" i="1" smtClean="0">
                          <a:latin typeface="Cambria Math" panose="02040503050406030204" pitchFamily="18" charset="0"/>
                          <a:cs typeface="Arial"/>
                        </a:rPr>
                        <m:t>𝑝𝑟𝑜𝑏𝑎𝑏𝑖𝑙𝑖𝑑𝑎𝑑</m:t>
                      </m:r>
                      <m:r>
                        <a:rPr lang="es-ES" sz="2400" b="0" i="1" smtClean="0">
                          <a:latin typeface="Cambria Math" panose="02040503050406030204" pitchFamily="18" charset="0"/>
                          <a:cs typeface="Arial"/>
                        </a:rPr>
                        <m:t> </m:t>
                      </m:r>
                      <m:r>
                        <a:rPr lang="es-ES" sz="2400" b="0" i="1" smtClean="0">
                          <a:latin typeface="Cambria Math" panose="02040503050406030204" pitchFamily="18" charset="0"/>
                          <a:cs typeface="Arial"/>
                        </a:rPr>
                        <m:t>𝑑𝑒</m:t>
                      </m:r>
                      <m:r>
                        <a:rPr lang="es-ES" sz="2400" b="0" i="1" smtClean="0">
                          <a:latin typeface="Cambria Math" panose="02040503050406030204" pitchFamily="18" charset="0"/>
                          <a:cs typeface="Arial"/>
                        </a:rPr>
                        <m:t> </m:t>
                      </m:r>
                      <m:r>
                        <a:rPr lang="es-ES" sz="2400" b="0" i="1" smtClean="0">
                          <a:latin typeface="Cambria Math" panose="02040503050406030204" pitchFamily="18" charset="0"/>
                          <a:cs typeface="Arial"/>
                        </a:rPr>
                        <m:t>𝑎𝑚𝑒𝑛𝑎𝑧𝑎</m:t>
                      </m:r>
                      <m:r>
                        <a:rPr lang="es-ES" sz="2400" b="0" i="1" smtClean="0">
                          <a:latin typeface="Cambria Math" panose="02040503050406030204" pitchFamily="18" charset="0"/>
                          <a:cs typeface="Arial"/>
                        </a:rPr>
                        <m:t> ×</m:t>
                      </m:r>
                      <m:r>
                        <a:rPr lang="en-US" sz="2400" b="0" i="1" smtClean="0">
                          <a:latin typeface="Cambria Math" panose="02040503050406030204" pitchFamily="18" charset="0"/>
                          <a:ea typeface="Cambria Math" panose="02040503050406030204" pitchFamily="18" charset="0"/>
                          <a:cs typeface="Arial"/>
                        </a:rPr>
                        <m:t>𝑖𝑚𝑝𝑎𝑐𝑡𝑜</m:t>
                      </m:r>
                      <m:r>
                        <a:rPr lang="en-US" sz="2400" b="0" i="1" smtClean="0">
                          <a:latin typeface="Cambria Math" panose="02040503050406030204" pitchFamily="18" charset="0"/>
                          <a:ea typeface="Cambria Math" panose="02040503050406030204" pitchFamily="18" charset="0"/>
                          <a:cs typeface="Arial"/>
                        </a:rPr>
                        <m:t> </m:t>
                      </m:r>
                      <m:r>
                        <a:rPr lang="en-US" sz="2400" b="0" i="1" smtClean="0">
                          <a:latin typeface="Cambria Math" panose="02040503050406030204" pitchFamily="18" charset="0"/>
                          <a:ea typeface="Cambria Math" panose="02040503050406030204" pitchFamily="18" charset="0"/>
                          <a:cs typeface="Arial"/>
                        </a:rPr>
                        <m:t>𝑝𝑜𝑡𝑒𝑛𝑐𝑖𝑎𝑙</m:t>
                      </m:r>
                    </m:oMath>
                  </m:oMathPara>
                </a14:m>
                <a:endParaRPr lang="en-US" sz="2400" b="0" dirty="0">
                  <a:latin typeface="Arial"/>
                  <a:ea typeface="Cambria Math" panose="02040503050406030204" pitchFamily="18" charset="0"/>
                  <a:cs typeface="Arial"/>
                </a:endParaRPr>
              </a:p>
              <a:p>
                <a:pPr algn="just">
                  <a:lnSpc>
                    <a:spcPct val="150000"/>
                  </a:lnSpc>
                  <a:spcBef>
                    <a:spcPts val="1500"/>
                  </a:spcBef>
                </a:pPr>
                <a:endParaRPr lang="en-US" sz="2400" dirty="0">
                  <a:solidFill>
                    <a:srgbClr val="000000"/>
                  </a:solidFill>
                  <a:latin typeface="Arial"/>
                  <a:cs typeface="Arial"/>
                </a:endParaRPr>
              </a:p>
              <a:p>
                <a:pPr algn="just">
                  <a:lnSpc>
                    <a:spcPct val="150000"/>
                  </a:lnSpc>
                  <a:spcBef>
                    <a:spcPts val="1500"/>
                  </a:spcBef>
                </a:pPr>
                <a:endParaRPr lang="en-US" sz="2400" dirty="0">
                  <a:solidFill>
                    <a:srgbClr val="000000"/>
                  </a:solidFill>
                  <a:latin typeface="Arial"/>
                  <a:cs typeface="Arial"/>
                </a:endParaRPr>
              </a:p>
              <a:p>
                <a:pPr marL="0" indent="0" algn="just">
                  <a:lnSpc>
                    <a:spcPct val="150000"/>
                  </a:lnSpc>
                  <a:spcBef>
                    <a:spcPts val="1500"/>
                  </a:spcBef>
                  <a:buNone/>
                </a:pPr>
                <a:endParaRPr lang="en-US" sz="2400" dirty="0">
                  <a:solidFill>
                    <a:srgbClr val="000000"/>
                  </a:solidFill>
                  <a:latin typeface="Arial"/>
                  <a:cs typeface="Arial"/>
                </a:endParaRPr>
              </a:p>
              <a:p>
                <a:pPr algn="just">
                  <a:lnSpc>
                    <a:spcPct val="150000"/>
                  </a:lnSpc>
                  <a:spcBef>
                    <a:spcPts val="1500"/>
                  </a:spcBef>
                </a:pPr>
                <a:endParaRPr lang="en-US" sz="2400" dirty="0">
                  <a:solidFill>
                    <a:srgbClr val="000000"/>
                  </a:solidFill>
                  <a:latin typeface="Arial"/>
                  <a:cs typeface="Arial"/>
                </a:endParaRPr>
              </a:p>
              <a:p>
                <a:pPr algn="just">
                  <a:lnSpc>
                    <a:spcPct val="150000"/>
                  </a:lnSpc>
                  <a:spcBef>
                    <a:spcPts val="1500"/>
                  </a:spcBef>
                </a:pPr>
                <a:r>
                  <a:rPr lang="en-US" sz="2400" dirty="0" err="1">
                    <a:solidFill>
                      <a:srgbClr val="000000"/>
                    </a:solidFill>
                    <a:latin typeface="Arial"/>
                    <a:cs typeface="Arial"/>
                  </a:rPr>
                  <a:t>Dificultad</a:t>
                </a:r>
                <a:r>
                  <a:rPr lang="en-US" sz="2400" dirty="0">
                    <a:solidFill>
                      <a:srgbClr val="000000"/>
                    </a:solidFill>
                    <a:latin typeface="Arial"/>
                    <a:cs typeface="Arial"/>
                  </a:rPr>
                  <a:t> para determiner </a:t>
                </a:r>
                <a:r>
                  <a:rPr lang="en-US" sz="2400" dirty="0" err="1">
                    <a:solidFill>
                      <a:srgbClr val="000000"/>
                    </a:solidFill>
                    <a:latin typeface="Arial"/>
                    <a:cs typeface="Arial"/>
                  </a:rPr>
                  <a:t>probabilidades</a:t>
                </a:r>
                <a:r>
                  <a:rPr lang="en-US" sz="2400" dirty="0">
                    <a:solidFill>
                      <a:srgbClr val="000000"/>
                    </a:solidFill>
                    <a:latin typeface="Arial"/>
                    <a:cs typeface="Arial"/>
                  </a:rPr>
                  <a:t> y </a:t>
                </a:r>
                <a:r>
                  <a:rPr lang="en-US" sz="2400" dirty="0" err="1">
                    <a:solidFill>
                      <a:srgbClr val="000000"/>
                    </a:solidFill>
                    <a:latin typeface="Arial"/>
                    <a:cs typeface="Arial"/>
                  </a:rPr>
                  <a:t>coste</a:t>
                </a:r>
                <a:r>
                  <a:rPr lang="en-US" sz="2400" dirty="0">
                    <a:solidFill>
                      <a:srgbClr val="000000"/>
                    </a:solidFill>
                    <a:latin typeface="Arial"/>
                    <a:cs typeface="Arial"/>
                  </a:rPr>
                  <a:t> </a:t>
                </a:r>
                <a:r>
                  <a:rPr lang="en-US" sz="2400" dirty="0" err="1">
                    <a:solidFill>
                      <a:srgbClr val="000000"/>
                    </a:solidFill>
                    <a:latin typeface="Arial"/>
                    <a:cs typeface="Arial"/>
                  </a:rPr>
                  <a:t>realistas</a:t>
                </a:r>
                <a:endParaRPr lang="en-US" sz="2400" dirty="0">
                  <a:solidFill>
                    <a:srgbClr val="000000"/>
                  </a:solidFill>
                  <a:latin typeface="Arial"/>
                  <a:cs typeface="Arial"/>
                </a:endParaRPr>
              </a:p>
              <a:p>
                <a:pPr algn="just">
                  <a:lnSpc>
                    <a:spcPct val="100000"/>
                  </a:lnSpc>
                  <a:spcBef>
                    <a:spcPts val="1500"/>
                  </a:spcBef>
                  <a:spcAft>
                    <a:spcPts val="0"/>
                  </a:spcAft>
                </a:pPr>
                <a:endParaRPr lang="en-US" sz="2400" dirty="0">
                  <a:solidFill>
                    <a:srgbClr val="000000"/>
                  </a:solidFill>
                  <a:latin typeface="Arial"/>
                  <a:cs typeface="Arial"/>
                </a:endParaRPr>
              </a:p>
              <a:p>
                <a:pPr lvl="1" algn="just">
                  <a:lnSpc>
                    <a:spcPct val="100000"/>
                  </a:lnSpc>
                  <a:spcBef>
                    <a:spcPts val="1500"/>
                  </a:spcBef>
                  <a:spcAft>
                    <a:spcPts val="0"/>
                  </a:spcAft>
                </a:pPr>
                <a:endParaRPr lang="en-US" sz="2200" dirty="0">
                  <a:latin typeface="Arial"/>
                  <a:cs typeface="Arial"/>
                </a:endParaRPr>
              </a:p>
            </p:txBody>
          </p:sp>
        </mc:Choice>
        <mc:Fallback xmlns="">
          <p:sp>
            <p:nvSpPr>
              <p:cNvPr id="3" name="Marcador de contenido 2">
                <a:extLst>
                  <a:ext uri="{FF2B5EF4-FFF2-40B4-BE49-F238E27FC236}">
                    <a16:creationId xmlns:a16="http://schemas.microsoft.com/office/drawing/2014/main" id="{CF0FD078-F4B0-6B12-481A-1941BD613F63}"/>
                  </a:ext>
                </a:extLst>
              </p:cNvPr>
              <p:cNvSpPr>
                <a:spLocks noGrp="1" noRot="1" noChangeAspect="1" noMove="1" noResize="1" noEditPoints="1" noAdjustHandles="1" noChangeArrowheads="1" noChangeShapeType="1" noTextEdit="1"/>
              </p:cNvSpPr>
              <p:nvPr>
                <p:ph idx="1"/>
              </p:nvPr>
            </p:nvSpPr>
            <p:spPr>
              <a:blipFill>
                <a:blip r:embed="rId3"/>
                <a:stretch>
                  <a:fillRect l="-812" b="-1401"/>
                </a:stretch>
              </a:blipFill>
            </p:spPr>
            <p:txBody>
              <a:bodyPr/>
              <a:lstStyle/>
              <a:p>
                <a:r>
                  <a:rPr lang="es-ES">
                    <a:noFill/>
                  </a:rPr>
                  <a:t> </a:t>
                </a:r>
              </a:p>
            </p:txBody>
          </p:sp>
        </mc:Fallback>
      </mc:AlternateContent>
      <p:sp>
        <p:nvSpPr>
          <p:cNvPr id="4" name="Marcador de número de diapositiva 3">
            <a:extLst>
              <a:ext uri="{FF2B5EF4-FFF2-40B4-BE49-F238E27FC236}">
                <a16:creationId xmlns:a16="http://schemas.microsoft.com/office/drawing/2014/main" id="{E8ED4944-912B-1F92-2773-83A3DA95F46C}"/>
              </a:ext>
            </a:extLst>
          </p:cNvPr>
          <p:cNvSpPr>
            <a:spLocks noGrp="1"/>
          </p:cNvSpPr>
          <p:nvPr>
            <p:ph type="sldNum" sz="quarter" idx="12"/>
          </p:nvPr>
        </p:nvSpPr>
        <p:spPr/>
        <p:txBody>
          <a:bodyPr/>
          <a:lstStyle/>
          <a:p>
            <a:fld id="{4FAB73BC-B049-4115-A692-8D63A059BFB8}" type="slidenum">
              <a:rPr lang="en-US" smtClean="0"/>
              <a:t>49</a:t>
            </a:fld>
            <a:endParaRPr lang="en-US" dirty="0"/>
          </a:p>
        </p:txBody>
      </p:sp>
      <p:pic>
        <p:nvPicPr>
          <p:cNvPr id="5" name="Picture 4">
            <a:extLst>
              <a:ext uri="{FF2B5EF4-FFF2-40B4-BE49-F238E27FC236}">
                <a16:creationId xmlns:a16="http://schemas.microsoft.com/office/drawing/2014/main" id="{7075B126-6DBE-D95A-B939-38838B5F2179}"/>
              </a:ext>
            </a:extLst>
          </p:cNvPr>
          <p:cNvPicPr>
            <a:picLocks noChangeAspect="1"/>
          </p:cNvPicPr>
          <p:nvPr/>
        </p:nvPicPr>
        <p:blipFill>
          <a:blip r:embed="rId4"/>
          <a:stretch>
            <a:fillRect/>
          </a:stretch>
        </p:blipFill>
        <p:spPr>
          <a:xfrm>
            <a:off x="3546152" y="2488432"/>
            <a:ext cx="6064390" cy="3036068"/>
          </a:xfrm>
          <a:prstGeom prst="rect">
            <a:avLst/>
          </a:prstGeom>
        </p:spPr>
      </p:pic>
    </p:spTree>
    <p:extLst>
      <p:ext uri="{BB962C8B-B14F-4D97-AF65-F5344CB8AC3E}">
        <p14:creationId xmlns:p14="http://schemas.microsoft.com/office/powerpoint/2010/main" val="3038629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n-US" sz="3600" b="1" dirty="0">
                <a:latin typeface="Arial" panose="020B0604020202020204" pitchFamily="34" charset="0"/>
                <a:ea typeface="+mj-lt"/>
                <a:cs typeface="Arial" panose="020B0604020202020204" pitchFamily="34" charset="0"/>
              </a:rPr>
              <a:t>La </a:t>
            </a:r>
            <a:r>
              <a:rPr lang="en-US" sz="3600" b="1" dirty="0" err="1">
                <a:latin typeface="Arial" panose="020B0604020202020204" pitchFamily="34" charset="0"/>
                <a:ea typeface="+mj-lt"/>
                <a:cs typeface="Arial" panose="020B0604020202020204" pitchFamily="34" charset="0"/>
              </a:rPr>
              <a:t>necesidad</a:t>
            </a:r>
            <a:r>
              <a:rPr lang="en-US" sz="3600" b="1" dirty="0">
                <a:latin typeface="Arial" panose="020B0604020202020204" pitchFamily="34" charset="0"/>
                <a:ea typeface="+mj-lt"/>
                <a:cs typeface="Arial" panose="020B0604020202020204" pitchFamily="34" charset="0"/>
              </a:rPr>
              <a:t> de </a:t>
            </a:r>
            <a:r>
              <a:rPr lang="en-US" sz="3600" b="1" dirty="0" err="1">
                <a:latin typeface="Arial" panose="020B0604020202020204" pitchFamily="34" charset="0"/>
                <a:ea typeface="+mj-lt"/>
                <a:cs typeface="Arial" panose="020B0604020202020204" pitchFamily="34" charset="0"/>
              </a:rPr>
              <a:t>una</a:t>
            </a:r>
            <a:r>
              <a:rPr lang="en-US" sz="3600" b="1" dirty="0">
                <a:latin typeface="Arial" panose="020B0604020202020204" pitchFamily="34" charset="0"/>
                <a:ea typeface="+mj-lt"/>
                <a:cs typeface="Arial" panose="020B0604020202020204" pitchFamily="34" charset="0"/>
              </a:rPr>
              <a:t> </a:t>
            </a:r>
            <a:r>
              <a:rPr lang="en-US" sz="3600" b="1" dirty="0" err="1">
                <a:latin typeface="Arial" panose="020B0604020202020204" pitchFamily="34" charset="0"/>
                <a:ea typeface="+mj-lt"/>
                <a:cs typeface="Arial" panose="020B0604020202020204" pitchFamily="34" charset="0"/>
              </a:rPr>
              <a:t>seguridad</a:t>
            </a:r>
            <a:r>
              <a:rPr lang="en-US" sz="3600" b="1" dirty="0">
                <a:latin typeface="Arial" panose="020B0604020202020204" pitchFamily="34" charset="0"/>
                <a:ea typeface="+mj-lt"/>
                <a:cs typeface="Arial" panose="020B0604020202020204" pitchFamily="34" charset="0"/>
              </a:rPr>
              <a:t> integral</a:t>
            </a:r>
            <a:endParaRPr lang="es-ES" sz="3600" b="1" dirty="0">
              <a:latin typeface="Arial" panose="020B0604020202020204" pitchFamily="34" charset="0"/>
              <a:ea typeface="+mj-lt"/>
              <a:cs typeface="Arial" panose="020B0604020202020204" pitchFamily="34" charset="0"/>
            </a:endParaRPr>
          </a:p>
        </p:txBody>
      </p:sp>
      <p:pic>
        <p:nvPicPr>
          <p:cNvPr id="5" name="Picture 6" descr="Gráfico, Gráfico en cascada&#10;&#10;Descripción generada automáticamente">
            <a:extLst>
              <a:ext uri="{FF2B5EF4-FFF2-40B4-BE49-F238E27FC236}">
                <a16:creationId xmlns:a16="http://schemas.microsoft.com/office/drawing/2014/main" id="{9F3272DF-2D21-7C21-FB86-B8B549D4AA3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514" t="9542" r="1694" b="12823"/>
          <a:stretch/>
        </p:blipFill>
        <p:spPr bwMode="auto">
          <a:xfrm>
            <a:off x="1894490" y="1807029"/>
            <a:ext cx="7772400" cy="40581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Marcador de número de diapositiva 3">
            <a:extLst>
              <a:ext uri="{FF2B5EF4-FFF2-40B4-BE49-F238E27FC236}">
                <a16:creationId xmlns:a16="http://schemas.microsoft.com/office/drawing/2014/main" id="{04C73324-7227-9819-CA54-02C140D1BBDD}"/>
              </a:ext>
            </a:extLst>
          </p:cNvPr>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18666983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Determinación del riesgo potencial</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marL="0" indent="0" algn="just">
                  <a:lnSpc>
                    <a:spcPct val="150000"/>
                  </a:lnSpc>
                  <a:spcBef>
                    <a:spcPts val="1500"/>
                  </a:spcBef>
                  <a:spcAft>
                    <a:spcPts val="0"/>
                  </a:spcAft>
                  <a:buNone/>
                </a:pPr>
                <a14:m>
                  <m:oMathPara xmlns:m="http://schemas.openxmlformats.org/officeDocument/2006/math">
                    <m:oMathParaPr>
                      <m:jc m:val="centerGroup"/>
                    </m:oMathParaPr>
                    <m:oMath xmlns:m="http://schemas.openxmlformats.org/officeDocument/2006/math">
                      <m:r>
                        <a:rPr lang="es-ES" sz="2400" b="0" i="1" smtClean="0">
                          <a:latin typeface="Cambria Math" panose="02040503050406030204" pitchFamily="18" charset="0"/>
                          <a:cs typeface="Arial"/>
                        </a:rPr>
                        <m:t>𝑅𝑖𝑒𝑠𝑔𝑜</m:t>
                      </m:r>
                      <m:r>
                        <a:rPr lang="es-ES" sz="2400" b="0" i="1" smtClean="0">
                          <a:latin typeface="Cambria Math" panose="02040503050406030204" pitchFamily="18" charset="0"/>
                          <a:cs typeface="Arial"/>
                        </a:rPr>
                        <m:t>=</m:t>
                      </m:r>
                      <m:r>
                        <a:rPr lang="es-ES" sz="2400" b="0" i="1" smtClean="0">
                          <a:latin typeface="Cambria Math" panose="02040503050406030204" pitchFamily="18" charset="0"/>
                          <a:cs typeface="Arial"/>
                        </a:rPr>
                        <m:t>𝑝𝑟𝑜𝑏𝑎𝑏𝑖𝑙𝑖𝑑𝑎𝑑</m:t>
                      </m:r>
                      <m:r>
                        <a:rPr lang="es-ES" sz="2400" b="0" i="1" smtClean="0">
                          <a:latin typeface="Cambria Math" panose="02040503050406030204" pitchFamily="18" charset="0"/>
                          <a:cs typeface="Arial"/>
                        </a:rPr>
                        <m:t> </m:t>
                      </m:r>
                      <m:r>
                        <a:rPr lang="es-ES" sz="2400" b="0" i="1" smtClean="0">
                          <a:latin typeface="Cambria Math" panose="02040503050406030204" pitchFamily="18" charset="0"/>
                          <a:cs typeface="Arial"/>
                        </a:rPr>
                        <m:t>𝑑𝑒</m:t>
                      </m:r>
                      <m:r>
                        <a:rPr lang="es-ES" sz="2400" b="0" i="1" smtClean="0">
                          <a:latin typeface="Cambria Math" panose="02040503050406030204" pitchFamily="18" charset="0"/>
                          <a:cs typeface="Arial"/>
                        </a:rPr>
                        <m:t> </m:t>
                      </m:r>
                      <m:r>
                        <a:rPr lang="es-ES" sz="2400" b="0" i="1" smtClean="0">
                          <a:latin typeface="Cambria Math" panose="02040503050406030204" pitchFamily="18" charset="0"/>
                          <a:cs typeface="Arial"/>
                        </a:rPr>
                        <m:t>𝑎𝑚𝑒𝑛𝑎𝑧𝑎</m:t>
                      </m:r>
                      <m:r>
                        <a:rPr lang="es-ES" sz="2400" b="0" i="1" smtClean="0">
                          <a:latin typeface="Cambria Math" panose="02040503050406030204" pitchFamily="18" charset="0"/>
                          <a:cs typeface="Arial"/>
                        </a:rPr>
                        <m:t> ×</m:t>
                      </m:r>
                      <m:r>
                        <a:rPr lang="en-US" sz="2400" b="0" i="1" smtClean="0">
                          <a:latin typeface="Cambria Math" panose="02040503050406030204" pitchFamily="18" charset="0"/>
                          <a:ea typeface="Cambria Math" panose="02040503050406030204" pitchFamily="18" charset="0"/>
                          <a:cs typeface="Arial"/>
                        </a:rPr>
                        <m:t>𝑖𝑚𝑝𝑎𝑐𝑡𝑜</m:t>
                      </m:r>
                      <m:r>
                        <a:rPr lang="en-US" sz="2400" b="0" i="1" smtClean="0">
                          <a:latin typeface="Cambria Math" panose="02040503050406030204" pitchFamily="18" charset="0"/>
                          <a:ea typeface="Cambria Math" panose="02040503050406030204" pitchFamily="18" charset="0"/>
                          <a:cs typeface="Arial"/>
                        </a:rPr>
                        <m:t> </m:t>
                      </m:r>
                      <m:r>
                        <a:rPr lang="en-US" sz="2400" b="0" i="1" smtClean="0">
                          <a:latin typeface="Cambria Math" panose="02040503050406030204" pitchFamily="18" charset="0"/>
                          <a:ea typeface="Cambria Math" panose="02040503050406030204" pitchFamily="18" charset="0"/>
                          <a:cs typeface="Arial"/>
                        </a:rPr>
                        <m:t>𝑝𝑜𝑡𝑒𝑛𝑐𝑖𝑎𝑙</m:t>
                      </m:r>
                    </m:oMath>
                  </m:oMathPara>
                </a14:m>
                <a:endParaRPr lang="en-US" sz="2400" b="0" dirty="0">
                  <a:latin typeface="Arial"/>
                  <a:ea typeface="Cambria Math" panose="02040503050406030204" pitchFamily="18" charset="0"/>
                  <a:cs typeface="Arial"/>
                </a:endParaRPr>
              </a:p>
              <a:p>
                <a:pPr algn="just">
                  <a:lnSpc>
                    <a:spcPct val="150000"/>
                  </a:lnSpc>
                  <a:spcBef>
                    <a:spcPts val="1500"/>
                  </a:spcBef>
                </a:pPr>
                <a:endParaRPr lang="en-US" sz="2400" dirty="0">
                  <a:solidFill>
                    <a:srgbClr val="000000"/>
                  </a:solidFill>
                  <a:latin typeface="Arial"/>
                  <a:cs typeface="Arial"/>
                </a:endParaRPr>
              </a:p>
              <a:p>
                <a:pPr algn="just">
                  <a:lnSpc>
                    <a:spcPct val="150000"/>
                  </a:lnSpc>
                  <a:spcBef>
                    <a:spcPts val="1500"/>
                  </a:spcBef>
                </a:pPr>
                <a:endParaRPr lang="en-US" sz="2400" dirty="0">
                  <a:solidFill>
                    <a:srgbClr val="000000"/>
                  </a:solidFill>
                  <a:latin typeface="Arial"/>
                  <a:cs typeface="Arial"/>
                </a:endParaRPr>
              </a:p>
              <a:p>
                <a:pPr marL="0" indent="0" algn="just">
                  <a:lnSpc>
                    <a:spcPct val="150000"/>
                  </a:lnSpc>
                  <a:spcBef>
                    <a:spcPts val="1500"/>
                  </a:spcBef>
                  <a:buNone/>
                </a:pPr>
                <a:endParaRPr lang="en-US" sz="2400" dirty="0">
                  <a:solidFill>
                    <a:srgbClr val="000000"/>
                  </a:solidFill>
                  <a:latin typeface="Arial"/>
                  <a:cs typeface="Arial"/>
                </a:endParaRPr>
              </a:p>
              <a:p>
                <a:pPr algn="just">
                  <a:lnSpc>
                    <a:spcPct val="150000"/>
                  </a:lnSpc>
                  <a:spcBef>
                    <a:spcPts val="1500"/>
                  </a:spcBef>
                </a:pPr>
                <a:endParaRPr lang="en-US" sz="2400" dirty="0">
                  <a:solidFill>
                    <a:srgbClr val="000000"/>
                  </a:solidFill>
                  <a:latin typeface="Arial"/>
                  <a:cs typeface="Arial"/>
                </a:endParaRPr>
              </a:p>
              <a:p>
                <a:pPr marL="0" indent="0" algn="just">
                  <a:lnSpc>
                    <a:spcPct val="100000"/>
                  </a:lnSpc>
                  <a:spcBef>
                    <a:spcPts val="1500"/>
                  </a:spcBef>
                  <a:spcAft>
                    <a:spcPts val="0"/>
                  </a:spcAft>
                  <a:buNone/>
                </a:pPr>
                <a:endParaRPr lang="en-US" sz="2400" dirty="0">
                  <a:solidFill>
                    <a:srgbClr val="000000"/>
                  </a:solidFill>
                  <a:latin typeface="Arial"/>
                  <a:cs typeface="Arial"/>
                </a:endParaRPr>
              </a:p>
              <a:p>
                <a:pPr lvl="1" algn="just">
                  <a:lnSpc>
                    <a:spcPct val="100000"/>
                  </a:lnSpc>
                  <a:spcBef>
                    <a:spcPts val="1500"/>
                  </a:spcBef>
                  <a:spcAft>
                    <a:spcPts val="0"/>
                  </a:spcAft>
                </a:pPr>
                <a:endParaRPr lang="en-US" sz="2200" dirty="0">
                  <a:latin typeface="Arial"/>
                  <a:cs typeface="Arial"/>
                </a:endParaRPr>
              </a:p>
            </p:txBody>
          </p:sp>
        </mc:Choice>
        <mc:Fallback xmlns="">
          <p:sp>
            <p:nvSpPr>
              <p:cNvPr id="3" name="Marcador de contenido 2">
                <a:extLst>
                  <a:ext uri="{FF2B5EF4-FFF2-40B4-BE49-F238E27FC236}">
                    <a16:creationId xmlns:a16="http://schemas.microsoft.com/office/drawing/2014/main" id="{CF0FD078-F4B0-6B12-481A-1941BD613F63}"/>
                  </a:ext>
                </a:extLst>
              </p:cNvPr>
              <p:cNvSpPr>
                <a:spLocks noGrp="1" noRot="1" noChangeAspect="1" noMove="1" noResize="1" noEditPoints="1" noAdjustHandles="1" noChangeArrowheads="1" noChangeShapeType="1" noTextEdit="1"/>
              </p:cNvSpPr>
              <p:nvPr>
                <p:ph idx="1"/>
              </p:nvPr>
            </p:nvSpPr>
            <p:spPr>
              <a:blipFill>
                <a:blip r:embed="rId2"/>
                <a:stretch>
                  <a:fillRect/>
                </a:stretch>
              </a:blipFill>
            </p:spPr>
            <p:txBody>
              <a:bodyPr/>
              <a:lstStyle/>
              <a:p>
                <a:r>
                  <a:rPr lang="en-US">
                    <a:noFill/>
                  </a:rPr>
                  <a:t> </a:t>
                </a:r>
              </a:p>
            </p:txBody>
          </p:sp>
        </mc:Fallback>
      </mc:AlternateContent>
      <p:sp>
        <p:nvSpPr>
          <p:cNvPr id="4" name="Marcador de número de diapositiva 3">
            <a:extLst>
              <a:ext uri="{FF2B5EF4-FFF2-40B4-BE49-F238E27FC236}">
                <a16:creationId xmlns:a16="http://schemas.microsoft.com/office/drawing/2014/main" id="{E8ED4944-912B-1F92-2773-83A3DA95F46C}"/>
              </a:ext>
            </a:extLst>
          </p:cNvPr>
          <p:cNvSpPr>
            <a:spLocks noGrp="1"/>
          </p:cNvSpPr>
          <p:nvPr>
            <p:ph type="sldNum" sz="quarter" idx="12"/>
          </p:nvPr>
        </p:nvSpPr>
        <p:spPr/>
        <p:txBody>
          <a:bodyPr/>
          <a:lstStyle/>
          <a:p>
            <a:fld id="{4FAB73BC-B049-4115-A692-8D63A059BFB8}" type="slidenum">
              <a:rPr lang="en-US" smtClean="0"/>
              <a:t>50</a:t>
            </a:fld>
            <a:endParaRPr lang="en-US" dirty="0"/>
          </a:p>
        </p:txBody>
      </p:sp>
      <p:graphicFrame>
        <p:nvGraphicFramePr>
          <p:cNvPr id="6" name="Content Placeholder 20">
            <a:extLst>
              <a:ext uri="{FF2B5EF4-FFF2-40B4-BE49-F238E27FC236}">
                <a16:creationId xmlns:a16="http://schemas.microsoft.com/office/drawing/2014/main" id="{CC1D92A1-F039-3D62-9A2E-9C0D40C033CD}"/>
              </a:ext>
            </a:extLst>
          </p:cNvPr>
          <p:cNvGraphicFramePr>
            <a:graphicFrameLocks/>
          </p:cNvGraphicFramePr>
          <p:nvPr>
            <p:extLst>
              <p:ext uri="{D42A27DB-BD31-4B8C-83A1-F6EECF244321}">
                <p14:modId xmlns:p14="http://schemas.microsoft.com/office/powerpoint/2010/main" val="993475197"/>
              </p:ext>
            </p:extLst>
          </p:nvPr>
        </p:nvGraphicFramePr>
        <p:xfrm>
          <a:off x="1848293" y="2784434"/>
          <a:ext cx="8133907" cy="3108960"/>
        </p:xfrm>
        <a:graphic>
          <a:graphicData uri="http://schemas.openxmlformats.org/drawingml/2006/table">
            <a:tbl>
              <a:tblPr firstRow="1" firstCol="1" bandRow="1">
                <a:tableStyleId>{2D5ABB26-0587-4C30-8999-92F81FD0307C}</a:tableStyleId>
              </a:tblPr>
              <a:tblGrid>
                <a:gridCol w="1556422">
                  <a:extLst>
                    <a:ext uri="{9D8B030D-6E8A-4147-A177-3AD203B41FA5}">
                      <a16:colId xmlns:a16="http://schemas.microsoft.com/office/drawing/2014/main" val="3605194328"/>
                    </a:ext>
                  </a:extLst>
                </a:gridCol>
                <a:gridCol w="6577485">
                  <a:extLst>
                    <a:ext uri="{9D8B030D-6E8A-4147-A177-3AD203B41FA5}">
                      <a16:colId xmlns:a16="http://schemas.microsoft.com/office/drawing/2014/main" val="3235644032"/>
                    </a:ext>
                  </a:extLst>
                </a:gridCol>
              </a:tblGrid>
              <a:tr h="228450">
                <a:tc>
                  <a:txBody>
                    <a:bodyPr/>
                    <a:lstStyle/>
                    <a:p>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Nivel de </a:t>
                      </a: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riesgo</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Descripción</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4513257"/>
                  </a:ext>
                </a:extLst>
              </a:tr>
              <a:tr h="394312">
                <a:tc>
                  <a:txBody>
                    <a:bodyPr/>
                    <a:lstStyle/>
                    <a:p>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Muy Alto (MA)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Requerirá una investigación detallada y una planificación de la gestión a nivel ejecutivo/director. Será necesario llevar a cabo una planificación y un seguimiento continuos, con exámenes periódicos. Se espera un ajuste sustancial de los controles para gestionar el riesgo, con costos que posiblemente superen las previsiones originales.</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60947937"/>
                  </a:ext>
                </a:extLst>
              </a:tr>
              <a:tr h="394312">
                <a:tc>
                  <a:txBody>
                    <a:bodyPr/>
                    <a:lstStyle/>
                    <a:p>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Alto (A)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Requiere la atención de la gerencia, pero la administración y la planificación pueden dejarse en manos de los líderes senior de proyectos o equipos. Es probable que la planificación y la supervisión continúen con exámenes periódicos, aunque es probable que el ajuste de los controles se realice con cargo a los recursos existentes.</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0970384"/>
                  </a:ext>
                </a:extLst>
              </a:tr>
              <a:tr h="281651">
                <a:tc>
                  <a:txBody>
                    <a:bodyPr/>
                    <a:lstStyle/>
                    <a:p>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Medio (M)</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Se puede gestionar mediante procedimientos específicos de supervisión y respuesta existentes. La gestión por parte de los empleados es adecuada con un seguimiento y revisiones adecuados.</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9131819"/>
                  </a:ext>
                </a:extLst>
              </a:tr>
              <a:tr h="228450">
                <a:tc>
                  <a:txBody>
                    <a:bodyPr/>
                    <a:lstStyle/>
                    <a:p>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Bajo (B)</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Se puede manejar a través de procedimientos rutinarios.</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032812"/>
                  </a:ext>
                </a:extLst>
              </a:tr>
              <a:tr h="228450">
                <a:tc>
                  <a:txBody>
                    <a:bodyPr/>
                    <a:lstStyle/>
                    <a:p>
                      <a:r>
                        <a:rPr lang="en-US" sz="1200" b="1" noProof="0" dirty="0">
                          <a:latin typeface="Arial" panose="020B0604020202020204" pitchFamily="34" charset="0"/>
                          <a:cs typeface="Arial" panose="020B0604020202020204" pitchFamily="34" charset="0"/>
                        </a:rPr>
                        <a:t>Muy Bajo (MB)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US" sz="1200" noProof="0" dirty="0">
                          <a:latin typeface="Arial" panose="020B0604020202020204" pitchFamily="34" charset="0"/>
                          <a:cs typeface="Arial" panose="020B0604020202020204" pitchFamily="34" charset="0"/>
                        </a:rPr>
                        <a:t>Se </a:t>
                      </a:r>
                      <a:r>
                        <a:rPr lang="en-US" sz="1200" noProof="0" dirty="0" err="1">
                          <a:latin typeface="Arial" panose="020B0604020202020204" pitchFamily="34" charset="0"/>
                          <a:cs typeface="Arial" panose="020B0604020202020204" pitchFamily="34" charset="0"/>
                        </a:rPr>
                        <a:t>puede</a:t>
                      </a:r>
                      <a:r>
                        <a:rPr lang="en-US" sz="1200" noProof="0" dirty="0">
                          <a:latin typeface="Arial" panose="020B0604020202020204" pitchFamily="34" charset="0"/>
                          <a:cs typeface="Arial" panose="020B0604020202020204" pitchFamily="34" charset="0"/>
                        </a:rPr>
                        <a:t> ignorer o </a:t>
                      </a:r>
                      <a:r>
                        <a:rPr lang="en-US" sz="1200" noProof="0" dirty="0" err="1">
                          <a:latin typeface="Arial" panose="020B0604020202020204" pitchFamily="34" charset="0"/>
                          <a:cs typeface="Arial" panose="020B0604020202020204" pitchFamily="34" charset="0"/>
                        </a:rPr>
                        <a:t>considerar</a:t>
                      </a:r>
                      <a:r>
                        <a:rPr lang="en-US" sz="1200" noProof="0" dirty="0">
                          <a:latin typeface="Arial" panose="020B0604020202020204" pitchFamily="34" charset="0"/>
                          <a:cs typeface="Arial" panose="020B0604020202020204" pitchFamily="34" charset="0"/>
                        </a:rPr>
                        <a:t> </a:t>
                      </a:r>
                      <a:r>
                        <a:rPr lang="en-US" sz="1200" noProof="0" dirty="0" err="1">
                          <a:latin typeface="Arial" panose="020B0604020202020204" pitchFamily="34" charset="0"/>
                          <a:cs typeface="Arial" panose="020B0604020202020204" pitchFamily="34" charset="0"/>
                        </a:rPr>
                        <a:t>como</a:t>
                      </a:r>
                      <a:r>
                        <a:rPr lang="en-US" sz="1200" noProof="0" dirty="0">
                          <a:latin typeface="Arial" panose="020B0604020202020204" pitchFamily="34" charset="0"/>
                          <a:cs typeface="Arial" panose="020B0604020202020204" pitchFamily="34" charset="0"/>
                        </a:rPr>
                        <a:t> </a:t>
                      </a:r>
                      <a:r>
                        <a:rPr lang="en-US" sz="1200" noProof="0" dirty="0" err="1">
                          <a:latin typeface="Arial" panose="020B0604020202020204" pitchFamily="34" charset="0"/>
                          <a:cs typeface="Arial" panose="020B0604020202020204" pitchFamily="34" charset="0"/>
                        </a:rPr>
                        <a:t>mejora</a:t>
                      </a:r>
                      <a:r>
                        <a:rPr lang="en-US" sz="1200" noProof="0" dirty="0">
                          <a:latin typeface="Arial" panose="020B0604020202020204" pitchFamily="34" charset="0"/>
                          <a:cs typeface="Arial" panose="020B0604020202020204" pitchFamily="34" charset="0"/>
                        </a:rPr>
                        <a:t> </a:t>
                      </a:r>
                      <a:r>
                        <a:rPr lang="en-US" sz="1200" noProof="0" dirty="0" err="1">
                          <a:latin typeface="Arial" panose="020B0604020202020204" pitchFamily="34" charset="0"/>
                          <a:cs typeface="Arial" panose="020B0604020202020204" pitchFamily="34" charset="0"/>
                        </a:rPr>
                        <a:t>futura</a:t>
                      </a:r>
                      <a:r>
                        <a:rPr lang="en-US" sz="1200" noProof="0" dirty="0">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68743495"/>
                  </a:ext>
                </a:extLst>
              </a:tr>
            </a:tbl>
          </a:graphicData>
        </a:graphic>
      </p:graphicFrame>
    </p:spTree>
    <p:extLst>
      <p:ext uri="{BB962C8B-B14F-4D97-AF65-F5344CB8AC3E}">
        <p14:creationId xmlns:p14="http://schemas.microsoft.com/office/powerpoint/2010/main" val="27505294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Caracterización de las salvaguardas existentes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fontScale="92500" lnSpcReduction="20000"/>
          </a:bodyPr>
          <a:lstStyle/>
          <a:p>
            <a:pPr>
              <a:lnSpc>
                <a:spcPct val="100000"/>
              </a:lnSpc>
              <a:spcBef>
                <a:spcPts val="1500"/>
              </a:spcBef>
              <a:spcAft>
                <a:spcPts val="0"/>
              </a:spcAft>
            </a:pPr>
            <a:r>
              <a:rPr lang="es-ES" sz="2400" dirty="0">
                <a:latin typeface="Arial"/>
                <a:cs typeface="Arial"/>
              </a:rPr>
              <a:t>Es necesario identificar los controles existentes utilizados para intentar minimizar las amenazas</a:t>
            </a:r>
            <a:endParaRPr lang="en-US" sz="2400" dirty="0">
              <a:latin typeface="Arial"/>
              <a:cs typeface="Arial"/>
            </a:endParaRPr>
          </a:p>
          <a:p>
            <a:pPr>
              <a:lnSpc>
                <a:spcPct val="100000"/>
              </a:lnSpc>
              <a:spcBef>
                <a:spcPts val="1500"/>
              </a:spcBef>
              <a:spcAft>
                <a:spcPts val="0"/>
              </a:spcAft>
            </a:pPr>
            <a:r>
              <a:rPr lang="es-ES" sz="2400" dirty="0">
                <a:latin typeface="Arial"/>
                <a:cs typeface="Arial"/>
              </a:rPr>
              <a:t>Los controles de seguridad incluyen:</a:t>
            </a:r>
            <a:endParaRPr lang="en-US" sz="2400" dirty="0">
              <a:latin typeface="Arial"/>
              <a:cs typeface="Arial"/>
            </a:endParaRPr>
          </a:p>
          <a:p>
            <a:pPr lvl="1">
              <a:lnSpc>
                <a:spcPct val="100000"/>
              </a:lnSpc>
              <a:spcBef>
                <a:spcPts val="600"/>
              </a:spcBef>
              <a:spcAft>
                <a:spcPts val="0"/>
              </a:spcAft>
              <a:buFont typeface="Wingdings 2" pitchFamily="34" charset="0"/>
              <a:buChar char=""/>
            </a:pPr>
            <a:r>
              <a:rPr lang="en-US" sz="2200" dirty="0" err="1">
                <a:latin typeface="Arial"/>
                <a:cs typeface="Arial"/>
              </a:rPr>
              <a:t>Administración</a:t>
            </a:r>
            <a:endParaRPr lang="en-US" sz="2200" dirty="0">
              <a:latin typeface="Arial"/>
              <a:cs typeface="Arial"/>
            </a:endParaRPr>
          </a:p>
          <a:p>
            <a:pPr lvl="1">
              <a:lnSpc>
                <a:spcPct val="100000"/>
              </a:lnSpc>
              <a:spcBef>
                <a:spcPts val="600"/>
              </a:spcBef>
              <a:spcAft>
                <a:spcPts val="0"/>
              </a:spcAft>
              <a:buFont typeface="Wingdings 2" pitchFamily="34" charset="0"/>
              <a:buChar char=""/>
            </a:pPr>
            <a:r>
              <a:rPr lang="en-US" sz="2200" dirty="0" err="1">
                <a:latin typeface="Arial"/>
                <a:cs typeface="Arial"/>
              </a:rPr>
              <a:t>Operacional</a:t>
            </a:r>
            <a:endParaRPr lang="en-US" sz="2200" dirty="0">
              <a:latin typeface="Arial"/>
              <a:cs typeface="Arial"/>
            </a:endParaRPr>
          </a:p>
          <a:p>
            <a:pPr lvl="1">
              <a:lnSpc>
                <a:spcPct val="100000"/>
              </a:lnSpc>
              <a:spcBef>
                <a:spcPts val="600"/>
              </a:spcBef>
              <a:spcAft>
                <a:spcPts val="0"/>
              </a:spcAft>
              <a:buFont typeface="Wingdings 2" pitchFamily="34" charset="0"/>
              <a:buChar char=""/>
            </a:pPr>
            <a:r>
              <a:rPr lang="en-US" sz="2200" dirty="0" err="1">
                <a:latin typeface="Arial"/>
                <a:cs typeface="Arial"/>
              </a:rPr>
              <a:t>Procesos</a:t>
            </a:r>
            <a:r>
              <a:rPr lang="en-US" sz="2200" dirty="0">
                <a:latin typeface="Arial"/>
                <a:cs typeface="Arial"/>
              </a:rPr>
              <a:t> y </a:t>
            </a:r>
            <a:r>
              <a:rPr lang="en-US" sz="2200" dirty="0" err="1">
                <a:latin typeface="Arial"/>
                <a:cs typeface="Arial"/>
              </a:rPr>
              <a:t>procedimientos</a:t>
            </a:r>
            <a:r>
              <a:rPr lang="en-US" sz="2200" dirty="0">
                <a:latin typeface="Arial"/>
                <a:cs typeface="Arial"/>
              </a:rPr>
              <a:t> </a:t>
            </a:r>
            <a:r>
              <a:rPr lang="en-US" sz="2200" dirty="0" err="1">
                <a:latin typeface="Arial"/>
                <a:cs typeface="Arial"/>
              </a:rPr>
              <a:t>técnicos</a:t>
            </a:r>
            <a:endParaRPr lang="en-US" sz="2200" dirty="0">
              <a:latin typeface="Arial"/>
              <a:cs typeface="Arial"/>
            </a:endParaRPr>
          </a:p>
          <a:p>
            <a:pPr>
              <a:lnSpc>
                <a:spcPct val="100000"/>
              </a:lnSpc>
              <a:spcBef>
                <a:spcPts val="1500"/>
              </a:spcBef>
              <a:spcAft>
                <a:spcPts val="0"/>
              </a:spcAft>
            </a:pPr>
            <a:r>
              <a:rPr lang="es-ES" sz="2400" dirty="0">
                <a:latin typeface="Arial"/>
                <a:cs typeface="Arial"/>
              </a:rPr>
              <a:t>Utilizar listas de verificación de los controles existentes </a:t>
            </a:r>
            <a:br>
              <a:rPr lang="es-ES" sz="2400" dirty="0">
                <a:latin typeface="Arial"/>
                <a:cs typeface="Arial"/>
              </a:rPr>
            </a:br>
            <a:r>
              <a:rPr lang="es-ES" sz="2400" dirty="0">
                <a:latin typeface="Arial"/>
                <a:cs typeface="Arial"/>
              </a:rPr>
              <a:t>y entrevistar al personal clave de la organización para </a:t>
            </a:r>
            <a:br>
              <a:rPr lang="es-ES" sz="2400" dirty="0">
                <a:latin typeface="Arial"/>
                <a:cs typeface="Arial"/>
              </a:rPr>
            </a:br>
            <a:r>
              <a:rPr lang="es-ES" sz="2400" dirty="0">
                <a:latin typeface="Arial"/>
                <a:cs typeface="Arial"/>
              </a:rPr>
              <a:t>solicitar información</a:t>
            </a:r>
          </a:p>
          <a:p>
            <a:r>
              <a:rPr lang="es-ES" sz="2400" dirty="0"/>
              <a:t>Subtareas</a:t>
            </a:r>
            <a:r>
              <a:rPr lang="es-ES" sz="2000" dirty="0"/>
              <a:t>:</a:t>
            </a:r>
          </a:p>
          <a:p>
            <a:pPr marL="547370" lvl="1"/>
            <a:r>
              <a:rPr lang="es-ES" sz="2200" dirty="0"/>
              <a:t>Selección de las salvaguardas pertinentes</a:t>
            </a:r>
          </a:p>
          <a:p>
            <a:pPr marL="547370" lvl="1"/>
            <a:r>
              <a:rPr lang="es-ES" sz="2200" dirty="0"/>
              <a:t>Valoración (eficacia e insuficiencias) </a:t>
            </a:r>
            <a:br>
              <a:rPr lang="es-ES" sz="2200" dirty="0"/>
            </a:br>
            <a:r>
              <a:rPr lang="es-ES" sz="2200" dirty="0"/>
              <a:t>de las salvaguardas</a:t>
            </a:r>
            <a:endParaRPr lang="en-US" sz="3000" dirty="0">
              <a:latin typeface="Arial"/>
              <a:cs typeface="Arial"/>
            </a:endParaRPr>
          </a:p>
          <a:p>
            <a:endParaRPr lang="es-ES" dirty="0"/>
          </a:p>
        </p:txBody>
      </p:sp>
      <p:sp>
        <p:nvSpPr>
          <p:cNvPr id="4" name="Marcador de número de diapositiva 3">
            <a:extLst>
              <a:ext uri="{FF2B5EF4-FFF2-40B4-BE49-F238E27FC236}">
                <a16:creationId xmlns:a16="http://schemas.microsoft.com/office/drawing/2014/main" id="{E8D63DC9-4838-4DB1-600E-B74F850B123E}"/>
              </a:ext>
            </a:extLst>
          </p:cNvPr>
          <p:cNvSpPr>
            <a:spLocks noGrp="1"/>
          </p:cNvSpPr>
          <p:nvPr>
            <p:ph type="sldNum" sz="quarter" idx="12"/>
          </p:nvPr>
        </p:nvSpPr>
        <p:spPr/>
        <p:txBody>
          <a:bodyPr/>
          <a:lstStyle/>
          <a:p>
            <a:fld id="{4FAB73BC-B049-4115-A692-8D63A059BFB8}" type="slidenum">
              <a:rPr lang="en-US" smtClean="0"/>
              <a:t>51</a:t>
            </a:fld>
            <a:endParaRPr lang="en-US" dirty="0"/>
          </a:p>
        </p:txBody>
      </p:sp>
      <p:pic>
        <p:nvPicPr>
          <p:cNvPr id="5" name="Picture 4">
            <a:extLst>
              <a:ext uri="{FF2B5EF4-FFF2-40B4-BE49-F238E27FC236}">
                <a16:creationId xmlns:a16="http://schemas.microsoft.com/office/drawing/2014/main" id="{58306C78-68EA-6470-9CF8-48113274A070}"/>
              </a:ext>
            </a:extLst>
          </p:cNvPr>
          <p:cNvPicPr>
            <a:picLocks noChangeAspect="1"/>
          </p:cNvPicPr>
          <p:nvPr/>
        </p:nvPicPr>
        <p:blipFill rotWithShape="1">
          <a:blip r:embed="rId2"/>
          <a:srcRect r="3794"/>
          <a:stretch/>
        </p:blipFill>
        <p:spPr>
          <a:xfrm>
            <a:off x="7825019" y="3167406"/>
            <a:ext cx="3821126" cy="2774910"/>
          </a:xfrm>
          <a:prstGeom prst="rect">
            <a:avLst/>
          </a:prstGeom>
        </p:spPr>
      </p:pic>
      <p:sp>
        <p:nvSpPr>
          <p:cNvPr id="6" name="Oval 5">
            <a:extLst>
              <a:ext uri="{FF2B5EF4-FFF2-40B4-BE49-F238E27FC236}">
                <a16:creationId xmlns:a16="http://schemas.microsoft.com/office/drawing/2014/main" id="{41A19E01-7C62-18F8-8456-18B8A8D6782B}"/>
              </a:ext>
            </a:extLst>
          </p:cNvPr>
          <p:cNvSpPr/>
          <p:nvPr/>
        </p:nvSpPr>
        <p:spPr>
          <a:xfrm>
            <a:off x="7326715" y="5155083"/>
            <a:ext cx="2835379" cy="966620"/>
          </a:xfrm>
          <a:custGeom>
            <a:avLst/>
            <a:gdLst>
              <a:gd name="csX0" fmla="*/ 0 w 2835379"/>
              <a:gd name="csY0" fmla="*/ 483310 h 966620"/>
              <a:gd name="csX1" fmla="*/ 1417690 w 2835379"/>
              <a:gd name="csY1" fmla="*/ 0 h 966620"/>
              <a:gd name="csX2" fmla="*/ 2835380 w 2835379"/>
              <a:gd name="csY2" fmla="*/ 483310 h 966620"/>
              <a:gd name="csX3" fmla="*/ 1417690 w 2835379"/>
              <a:gd name="csY3" fmla="*/ 966620 h 966620"/>
              <a:gd name="csX4" fmla="*/ 0 w 2835379"/>
              <a:gd name="csY4" fmla="*/ 483310 h 966620"/>
            </a:gdLst>
            <a:ahLst/>
            <a:cxnLst>
              <a:cxn ang="0">
                <a:pos x="csX0" y="csY0"/>
              </a:cxn>
              <a:cxn ang="0">
                <a:pos x="csX1" y="csY1"/>
              </a:cxn>
              <a:cxn ang="0">
                <a:pos x="csX2" y="csY2"/>
              </a:cxn>
              <a:cxn ang="0">
                <a:pos x="csX3" y="csY3"/>
              </a:cxn>
              <a:cxn ang="0">
                <a:pos x="csX4" y="csY4"/>
              </a:cxn>
            </a:cxnLst>
            <a:rect l="l" t="t" r="r" b="b"/>
            <a:pathLst>
              <a:path w="2835379" h="966620" extrusionOk="0">
                <a:moveTo>
                  <a:pt x="0" y="483310"/>
                </a:moveTo>
                <a:cubicBezTo>
                  <a:pt x="-67555" y="136945"/>
                  <a:pt x="757903" y="-44724"/>
                  <a:pt x="1417690" y="0"/>
                </a:cubicBezTo>
                <a:cubicBezTo>
                  <a:pt x="2165832" y="19568"/>
                  <a:pt x="2839141" y="215263"/>
                  <a:pt x="2835380" y="483310"/>
                </a:cubicBezTo>
                <a:cubicBezTo>
                  <a:pt x="2785254" y="650296"/>
                  <a:pt x="2176896" y="1040562"/>
                  <a:pt x="1417690" y="966620"/>
                </a:cubicBezTo>
                <a:cubicBezTo>
                  <a:pt x="663708" y="926631"/>
                  <a:pt x="20895" y="748516"/>
                  <a:pt x="0" y="483310"/>
                </a:cubicBezTo>
                <a:close/>
              </a:path>
            </a:pathLst>
          </a:custGeom>
          <a:noFill/>
          <a:ln w="19050" cap="flat" cmpd="sng" algn="ctr">
            <a:solidFill>
              <a:srgbClr val="AF1F2E"/>
            </a:solidFill>
            <a:prstDash val="solid"/>
            <a:round/>
            <a:headEnd type="none" w="med" len="med"/>
            <a:tailEnd type="none" w="med" len="med"/>
            <a:extLst>
              <a:ext uri="{C807C97D-BFC1-408E-A445-0C87EB9F89A2}">
                <ask:lineSketchStyleProps xmlns:ask="http://schemas.microsoft.com/office/drawing/2018/sketchyshapes" sd="879248734">
                  <a:prstGeom prst="ellipse">
                    <a:avLst/>
                  </a:prstGeom>
                  <ask:type>
                    <ask:lineSketchCurved/>
                  </ask:type>
                </ask:lineSketchStyleProps>
              </a:ext>
            </a:extLst>
          </a:ln>
        </p:spPr>
        <p:style>
          <a:lnRef idx="0">
            <a:scrgbClr r="0" g="0" b="0"/>
          </a:lnRef>
          <a:fillRef idx="0">
            <a:scrgbClr r="0" g="0" b="0"/>
          </a:fillRef>
          <a:effectRef idx="0">
            <a:scrgbClr r="0" g="0" b="0"/>
          </a:effectRef>
          <a:fontRef idx="minor">
            <a:schemeClr val="dk1"/>
          </a:fontRef>
        </p:style>
        <p:txBody>
          <a:bodyPr rtlCol="0" anchor="ctr"/>
          <a:lstStyle/>
          <a:p>
            <a:pPr algn="ctr"/>
            <a:endParaRPr lang="en-150"/>
          </a:p>
        </p:txBody>
      </p:sp>
    </p:spTree>
    <p:extLst>
      <p:ext uri="{BB962C8B-B14F-4D97-AF65-F5344CB8AC3E}">
        <p14:creationId xmlns:p14="http://schemas.microsoft.com/office/powerpoint/2010/main" val="32457333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Tipos de contramedidas</a:t>
            </a:r>
          </a:p>
        </p:txBody>
      </p:sp>
      <p:sp>
        <p:nvSpPr>
          <p:cNvPr id="4" name="Marcador de número de diapositiva 3">
            <a:extLst>
              <a:ext uri="{FF2B5EF4-FFF2-40B4-BE49-F238E27FC236}">
                <a16:creationId xmlns:a16="http://schemas.microsoft.com/office/drawing/2014/main" id="{E8D63DC9-4838-4DB1-600E-B74F850B123E}"/>
              </a:ext>
            </a:extLst>
          </p:cNvPr>
          <p:cNvSpPr>
            <a:spLocks noGrp="1"/>
          </p:cNvSpPr>
          <p:nvPr>
            <p:ph type="sldNum" sz="quarter" idx="12"/>
          </p:nvPr>
        </p:nvSpPr>
        <p:spPr/>
        <p:txBody>
          <a:bodyPr/>
          <a:lstStyle/>
          <a:p>
            <a:fld id="{4FAB73BC-B049-4115-A692-8D63A059BFB8}" type="slidenum">
              <a:rPr lang="en-US" smtClean="0"/>
              <a:t>52</a:t>
            </a:fld>
            <a:endParaRPr lang="en-US" dirty="0"/>
          </a:p>
        </p:txBody>
      </p:sp>
      <p:graphicFrame>
        <p:nvGraphicFramePr>
          <p:cNvPr id="7" name="Table 8">
            <a:extLst>
              <a:ext uri="{FF2B5EF4-FFF2-40B4-BE49-F238E27FC236}">
                <a16:creationId xmlns:a16="http://schemas.microsoft.com/office/drawing/2014/main" id="{13F9B478-CBB1-39BB-CCA7-7E49A1B8B6FE}"/>
              </a:ext>
            </a:extLst>
          </p:cNvPr>
          <p:cNvGraphicFramePr>
            <a:graphicFrameLocks noGrp="1"/>
          </p:cNvGraphicFramePr>
          <p:nvPr>
            <p:ph sz="quarter" idx="1"/>
            <p:extLst>
              <p:ext uri="{D42A27DB-BD31-4B8C-83A1-F6EECF244321}">
                <p14:modId xmlns:p14="http://schemas.microsoft.com/office/powerpoint/2010/main" val="3068069432"/>
              </p:ext>
            </p:extLst>
          </p:nvPr>
        </p:nvGraphicFramePr>
        <p:xfrm>
          <a:off x="1958676" y="1896639"/>
          <a:ext cx="7543802" cy="4079240"/>
        </p:xfrm>
        <a:graphic>
          <a:graphicData uri="http://schemas.openxmlformats.org/drawingml/2006/table">
            <a:tbl>
              <a:tblPr firstRow="1" bandRow="1">
                <a:tableStyleId>{3B4B98B0-60AC-42C2-AFA5-B58CD77FA1E5}</a:tableStyleId>
              </a:tblPr>
              <a:tblGrid>
                <a:gridCol w="3771901">
                  <a:extLst>
                    <a:ext uri="{9D8B030D-6E8A-4147-A177-3AD203B41FA5}">
                      <a16:colId xmlns:a16="http://schemas.microsoft.com/office/drawing/2014/main" val="396414493"/>
                    </a:ext>
                  </a:extLst>
                </a:gridCol>
                <a:gridCol w="3771901">
                  <a:extLst>
                    <a:ext uri="{9D8B030D-6E8A-4147-A177-3AD203B41FA5}">
                      <a16:colId xmlns:a16="http://schemas.microsoft.com/office/drawing/2014/main" val="1832315607"/>
                    </a:ext>
                  </a:extLst>
                </a:gridCol>
              </a:tblGrid>
              <a:tr h="370840">
                <a:tc>
                  <a:txBody>
                    <a:bodyPr/>
                    <a:lstStyle/>
                    <a:p>
                      <a:pPr algn="ctr"/>
                      <a:r>
                        <a:rPr lang="es-ES" noProof="0"/>
                        <a:t>Efecto</a:t>
                      </a:r>
                    </a:p>
                  </a:txBody>
                  <a:tcPr/>
                </a:tc>
                <a:tc>
                  <a:txBody>
                    <a:bodyPr/>
                    <a:lstStyle/>
                    <a:p>
                      <a:pPr algn="ctr"/>
                      <a:r>
                        <a:rPr lang="es-ES" noProof="0"/>
                        <a:t>Tipo</a:t>
                      </a:r>
                    </a:p>
                  </a:txBody>
                  <a:tcPr/>
                </a:tc>
                <a:extLst>
                  <a:ext uri="{0D108BD9-81ED-4DB2-BD59-A6C34878D82A}">
                    <a16:rowId xmlns:a16="http://schemas.microsoft.com/office/drawing/2014/main" val="2219068018"/>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u="none" strike="noStrike" kern="1200" baseline="0" noProof="0"/>
                        <a:t>Reducen la probabilidad	</a:t>
                      </a:r>
                      <a:endParaRPr kumimoji="0" lang="es-ES" sz="1800" b="0" i="0" u="none" strike="noStrike" kern="1200" baseline="0" noProof="0">
                        <a:solidFill>
                          <a:schemeClr val="dk1"/>
                        </a:solidFill>
                        <a:latin typeface="+mn-lt"/>
                        <a:ea typeface="+mn-ea"/>
                        <a:cs typeface="+mn-cs"/>
                      </a:endParaRPr>
                    </a:p>
                  </a:txBody>
                  <a:tcPr anchor="ctr">
                    <a:lnB w="3175" cap="flat" cmpd="sng" algn="ctr">
                      <a:solidFill>
                        <a:schemeClr val="tx1"/>
                      </a:solidFill>
                      <a:prstDash val="solid"/>
                      <a:round/>
                      <a:headEnd type="none" w="med" len="med"/>
                      <a:tailEnd type="none" w="med" len="med"/>
                    </a:lnB>
                  </a:tcPr>
                </a:tc>
                <a:tc>
                  <a:txBody>
                    <a:bodyPr/>
                    <a:lstStyle/>
                    <a:p>
                      <a:pPr>
                        <a:tabLst>
                          <a:tab pos="623888" algn="l"/>
                        </a:tabLst>
                      </a:pPr>
                      <a:r>
                        <a:rPr kumimoji="0" lang="es-ES" sz="1800" u="none" strike="noStrike" kern="1200" baseline="0" noProof="0">
                          <a:latin typeface="+mj-lt"/>
                        </a:rPr>
                        <a:t>[PR]</a:t>
                      </a:r>
                      <a:r>
                        <a:rPr lang="es-ES" sz="1800"/>
                        <a:t> 	</a:t>
                      </a:r>
                      <a:r>
                        <a:rPr kumimoji="0" lang="es-ES" sz="1800" u="none" strike="noStrike" kern="1200" baseline="0" noProof="0">
                          <a:latin typeface="+mj-lt"/>
                        </a:rPr>
                        <a:t>PREVENTIVAS</a:t>
                      </a:r>
                      <a:endParaRPr lang="es-ES" noProof="0">
                        <a:latin typeface="+mj-lt"/>
                      </a:endParaRPr>
                    </a:p>
                  </a:txBody>
                  <a:tcPr/>
                </a:tc>
                <a:extLst>
                  <a:ext uri="{0D108BD9-81ED-4DB2-BD59-A6C34878D82A}">
                    <a16:rowId xmlns:a16="http://schemas.microsoft.com/office/drawing/2014/main" val="2133922872"/>
                  </a:ext>
                </a:extLst>
              </a:tr>
              <a:tr h="370840">
                <a:tc vMerge="1">
                  <a:txBody>
                    <a:bodyPr/>
                    <a:lstStyle/>
                    <a:p>
                      <a:endParaRPr lang="en-GB"/>
                    </a:p>
                  </a:txBody>
                  <a:tcPr/>
                </a:tc>
                <a:tc>
                  <a:txBody>
                    <a:bodyPr/>
                    <a:lstStyle/>
                    <a:p>
                      <a:pPr>
                        <a:tabLst>
                          <a:tab pos="623888" algn="l"/>
                        </a:tabLst>
                      </a:pPr>
                      <a:r>
                        <a:rPr kumimoji="0" lang="es-ES" sz="1800" u="none" strike="noStrike" kern="1200" baseline="0" noProof="0">
                          <a:solidFill>
                            <a:schemeClr val="tx1"/>
                          </a:solidFill>
                          <a:latin typeface="+mj-lt"/>
                          <a:ea typeface="+mn-ea"/>
                          <a:cs typeface="+mn-cs"/>
                        </a:rPr>
                        <a:t>[DR]</a:t>
                      </a:r>
                      <a:r>
                        <a:rPr kumimoji="0" lang="es-ES" sz="1800" u="none" strike="noStrike" kern="1200" baseline="0">
                          <a:solidFill>
                            <a:schemeClr val="tx1"/>
                          </a:solidFill>
                          <a:latin typeface="+mj-lt"/>
                          <a:ea typeface="+mn-ea"/>
                          <a:cs typeface="+mn-cs"/>
                        </a:rPr>
                        <a:t> 	</a:t>
                      </a:r>
                      <a:r>
                        <a:rPr kumimoji="0" lang="es-ES" sz="1800" u="none" strike="noStrike" kern="1200" baseline="0" noProof="0">
                          <a:solidFill>
                            <a:schemeClr val="tx1"/>
                          </a:solidFill>
                          <a:latin typeface="+mj-lt"/>
                          <a:ea typeface="+mn-ea"/>
                          <a:cs typeface="+mn-cs"/>
                        </a:rPr>
                        <a:t>DISUASORIAS</a:t>
                      </a:r>
                    </a:p>
                  </a:txBody>
                  <a:tcPr/>
                </a:tc>
                <a:extLst>
                  <a:ext uri="{0D108BD9-81ED-4DB2-BD59-A6C34878D82A}">
                    <a16:rowId xmlns:a16="http://schemas.microsoft.com/office/drawing/2014/main" val="1047227562"/>
                  </a:ext>
                </a:extLst>
              </a:tr>
              <a:tr h="370840">
                <a:tc vMerge="1">
                  <a:txBody>
                    <a:bodyPr/>
                    <a:lstStyle/>
                    <a:p>
                      <a:endParaRPr lang="en-GB"/>
                    </a:p>
                  </a:txBody>
                  <a:tcPr/>
                </a:tc>
                <a:tc>
                  <a:txBody>
                    <a:bodyPr/>
                    <a:lstStyle/>
                    <a:p>
                      <a:pPr>
                        <a:tabLst>
                          <a:tab pos="623888" algn="l"/>
                        </a:tabLst>
                      </a:pPr>
                      <a:r>
                        <a:rPr kumimoji="0" lang="es-ES" sz="1800" u="none" strike="noStrike" kern="1200" baseline="0" noProof="0">
                          <a:solidFill>
                            <a:schemeClr val="tx1"/>
                          </a:solidFill>
                          <a:latin typeface="+mj-lt"/>
                          <a:ea typeface="+mn-ea"/>
                          <a:cs typeface="+mn-cs"/>
                        </a:rPr>
                        <a:t>[EL]</a:t>
                      </a:r>
                      <a:r>
                        <a:rPr kumimoji="0" lang="es-ES" sz="1800" u="none" strike="noStrike" kern="1200" baseline="0">
                          <a:solidFill>
                            <a:schemeClr val="tx1"/>
                          </a:solidFill>
                          <a:latin typeface="+mj-lt"/>
                          <a:ea typeface="+mn-ea"/>
                          <a:cs typeface="+mn-cs"/>
                        </a:rPr>
                        <a:t> 	</a:t>
                      </a:r>
                      <a:r>
                        <a:rPr kumimoji="0" lang="es-ES" sz="1800" u="none" strike="noStrike" kern="1200" baseline="0" noProof="0">
                          <a:solidFill>
                            <a:schemeClr val="tx1"/>
                          </a:solidFill>
                          <a:latin typeface="+mj-lt"/>
                          <a:ea typeface="+mn-ea"/>
                          <a:cs typeface="+mn-cs"/>
                        </a:rPr>
                        <a:t>ELIMINATORIAS 	</a:t>
                      </a:r>
                    </a:p>
                  </a:txBody>
                  <a:tcPr>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9223367"/>
                  </a:ext>
                </a:extLst>
              </a:tr>
              <a:tr h="370840">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u="none" strike="noStrike" kern="1200" baseline="0" noProof="0"/>
                        <a:t>Acotan la degradación 	</a:t>
                      </a:r>
                      <a:endParaRPr kumimoji="0" lang="es-ES" sz="1800" b="0" i="0" u="none" strike="noStrike" kern="1200" baseline="0" noProof="0">
                        <a:solidFill>
                          <a:schemeClr val="dk1"/>
                        </a:solidFill>
                        <a:latin typeface="+mn-lt"/>
                        <a:ea typeface="+mn-ea"/>
                        <a:cs typeface="+mn-cs"/>
                      </a:endParaRP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tabLst>
                          <a:tab pos="623888" algn="l"/>
                        </a:tabLst>
                      </a:pPr>
                      <a:r>
                        <a:rPr kumimoji="0" lang="es-ES" sz="1800" u="none" strike="noStrike" kern="1200" baseline="0" noProof="0">
                          <a:solidFill>
                            <a:schemeClr val="tx1"/>
                          </a:solidFill>
                          <a:latin typeface="+mj-lt"/>
                          <a:ea typeface="+mn-ea"/>
                          <a:cs typeface="+mn-cs"/>
                        </a:rPr>
                        <a:t>[IM]</a:t>
                      </a:r>
                      <a:r>
                        <a:rPr kumimoji="0" lang="es-ES" sz="1800" u="none" strike="noStrike" kern="1200" baseline="0">
                          <a:solidFill>
                            <a:schemeClr val="tx1"/>
                          </a:solidFill>
                          <a:latin typeface="+mj-lt"/>
                          <a:ea typeface="+mn-ea"/>
                          <a:cs typeface="+mn-cs"/>
                        </a:rPr>
                        <a:t> 	</a:t>
                      </a:r>
                      <a:r>
                        <a:rPr kumimoji="0" lang="es-ES" sz="1800" u="none" strike="noStrike" kern="1200" baseline="0" noProof="0">
                          <a:solidFill>
                            <a:schemeClr val="tx1"/>
                          </a:solidFill>
                          <a:latin typeface="+mj-lt"/>
                          <a:ea typeface="+mn-ea"/>
                          <a:cs typeface="+mn-cs"/>
                        </a:rPr>
                        <a:t>MINIMIZADORAS </a:t>
                      </a:r>
                    </a:p>
                  </a:txBody>
                  <a:tcPr>
                    <a:lnT w="31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42940106"/>
                  </a:ext>
                </a:extLst>
              </a:tr>
              <a:tr h="37084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23888" algn="l"/>
                        </a:tabLst>
                        <a:defRPr/>
                      </a:pPr>
                      <a:r>
                        <a:rPr kumimoji="0" lang="es-ES" sz="1800" u="none" strike="noStrike" kern="1200" baseline="0" noProof="0">
                          <a:solidFill>
                            <a:schemeClr val="tx1"/>
                          </a:solidFill>
                          <a:latin typeface="+mj-lt"/>
                          <a:ea typeface="+mn-ea"/>
                          <a:cs typeface="+mn-cs"/>
                        </a:rPr>
                        <a:t>[CR]</a:t>
                      </a:r>
                      <a:r>
                        <a:rPr kumimoji="0" lang="es-ES" sz="1800" u="none" strike="noStrike" kern="1200" baseline="0">
                          <a:solidFill>
                            <a:schemeClr val="tx1"/>
                          </a:solidFill>
                          <a:latin typeface="+mj-lt"/>
                          <a:ea typeface="+mn-ea"/>
                          <a:cs typeface="+mn-cs"/>
                        </a:rPr>
                        <a:t> 	</a:t>
                      </a:r>
                      <a:r>
                        <a:rPr kumimoji="0" lang="es-ES" sz="1800" u="none" strike="noStrike" kern="1200" baseline="0" noProof="0">
                          <a:solidFill>
                            <a:schemeClr val="tx1"/>
                          </a:solidFill>
                          <a:latin typeface="+mj-lt"/>
                          <a:ea typeface="+mn-ea"/>
                          <a:cs typeface="+mn-cs"/>
                        </a:rPr>
                        <a:t>CORRECTIVAS </a:t>
                      </a:r>
                    </a:p>
                  </a:txBody>
                  <a:tcPr/>
                </a:tc>
                <a:extLst>
                  <a:ext uri="{0D108BD9-81ED-4DB2-BD59-A6C34878D82A}">
                    <a16:rowId xmlns:a16="http://schemas.microsoft.com/office/drawing/2014/main" val="2248073746"/>
                  </a:ext>
                </a:extLst>
              </a:tr>
              <a:tr h="37084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23888" algn="l"/>
                        </a:tabLst>
                        <a:defRPr/>
                      </a:pPr>
                      <a:r>
                        <a:rPr kumimoji="0" lang="es-ES" sz="1800" u="none" strike="noStrike" kern="1200" baseline="0" noProof="0">
                          <a:solidFill>
                            <a:schemeClr val="tx1"/>
                          </a:solidFill>
                          <a:latin typeface="+mj-lt"/>
                          <a:ea typeface="+mn-ea"/>
                          <a:cs typeface="+mn-cs"/>
                        </a:rPr>
                        <a:t>[RC]</a:t>
                      </a:r>
                      <a:r>
                        <a:rPr kumimoji="0" lang="es-ES" sz="1800" u="none" strike="noStrike" kern="1200" baseline="0">
                          <a:solidFill>
                            <a:schemeClr val="tx1"/>
                          </a:solidFill>
                          <a:latin typeface="+mj-lt"/>
                          <a:ea typeface="+mn-ea"/>
                          <a:cs typeface="+mn-cs"/>
                        </a:rPr>
                        <a:t> 	</a:t>
                      </a:r>
                      <a:r>
                        <a:rPr kumimoji="0" lang="es-ES" sz="1800" u="none" strike="noStrike" kern="1200" baseline="0" noProof="0">
                          <a:solidFill>
                            <a:schemeClr val="tx1"/>
                          </a:solidFill>
                          <a:latin typeface="+mj-lt"/>
                          <a:ea typeface="+mn-ea"/>
                          <a:cs typeface="+mn-cs"/>
                        </a:rPr>
                        <a:t>RECUPERATIVAS 	</a:t>
                      </a:r>
                    </a:p>
                  </a:txBody>
                  <a:tcPr>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8833985"/>
                  </a:ext>
                </a:extLst>
              </a:tr>
              <a:tr h="370840">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u="none" strike="noStrike" kern="1200" baseline="0" noProof="0"/>
                        <a:t>Consolidan el efecto de las demás 	</a:t>
                      </a:r>
                      <a:endParaRPr kumimoji="0" lang="es-ES" sz="1800" b="0" i="0" u="none" strike="noStrike" kern="1200" baseline="0" noProof="0">
                        <a:solidFill>
                          <a:schemeClr val="dk1"/>
                        </a:solidFill>
                        <a:latin typeface="+mn-lt"/>
                        <a:ea typeface="+mn-ea"/>
                        <a:cs typeface="+mn-cs"/>
                      </a:endParaRPr>
                    </a:p>
                  </a:txBody>
                  <a:tcPr anchor="ctr">
                    <a:lnT w="3175" cap="flat" cmpd="sng" algn="ctr">
                      <a:solidFill>
                        <a:schemeClr val="tx1"/>
                      </a:solidFill>
                      <a:prstDash val="solid"/>
                      <a:round/>
                      <a:headEnd type="none" w="med" len="med"/>
                      <a:tailEnd type="none" w="med" len="med"/>
                    </a:lnT>
                  </a:tcPr>
                </a:tc>
                <a:tc>
                  <a:txBody>
                    <a:bodyPr/>
                    <a:lstStyle/>
                    <a:p>
                      <a:pPr>
                        <a:tabLst>
                          <a:tab pos="623888" algn="l"/>
                        </a:tabLst>
                      </a:pPr>
                      <a:r>
                        <a:rPr kumimoji="0" lang="es-ES" sz="1800" u="none" strike="noStrike" kern="1200" baseline="0" noProof="0">
                          <a:solidFill>
                            <a:schemeClr val="tx1"/>
                          </a:solidFill>
                          <a:latin typeface="+mj-lt"/>
                          <a:ea typeface="+mn-ea"/>
                          <a:cs typeface="+mn-cs"/>
                        </a:rPr>
                        <a:t>[MN]</a:t>
                      </a:r>
                      <a:r>
                        <a:rPr kumimoji="0" lang="es-ES" sz="1800" u="none" strike="noStrike" kern="1200" baseline="0">
                          <a:solidFill>
                            <a:schemeClr val="tx1"/>
                          </a:solidFill>
                          <a:latin typeface="+mj-lt"/>
                          <a:ea typeface="+mn-ea"/>
                          <a:cs typeface="+mn-cs"/>
                        </a:rPr>
                        <a:t> 	</a:t>
                      </a:r>
                      <a:r>
                        <a:rPr kumimoji="0" lang="es-ES" sz="1800" u="none" strike="noStrike" kern="1200" baseline="0" noProof="0">
                          <a:solidFill>
                            <a:schemeClr val="tx1"/>
                          </a:solidFill>
                          <a:latin typeface="+mj-lt"/>
                          <a:ea typeface="+mn-ea"/>
                          <a:cs typeface="+mn-cs"/>
                        </a:rPr>
                        <a:t>MONITORIZACIÓN</a:t>
                      </a:r>
                    </a:p>
                  </a:txBody>
                  <a:tcPr>
                    <a:lnT w="31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4084867"/>
                  </a:ext>
                </a:extLst>
              </a:tr>
              <a:tr h="370840">
                <a:tc vMerge="1">
                  <a:txBody>
                    <a:bodyPr/>
                    <a:lstStyle/>
                    <a:p>
                      <a:endParaRPr lang="en-GB"/>
                    </a:p>
                  </a:txBody>
                  <a:tcPr/>
                </a:tc>
                <a:tc>
                  <a:txBody>
                    <a:bodyPr/>
                    <a:lstStyle/>
                    <a:p>
                      <a:pPr>
                        <a:tabLst>
                          <a:tab pos="623888" algn="l"/>
                        </a:tabLst>
                      </a:pPr>
                      <a:r>
                        <a:rPr kumimoji="0" lang="es-ES" sz="1800" u="none" strike="noStrike" kern="1200" baseline="0" noProof="0">
                          <a:solidFill>
                            <a:schemeClr val="tx1"/>
                          </a:solidFill>
                          <a:latin typeface="+mj-lt"/>
                          <a:ea typeface="+mn-ea"/>
                          <a:cs typeface="+mn-cs"/>
                        </a:rPr>
                        <a:t>[DC]</a:t>
                      </a:r>
                      <a:r>
                        <a:rPr kumimoji="0" lang="es-ES" sz="1800" u="none" strike="noStrike" kern="1200" baseline="0">
                          <a:solidFill>
                            <a:schemeClr val="tx1"/>
                          </a:solidFill>
                          <a:latin typeface="+mj-lt"/>
                          <a:ea typeface="+mn-ea"/>
                          <a:cs typeface="+mn-cs"/>
                        </a:rPr>
                        <a:t> 	</a:t>
                      </a:r>
                      <a:r>
                        <a:rPr kumimoji="0" lang="es-ES" sz="1800" u="none" strike="noStrike" kern="1200" baseline="0" noProof="0">
                          <a:solidFill>
                            <a:schemeClr val="tx1"/>
                          </a:solidFill>
                          <a:latin typeface="+mj-lt"/>
                          <a:ea typeface="+mn-ea"/>
                          <a:cs typeface="+mn-cs"/>
                        </a:rPr>
                        <a:t>DETECCIÓN</a:t>
                      </a:r>
                    </a:p>
                  </a:txBody>
                  <a:tcPr/>
                </a:tc>
                <a:extLst>
                  <a:ext uri="{0D108BD9-81ED-4DB2-BD59-A6C34878D82A}">
                    <a16:rowId xmlns:a16="http://schemas.microsoft.com/office/drawing/2014/main" val="3939826608"/>
                  </a:ext>
                </a:extLst>
              </a:tr>
              <a:tr h="37084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tab pos="623888" algn="l"/>
                        </a:tabLst>
                        <a:defRPr/>
                      </a:pPr>
                      <a:r>
                        <a:rPr kumimoji="0" lang="es-ES" sz="1800" u="none" strike="noStrike" kern="1200" baseline="0" noProof="0">
                          <a:solidFill>
                            <a:schemeClr val="tx1"/>
                          </a:solidFill>
                          <a:latin typeface="+mj-lt"/>
                          <a:ea typeface="+mn-ea"/>
                          <a:cs typeface="+mn-cs"/>
                        </a:rPr>
                        <a:t>[AW]</a:t>
                      </a:r>
                      <a:r>
                        <a:rPr kumimoji="0" lang="es-ES" sz="1800" u="none" strike="noStrike" kern="1200" baseline="0">
                          <a:solidFill>
                            <a:schemeClr val="tx1"/>
                          </a:solidFill>
                          <a:latin typeface="+mj-lt"/>
                          <a:ea typeface="+mn-ea"/>
                          <a:cs typeface="+mn-cs"/>
                        </a:rPr>
                        <a:t> 	</a:t>
                      </a:r>
                      <a:r>
                        <a:rPr kumimoji="0" lang="es-ES" sz="1800" u="none" strike="noStrike" kern="1200" baseline="0" noProof="0">
                          <a:solidFill>
                            <a:schemeClr val="tx1"/>
                          </a:solidFill>
                          <a:latin typeface="+mj-lt"/>
                          <a:ea typeface="+mn-ea"/>
                          <a:cs typeface="+mn-cs"/>
                        </a:rPr>
                        <a:t>CONCIENCIACIÓN</a:t>
                      </a:r>
                    </a:p>
                  </a:txBody>
                  <a:tcPr/>
                </a:tc>
                <a:extLst>
                  <a:ext uri="{0D108BD9-81ED-4DB2-BD59-A6C34878D82A}">
                    <a16:rowId xmlns:a16="http://schemas.microsoft.com/office/drawing/2014/main" val="215038427"/>
                  </a:ext>
                </a:extLst>
              </a:tr>
              <a:tr h="370840">
                <a:tc vMerge="1">
                  <a:txBody>
                    <a:bodyPr/>
                    <a:lstStyle/>
                    <a:p>
                      <a:endParaRPr lang="en-GB"/>
                    </a:p>
                  </a:txBody>
                  <a:tcPr/>
                </a:tc>
                <a:tc>
                  <a:txBody>
                    <a:bodyPr/>
                    <a:lstStyle/>
                    <a:p>
                      <a:pPr>
                        <a:tabLst>
                          <a:tab pos="623888" algn="l"/>
                        </a:tabLst>
                      </a:pPr>
                      <a:r>
                        <a:rPr kumimoji="0" lang="es-ES" sz="1800" u="none" strike="noStrike" kern="1200" baseline="0" noProof="0" dirty="0">
                          <a:solidFill>
                            <a:schemeClr val="tx1"/>
                          </a:solidFill>
                          <a:latin typeface="+mj-lt"/>
                          <a:ea typeface="+mn-ea"/>
                          <a:cs typeface="+mn-cs"/>
                        </a:rPr>
                        <a:t>[AD]</a:t>
                      </a:r>
                      <a:r>
                        <a:rPr kumimoji="0" lang="es-ES" sz="1800" u="none" strike="noStrike" kern="1200" baseline="0" dirty="0">
                          <a:solidFill>
                            <a:schemeClr val="tx1"/>
                          </a:solidFill>
                          <a:latin typeface="+mj-lt"/>
                          <a:ea typeface="+mn-ea"/>
                          <a:cs typeface="+mn-cs"/>
                        </a:rPr>
                        <a:t> 	</a:t>
                      </a:r>
                      <a:r>
                        <a:rPr kumimoji="0" lang="es-ES" sz="1800" u="none" strike="noStrike" kern="1200" baseline="0" noProof="0" dirty="0">
                          <a:solidFill>
                            <a:schemeClr val="tx1"/>
                          </a:solidFill>
                          <a:latin typeface="+mj-lt"/>
                          <a:ea typeface="+mn-ea"/>
                          <a:cs typeface="+mn-cs"/>
                        </a:rPr>
                        <a:t>ADMINISTRATIVAS </a:t>
                      </a:r>
                    </a:p>
                  </a:txBody>
                  <a:tcPr/>
                </a:tc>
                <a:extLst>
                  <a:ext uri="{0D108BD9-81ED-4DB2-BD59-A6C34878D82A}">
                    <a16:rowId xmlns:a16="http://schemas.microsoft.com/office/drawing/2014/main" val="46876972"/>
                  </a:ext>
                </a:extLst>
              </a:tr>
            </a:tbl>
          </a:graphicData>
        </a:graphic>
      </p:graphicFrame>
    </p:spTree>
    <p:extLst>
      <p:ext uri="{BB962C8B-B14F-4D97-AF65-F5344CB8AC3E}">
        <p14:creationId xmlns:p14="http://schemas.microsoft.com/office/powerpoint/2010/main" val="1256899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Impacto y riesgo residual</a:t>
            </a:r>
          </a:p>
        </p:txBody>
      </p:sp>
      <p:sp>
        <p:nvSpPr>
          <p:cNvPr id="4" name="Marcador de número de diapositiva 3">
            <a:extLst>
              <a:ext uri="{FF2B5EF4-FFF2-40B4-BE49-F238E27FC236}">
                <a16:creationId xmlns:a16="http://schemas.microsoft.com/office/drawing/2014/main" id="{E8D63DC9-4838-4DB1-600E-B74F850B123E}"/>
              </a:ext>
            </a:extLst>
          </p:cNvPr>
          <p:cNvSpPr>
            <a:spLocks noGrp="1"/>
          </p:cNvSpPr>
          <p:nvPr>
            <p:ph type="sldNum" sz="quarter" idx="12"/>
          </p:nvPr>
        </p:nvSpPr>
        <p:spPr/>
        <p:txBody>
          <a:bodyPr/>
          <a:lstStyle/>
          <a:p>
            <a:fld id="{4FAB73BC-B049-4115-A692-8D63A059BFB8}" type="slidenum">
              <a:rPr lang="en-US" smtClean="0"/>
              <a:t>53</a:t>
            </a:fld>
            <a:endParaRPr lang="en-US" dirty="0"/>
          </a:p>
        </p:txBody>
      </p:sp>
      <p:sp>
        <p:nvSpPr>
          <p:cNvPr id="6" name="Marcador de contenido 2">
            <a:extLst>
              <a:ext uri="{FF2B5EF4-FFF2-40B4-BE49-F238E27FC236}">
                <a16:creationId xmlns:a16="http://schemas.microsoft.com/office/drawing/2014/main" id="{549FD972-77E0-A4C9-F8A9-D77444201392}"/>
              </a:ext>
            </a:extLst>
          </p:cNvPr>
          <p:cNvSpPr txBox="1">
            <a:spLocks/>
          </p:cNvSpPr>
          <p:nvPr/>
        </p:nvSpPr>
        <p:spPr>
          <a:xfrm>
            <a:off x="838200" y="1847850"/>
            <a:ext cx="10515600"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ES" sz="2400" dirty="0"/>
              <a:t>El conjunto de salvaguardas reducen la degradación y la probabilidad de las amenazas en función de la eficacia.</a:t>
            </a:r>
          </a:p>
          <a:p>
            <a:pPr algn="just"/>
            <a:r>
              <a:rPr lang="es-ES" sz="2400" i="1" dirty="0"/>
              <a:t>Impacto residual</a:t>
            </a:r>
            <a:r>
              <a:rPr lang="es-ES" sz="2400" dirty="0"/>
              <a:t>: Impacto de las amenazas en los activos con las salvaguardas. El valor de los activos es el mismo, pero ahora la degradación (residual) es menor.</a:t>
            </a:r>
          </a:p>
          <a:p>
            <a:pPr algn="just"/>
            <a:r>
              <a:rPr lang="es-ES" sz="2400" i="1" dirty="0"/>
              <a:t>Riesgo residual</a:t>
            </a:r>
            <a:r>
              <a:rPr lang="es-ES" sz="2400" dirty="0"/>
              <a:t>: Riesgo de las amena-</a:t>
            </a:r>
          </a:p>
          <a:p>
            <a:pPr marL="176213" indent="0" algn="just">
              <a:buNone/>
            </a:pPr>
            <a:r>
              <a:rPr lang="es-ES" sz="2400" dirty="0"/>
              <a:t>zas en los activos con las salvaguardas.</a:t>
            </a:r>
          </a:p>
          <a:p>
            <a:pPr marL="176213" indent="0" algn="just">
              <a:buNone/>
            </a:pPr>
            <a:r>
              <a:rPr lang="es-ES" sz="2400" dirty="0"/>
              <a:t>Tanto el impacto (residual) como la</a:t>
            </a:r>
          </a:p>
          <a:p>
            <a:pPr marL="176213" indent="0" algn="just">
              <a:buNone/>
            </a:pPr>
            <a:r>
              <a:rPr lang="es-ES" sz="2400" dirty="0"/>
              <a:t>probabilidad (residual) son menores.</a:t>
            </a:r>
          </a:p>
          <a:p>
            <a:endParaRPr lang="es-ES" dirty="0"/>
          </a:p>
        </p:txBody>
      </p:sp>
      <p:pic>
        <p:nvPicPr>
          <p:cNvPr id="8" name="Picture 7">
            <a:extLst>
              <a:ext uri="{FF2B5EF4-FFF2-40B4-BE49-F238E27FC236}">
                <a16:creationId xmlns:a16="http://schemas.microsoft.com/office/drawing/2014/main" id="{4393B1C4-890E-5104-2235-37A313638654}"/>
              </a:ext>
            </a:extLst>
          </p:cNvPr>
          <p:cNvPicPr>
            <a:picLocks noChangeAspect="1"/>
          </p:cNvPicPr>
          <p:nvPr/>
        </p:nvPicPr>
        <p:blipFill rotWithShape="1">
          <a:blip r:embed="rId2"/>
          <a:srcRect r="3794"/>
          <a:stretch/>
        </p:blipFill>
        <p:spPr>
          <a:xfrm>
            <a:off x="6863852" y="3429000"/>
            <a:ext cx="4216719" cy="3062190"/>
          </a:xfrm>
          <a:prstGeom prst="rect">
            <a:avLst/>
          </a:prstGeom>
        </p:spPr>
      </p:pic>
      <p:sp>
        <p:nvSpPr>
          <p:cNvPr id="9" name="Oval 8">
            <a:extLst>
              <a:ext uri="{FF2B5EF4-FFF2-40B4-BE49-F238E27FC236}">
                <a16:creationId xmlns:a16="http://schemas.microsoft.com/office/drawing/2014/main" id="{B9CA6B1E-D0DE-FAA2-EE9F-E1EEEB3C6B19}"/>
              </a:ext>
            </a:extLst>
          </p:cNvPr>
          <p:cNvSpPr/>
          <p:nvPr/>
        </p:nvSpPr>
        <p:spPr>
          <a:xfrm>
            <a:off x="8520939" y="4228016"/>
            <a:ext cx="2999247" cy="1810166"/>
          </a:xfrm>
          <a:custGeom>
            <a:avLst/>
            <a:gdLst>
              <a:gd name="csX0" fmla="*/ 0 w 2999247"/>
              <a:gd name="csY0" fmla="*/ 905083 h 1810166"/>
              <a:gd name="csX1" fmla="*/ 1499624 w 2999247"/>
              <a:gd name="csY1" fmla="*/ 0 h 1810166"/>
              <a:gd name="csX2" fmla="*/ 2999248 w 2999247"/>
              <a:gd name="csY2" fmla="*/ 905083 h 1810166"/>
              <a:gd name="csX3" fmla="*/ 1499624 w 2999247"/>
              <a:gd name="csY3" fmla="*/ 1810166 h 1810166"/>
              <a:gd name="csX4" fmla="*/ 0 w 2999247"/>
              <a:gd name="csY4" fmla="*/ 905083 h 1810166"/>
            </a:gdLst>
            <a:ahLst/>
            <a:cxnLst>
              <a:cxn ang="0">
                <a:pos x="csX0" y="csY0"/>
              </a:cxn>
              <a:cxn ang="0">
                <a:pos x="csX1" y="csY1"/>
              </a:cxn>
              <a:cxn ang="0">
                <a:pos x="csX2" y="csY2"/>
              </a:cxn>
              <a:cxn ang="0">
                <a:pos x="csX3" y="csY3"/>
              </a:cxn>
              <a:cxn ang="0">
                <a:pos x="csX4" y="csY4"/>
              </a:cxn>
            </a:cxnLst>
            <a:rect l="l" t="t" r="r" b="b"/>
            <a:pathLst>
              <a:path w="2999247" h="1810166" extrusionOk="0">
                <a:moveTo>
                  <a:pt x="0" y="905083"/>
                </a:moveTo>
                <a:cubicBezTo>
                  <a:pt x="-90651" y="298619"/>
                  <a:pt x="727906" y="-20514"/>
                  <a:pt x="1499624" y="0"/>
                </a:cubicBezTo>
                <a:cubicBezTo>
                  <a:pt x="2247638" y="45063"/>
                  <a:pt x="3010524" y="401854"/>
                  <a:pt x="2999248" y="905083"/>
                </a:cubicBezTo>
                <a:cubicBezTo>
                  <a:pt x="2989739" y="1385988"/>
                  <a:pt x="2289326" y="1930017"/>
                  <a:pt x="1499624" y="1810166"/>
                </a:cubicBezTo>
                <a:cubicBezTo>
                  <a:pt x="684079" y="1792681"/>
                  <a:pt x="73716" y="1398881"/>
                  <a:pt x="0" y="905083"/>
                </a:cubicBezTo>
                <a:close/>
              </a:path>
            </a:pathLst>
          </a:custGeom>
          <a:noFill/>
          <a:ln w="19050" cap="flat" cmpd="sng" algn="ctr">
            <a:solidFill>
              <a:srgbClr val="AF1F2E"/>
            </a:solidFill>
            <a:prstDash val="solid"/>
            <a:round/>
            <a:headEnd type="none" w="med" len="med"/>
            <a:tailEnd type="none" w="med" len="med"/>
            <a:extLst>
              <a:ext uri="{C807C97D-BFC1-408E-A445-0C87EB9F89A2}">
                <ask:lineSketchStyleProps xmlns:ask="http://schemas.microsoft.com/office/drawing/2018/sketchyshapes" sd="879248734">
                  <a:prstGeom prst="ellipse">
                    <a:avLst/>
                  </a:prstGeom>
                  <ask:type>
                    <ask:lineSketchCurved/>
                  </ask:type>
                </ask:lineSketchStyleProps>
              </a:ext>
            </a:extLst>
          </a:ln>
        </p:spPr>
        <p:style>
          <a:lnRef idx="0">
            <a:scrgbClr r="0" g="0" b="0"/>
          </a:lnRef>
          <a:fillRef idx="0">
            <a:scrgbClr r="0" g="0" b="0"/>
          </a:fillRef>
          <a:effectRef idx="0">
            <a:scrgbClr r="0" g="0" b="0"/>
          </a:effectRef>
          <a:fontRef idx="minor">
            <a:schemeClr val="dk1"/>
          </a:fontRef>
        </p:style>
        <p:txBody>
          <a:bodyPr rtlCol="0" anchor="ctr"/>
          <a:lstStyle/>
          <a:p>
            <a:pPr algn="ctr"/>
            <a:endParaRPr lang="en-150"/>
          </a:p>
        </p:txBody>
      </p:sp>
    </p:spTree>
    <p:extLst>
      <p:ext uri="{BB962C8B-B14F-4D97-AF65-F5344CB8AC3E}">
        <p14:creationId xmlns:p14="http://schemas.microsoft.com/office/powerpoint/2010/main" val="11633649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Registro de Riesgos</a:t>
            </a:r>
          </a:p>
        </p:txBody>
      </p:sp>
      <p:graphicFrame>
        <p:nvGraphicFramePr>
          <p:cNvPr id="5" name="Content Placeholder 3">
            <a:extLst>
              <a:ext uri="{FF2B5EF4-FFF2-40B4-BE49-F238E27FC236}">
                <a16:creationId xmlns:a16="http://schemas.microsoft.com/office/drawing/2014/main" id="{F034D19F-101E-4D7A-D9DB-C753C23C1777}"/>
              </a:ext>
            </a:extLst>
          </p:cNvPr>
          <p:cNvGraphicFramePr>
            <a:graphicFrameLocks/>
          </p:cNvGraphicFramePr>
          <p:nvPr>
            <p:extLst>
              <p:ext uri="{D42A27DB-BD31-4B8C-83A1-F6EECF244321}">
                <p14:modId xmlns:p14="http://schemas.microsoft.com/office/powerpoint/2010/main" val="1258176674"/>
              </p:ext>
            </p:extLst>
          </p:nvPr>
        </p:nvGraphicFramePr>
        <p:xfrm>
          <a:off x="252761" y="2649711"/>
          <a:ext cx="10861286" cy="2266287"/>
        </p:xfrm>
        <a:graphic>
          <a:graphicData uri="http://schemas.openxmlformats.org/drawingml/2006/table">
            <a:tbl>
              <a:tblPr firstRow="1" bandRow="1">
                <a:tableStyleId>{2D5ABB26-0587-4C30-8999-92F81FD0307C}</a:tableStyleId>
              </a:tblPr>
              <a:tblGrid>
                <a:gridCol w="1241502">
                  <a:extLst>
                    <a:ext uri="{9D8B030D-6E8A-4147-A177-3AD203B41FA5}">
                      <a16:colId xmlns:a16="http://schemas.microsoft.com/office/drawing/2014/main" val="855718151"/>
                    </a:ext>
                  </a:extLst>
                </a:gridCol>
                <a:gridCol w="2520176">
                  <a:extLst>
                    <a:ext uri="{9D8B030D-6E8A-4147-A177-3AD203B41FA5}">
                      <a16:colId xmlns:a16="http://schemas.microsoft.com/office/drawing/2014/main" val="1260121941"/>
                    </a:ext>
                  </a:extLst>
                </a:gridCol>
                <a:gridCol w="1962615">
                  <a:extLst>
                    <a:ext uri="{9D8B030D-6E8A-4147-A177-3AD203B41FA5}">
                      <a16:colId xmlns:a16="http://schemas.microsoft.com/office/drawing/2014/main" val="4053725814"/>
                    </a:ext>
                  </a:extLst>
                </a:gridCol>
                <a:gridCol w="1449658">
                  <a:extLst>
                    <a:ext uri="{9D8B030D-6E8A-4147-A177-3AD203B41FA5}">
                      <a16:colId xmlns:a16="http://schemas.microsoft.com/office/drawing/2014/main" val="3161272028"/>
                    </a:ext>
                  </a:extLst>
                </a:gridCol>
                <a:gridCol w="1516566">
                  <a:extLst>
                    <a:ext uri="{9D8B030D-6E8A-4147-A177-3AD203B41FA5}">
                      <a16:colId xmlns:a16="http://schemas.microsoft.com/office/drawing/2014/main" val="2407562621"/>
                    </a:ext>
                  </a:extLst>
                </a:gridCol>
                <a:gridCol w="926685">
                  <a:extLst>
                    <a:ext uri="{9D8B030D-6E8A-4147-A177-3AD203B41FA5}">
                      <a16:colId xmlns:a16="http://schemas.microsoft.com/office/drawing/2014/main" val="114050443"/>
                    </a:ext>
                  </a:extLst>
                </a:gridCol>
                <a:gridCol w="1244084">
                  <a:extLst>
                    <a:ext uri="{9D8B030D-6E8A-4147-A177-3AD203B41FA5}">
                      <a16:colId xmlns:a16="http://schemas.microsoft.com/office/drawing/2014/main" val="606510042"/>
                    </a:ext>
                  </a:extLst>
                </a:gridCol>
              </a:tblGrid>
              <a:tr h="581808">
                <a:tc>
                  <a:txBody>
                    <a:bodyPr/>
                    <a:lstStyle/>
                    <a:p>
                      <a:pPr algn="ctr"/>
                      <a:r>
                        <a:rPr lang="en-US" sz="14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Activo</a:t>
                      </a:r>
                      <a:endParaRPr lang="en-US" sz="1400" noProof="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cap="none" baseline="0" noProof="0">
                          <a:solidFill>
                            <a:schemeClr val="tx1"/>
                          </a:solidFill>
                          <a:latin typeface="Arial" panose="020B0604020202020204" pitchFamily="34" charset="0"/>
                          <a:ea typeface="+mn-ea"/>
                          <a:cs typeface="Arial" panose="020B0604020202020204" pitchFamily="34" charset="0"/>
                          <a:sym typeface="Arial"/>
                        </a:rPr>
                        <a:t>Amenaza/Vulnerabilidad</a:t>
                      </a:r>
                      <a:endParaRPr lang="en-US" sz="1400" noProof="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cap="none" baseline="0" noProof="0">
                          <a:solidFill>
                            <a:schemeClr val="tx1"/>
                          </a:solidFill>
                          <a:latin typeface="Arial" panose="020B0604020202020204" pitchFamily="34" charset="0"/>
                          <a:ea typeface="+mn-ea"/>
                          <a:cs typeface="Arial" panose="020B0604020202020204" pitchFamily="34" charset="0"/>
                          <a:sym typeface="Arial"/>
                        </a:rPr>
                        <a:t>Controles existentes</a:t>
                      </a:r>
                      <a:endParaRPr lang="en-US" sz="1400" noProof="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cap="none" baseline="0" noProof="0">
                          <a:solidFill>
                            <a:schemeClr val="tx1"/>
                          </a:solidFill>
                          <a:latin typeface="Arial" panose="020B0604020202020204" pitchFamily="34" charset="0"/>
                          <a:ea typeface="+mn-ea"/>
                          <a:cs typeface="Arial" panose="020B0604020202020204" pitchFamily="34" charset="0"/>
                          <a:sym typeface="Arial"/>
                        </a:rPr>
                        <a:t>Probabilidad</a:t>
                      </a:r>
                      <a:endParaRPr lang="en-US" sz="1400" noProof="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cap="none" baseline="0" noProof="0">
                          <a:solidFill>
                            <a:schemeClr val="tx1"/>
                          </a:solidFill>
                          <a:latin typeface="Arial" panose="020B0604020202020204" pitchFamily="34" charset="0"/>
                          <a:ea typeface="+mn-ea"/>
                          <a:cs typeface="Arial" panose="020B0604020202020204" pitchFamily="34" charset="0"/>
                          <a:sym typeface="Arial"/>
                        </a:rPr>
                        <a:t>Impacto</a:t>
                      </a:r>
                      <a:endParaRPr lang="en-US" sz="1400" noProof="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cap="none" baseline="0" noProof="0">
                          <a:solidFill>
                            <a:schemeClr val="tx1"/>
                          </a:solidFill>
                          <a:latin typeface="Arial" panose="020B0604020202020204" pitchFamily="34" charset="0"/>
                          <a:ea typeface="+mn-ea"/>
                          <a:cs typeface="Arial" panose="020B0604020202020204" pitchFamily="34" charset="0"/>
                          <a:sym typeface="Arial"/>
                        </a:rPr>
                        <a:t>Nivel de riesgo</a:t>
                      </a:r>
                      <a:endParaRPr lang="en-US" sz="1400" noProof="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cap="none" baseline="0" noProof="0">
                          <a:solidFill>
                            <a:schemeClr val="tx1"/>
                          </a:solidFill>
                          <a:latin typeface="Arial" panose="020B0604020202020204" pitchFamily="34" charset="0"/>
                          <a:ea typeface="+mn-ea"/>
                          <a:cs typeface="Arial" panose="020B0604020202020204" pitchFamily="34" charset="0"/>
                          <a:sym typeface="Arial"/>
                        </a:rPr>
                        <a:t>Prioridad de riesgo</a:t>
                      </a:r>
                      <a:endParaRPr lang="en-US" sz="1400" noProof="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5079466"/>
                  </a:ext>
                </a:extLst>
              </a:tr>
              <a:tr h="732391">
                <a:tc>
                  <a:txBody>
                    <a:bodyPr/>
                    <a:lstStyle/>
                    <a:p>
                      <a:r>
                        <a:rPr lang="en-US" sz="1400" b="0" i="0" u="none" strike="noStrike" cap="none" baseline="0" noProof="0">
                          <a:solidFill>
                            <a:schemeClr val="tx1"/>
                          </a:solidFill>
                          <a:latin typeface="Arial" panose="020B0604020202020204" pitchFamily="34" charset="0"/>
                          <a:ea typeface="+mn-ea"/>
                          <a:cs typeface="Arial" panose="020B0604020202020204" pitchFamily="34" charset="0"/>
                          <a:sym typeface="Arial"/>
                        </a:rPr>
                        <a:t>Router</a:t>
                      </a:r>
                      <a:endParaRPr lang="en-US" sz="14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Ataque</a:t>
                      </a:r>
                      <a:r>
                        <a:rPr lang="en-US" sz="14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 de hackers </a:t>
                      </a:r>
                      <a:r>
                        <a:rPr lang="en-US" sz="1400" b="0"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externos</a:t>
                      </a:r>
                      <a:endParaRPr lang="en-US" sz="14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cap="none" baseline="0" noProof="0">
                          <a:solidFill>
                            <a:schemeClr val="tx1"/>
                          </a:solidFill>
                          <a:latin typeface="Arial" panose="020B0604020202020204" pitchFamily="34" charset="0"/>
                          <a:ea typeface="+mn-ea"/>
                          <a:cs typeface="Arial" panose="020B0604020202020204" pitchFamily="34" charset="0"/>
                          <a:sym typeface="Arial"/>
                        </a:rPr>
                        <a:t>Solo contraseña de administrador</a:t>
                      </a:r>
                      <a:endParaRPr lang="en-US" sz="14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Alta</a:t>
                      </a:r>
                      <a:endParaRPr lang="en-US" sz="14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Medio</a:t>
                      </a:r>
                      <a:endParaRPr lang="en-US" sz="14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cap="none" baseline="0" noProof="0">
                          <a:solidFill>
                            <a:schemeClr val="tx1"/>
                          </a:solidFill>
                          <a:latin typeface="Arial" panose="020B0604020202020204" pitchFamily="34" charset="0"/>
                          <a:ea typeface="+mn-ea"/>
                          <a:cs typeface="Arial" panose="020B0604020202020204" pitchFamily="34" charset="0"/>
                          <a:sym typeface="Arial"/>
                        </a:rPr>
                        <a:t>Alto</a:t>
                      </a:r>
                      <a:endParaRPr lang="en-US" sz="14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latin typeface="Arial" panose="020B0604020202020204" pitchFamily="34" charset="0"/>
                          <a:cs typeface="Arial" panose="020B0604020202020204" pitchFamily="34" charset="0"/>
                        </a:rPr>
                        <a:t>1</a:t>
                      </a:r>
                      <a:endParaRPr lang="en-IN"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0783191"/>
                  </a:ext>
                </a:extLst>
              </a:tr>
              <a:tr h="952088">
                <a:tc>
                  <a:txBody>
                    <a:bodyPr/>
                    <a:lstStyle/>
                    <a:p>
                      <a:r>
                        <a:rPr lang="es-ES" sz="1400" b="0" i="0" u="none" strike="noStrike" cap="none" baseline="0" noProof="0">
                          <a:solidFill>
                            <a:schemeClr val="tx1"/>
                          </a:solidFill>
                          <a:latin typeface="Arial" panose="020B0604020202020204" pitchFamily="34" charset="0"/>
                          <a:ea typeface="+mn-ea"/>
                          <a:cs typeface="Arial" panose="020B0604020202020204" pitchFamily="34" charset="0"/>
                          <a:sym typeface="Arial"/>
                        </a:rPr>
                        <a:t>Destrucción del centro de datos</a:t>
                      </a:r>
                      <a:endParaRPr lang="en-US" sz="14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cap="none" baseline="0" noProof="0">
                          <a:solidFill>
                            <a:schemeClr val="tx1"/>
                          </a:solidFill>
                          <a:latin typeface="Arial" panose="020B0604020202020204" pitchFamily="34" charset="0"/>
                          <a:ea typeface="+mn-ea"/>
                          <a:cs typeface="Arial" panose="020B0604020202020204" pitchFamily="34" charset="0"/>
                          <a:sym typeface="Arial"/>
                        </a:rPr>
                        <a:t>Incendio accidental o inundación</a:t>
                      </a:r>
                      <a:endParaRPr lang="en-US" sz="14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4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Ninguno (sin plan de recuperación ante desastres)</a:t>
                      </a:r>
                      <a:endParaRPr lang="en-US" sz="14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Baja</a:t>
                      </a:r>
                      <a:endParaRPr lang="en-US" sz="14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Alto</a:t>
                      </a:r>
                      <a:endParaRPr lang="en-US" sz="14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Alto</a:t>
                      </a:r>
                      <a:endParaRPr lang="en-US" sz="14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latin typeface="Arial" panose="020B0604020202020204" pitchFamily="34" charset="0"/>
                          <a:cs typeface="Arial" panose="020B0604020202020204" pitchFamily="34" charset="0"/>
                        </a:rPr>
                        <a:t>2</a:t>
                      </a:r>
                      <a:endParaRPr lang="en-IN"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9732703"/>
                  </a:ext>
                </a:extLst>
              </a:tr>
            </a:tbl>
          </a:graphicData>
        </a:graphic>
      </p:graphicFrame>
      <p:sp>
        <p:nvSpPr>
          <p:cNvPr id="4" name="Marcador de número de diapositiva 3">
            <a:extLst>
              <a:ext uri="{FF2B5EF4-FFF2-40B4-BE49-F238E27FC236}">
                <a16:creationId xmlns:a16="http://schemas.microsoft.com/office/drawing/2014/main" id="{09D562C7-59BB-4D9A-474B-BDC4F39A3F2E}"/>
              </a:ext>
            </a:extLst>
          </p:cNvPr>
          <p:cNvSpPr>
            <a:spLocks noGrp="1"/>
          </p:cNvSpPr>
          <p:nvPr>
            <p:ph type="sldNum" sz="quarter" idx="12"/>
          </p:nvPr>
        </p:nvSpPr>
        <p:spPr/>
        <p:txBody>
          <a:bodyPr/>
          <a:lstStyle/>
          <a:p>
            <a:fld id="{4FAB73BC-B049-4115-A692-8D63A059BFB8}" type="slidenum">
              <a:rPr lang="en-US" smtClean="0"/>
              <a:t>54</a:t>
            </a:fld>
            <a:endParaRPr lang="en-US" dirty="0"/>
          </a:p>
        </p:txBody>
      </p:sp>
    </p:spTree>
    <p:extLst>
      <p:ext uri="{BB962C8B-B14F-4D97-AF65-F5344CB8AC3E}">
        <p14:creationId xmlns:p14="http://schemas.microsoft.com/office/powerpoint/2010/main" val="123562581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Alternativas de tratamiento de riesgo</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a:xfrm>
            <a:off x="838200" y="1825625"/>
            <a:ext cx="6513214" cy="4351338"/>
          </a:xfrm>
        </p:spPr>
        <p:txBody>
          <a:bodyPr vert="horz" lIns="91440" tIns="45720" rIns="91440" bIns="45720" rtlCol="0" anchor="t">
            <a:normAutofit fontScale="77500" lnSpcReduction="20000"/>
          </a:bodyPr>
          <a:lstStyle/>
          <a:p>
            <a:pPr algn="just">
              <a:lnSpc>
                <a:spcPct val="100000"/>
              </a:lnSpc>
              <a:spcBef>
                <a:spcPts val="1500"/>
              </a:spcBef>
              <a:spcAft>
                <a:spcPts val="0"/>
              </a:spcAft>
            </a:pPr>
            <a:r>
              <a:rPr lang="en-US" b="1" dirty="0" err="1">
                <a:latin typeface="Arial"/>
                <a:cs typeface="Arial"/>
              </a:rPr>
              <a:t>Aceptación</a:t>
            </a:r>
            <a:r>
              <a:rPr lang="en-US" b="1" dirty="0">
                <a:latin typeface="Arial"/>
                <a:cs typeface="Arial"/>
              </a:rPr>
              <a:t> del </a:t>
            </a:r>
            <a:r>
              <a:rPr lang="en-US" b="1" dirty="0" err="1">
                <a:latin typeface="Arial"/>
                <a:cs typeface="Arial"/>
              </a:rPr>
              <a:t>riesgo</a:t>
            </a:r>
            <a:endParaRPr lang="en-US" dirty="0">
              <a:latin typeface="Arial"/>
              <a:cs typeface="Arial"/>
            </a:endParaRPr>
          </a:p>
          <a:p>
            <a:pPr lvl="1" algn="just">
              <a:lnSpc>
                <a:spcPct val="100000"/>
              </a:lnSpc>
              <a:spcBef>
                <a:spcPts val="600"/>
              </a:spcBef>
              <a:spcAft>
                <a:spcPts val="0"/>
              </a:spcAft>
              <a:buFont typeface="Wingdings 2" pitchFamily="34" charset="0"/>
              <a:buChar char=""/>
            </a:pPr>
            <a:r>
              <a:rPr lang="en-US" dirty="0" err="1">
                <a:latin typeface="Arial"/>
                <a:cs typeface="Arial"/>
              </a:rPr>
              <a:t>Aceptar</a:t>
            </a:r>
            <a:r>
              <a:rPr lang="en-US" dirty="0">
                <a:latin typeface="Arial"/>
                <a:cs typeface="Arial"/>
              </a:rPr>
              <a:t> un </a:t>
            </a:r>
            <a:r>
              <a:rPr lang="en-US" dirty="0" err="1">
                <a:latin typeface="Arial"/>
                <a:cs typeface="Arial"/>
              </a:rPr>
              <a:t>nivel</a:t>
            </a:r>
            <a:r>
              <a:rPr lang="en-US" dirty="0">
                <a:latin typeface="Arial"/>
                <a:cs typeface="Arial"/>
              </a:rPr>
              <a:t> de </a:t>
            </a:r>
            <a:r>
              <a:rPr lang="en-US" dirty="0" err="1">
                <a:latin typeface="Arial"/>
                <a:cs typeface="Arial"/>
              </a:rPr>
              <a:t>riesgo</a:t>
            </a:r>
            <a:r>
              <a:rPr lang="en-US" dirty="0">
                <a:latin typeface="Arial"/>
                <a:cs typeface="Arial"/>
              </a:rPr>
              <a:t> mayor de lo normal </a:t>
            </a:r>
            <a:r>
              <a:rPr lang="en-US" dirty="0" err="1">
                <a:latin typeface="Arial"/>
                <a:cs typeface="Arial"/>
              </a:rPr>
              <a:t>por</a:t>
            </a:r>
            <a:r>
              <a:rPr lang="en-US" dirty="0">
                <a:latin typeface="Arial"/>
                <a:cs typeface="Arial"/>
              </a:rPr>
              <a:t> </a:t>
            </a:r>
            <a:r>
              <a:rPr lang="en-US" dirty="0" err="1">
                <a:latin typeface="Arial"/>
                <a:cs typeface="Arial"/>
              </a:rPr>
              <a:t>razones</a:t>
            </a:r>
            <a:r>
              <a:rPr lang="en-US" dirty="0">
                <a:latin typeface="Arial"/>
                <a:cs typeface="Arial"/>
              </a:rPr>
              <a:t> </a:t>
            </a:r>
            <a:r>
              <a:rPr lang="en-US" dirty="0" err="1">
                <a:latin typeface="Arial"/>
                <a:cs typeface="Arial"/>
              </a:rPr>
              <a:t>comerciales</a:t>
            </a:r>
            <a:endParaRPr lang="en-US" dirty="0">
              <a:latin typeface="Arial"/>
              <a:cs typeface="Arial"/>
            </a:endParaRPr>
          </a:p>
          <a:p>
            <a:pPr algn="just">
              <a:lnSpc>
                <a:spcPct val="100000"/>
              </a:lnSpc>
              <a:spcBef>
                <a:spcPts val="1500"/>
              </a:spcBef>
              <a:spcAft>
                <a:spcPts val="0"/>
              </a:spcAft>
            </a:pPr>
            <a:r>
              <a:rPr lang="en-US" b="1" dirty="0" err="1">
                <a:latin typeface="Arial"/>
                <a:cs typeface="Arial"/>
              </a:rPr>
              <a:t>Evasión</a:t>
            </a:r>
            <a:r>
              <a:rPr lang="en-US" b="1" dirty="0">
                <a:latin typeface="Arial"/>
                <a:cs typeface="Arial"/>
              </a:rPr>
              <a:t> de </a:t>
            </a:r>
            <a:r>
              <a:rPr lang="en-US" b="1" dirty="0" err="1">
                <a:latin typeface="Arial"/>
                <a:cs typeface="Arial"/>
              </a:rPr>
              <a:t>riesgos</a:t>
            </a:r>
            <a:endParaRPr lang="en-US" dirty="0">
              <a:latin typeface="Arial"/>
              <a:cs typeface="Arial"/>
            </a:endParaRPr>
          </a:p>
          <a:p>
            <a:pPr lvl="1" algn="just">
              <a:lnSpc>
                <a:spcPct val="100000"/>
              </a:lnSpc>
              <a:spcBef>
                <a:spcPts val="600"/>
              </a:spcBef>
              <a:spcAft>
                <a:spcPts val="0"/>
              </a:spcAft>
              <a:buFont typeface="Wingdings 2" pitchFamily="34" charset="0"/>
              <a:buChar char=""/>
            </a:pPr>
            <a:r>
              <a:rPr lang="en-US" dirty="0">
                <a:latin typeface="Arial"/>
                <a:cs typeface="Arial"/>
              </a:rPr>
              <a:t>No </a:t>
            </a:r>
            <a:r>
              <a:rPr lang="en-US" dirty="0" err="1">
                <a:latin typeface="Arial"/>
                <a:cs typeface="Arial"/>
              </a:rPr>
              <a:t>continuar</a:t>
            </a:r>
            <a:r>
              <a:rPr lang="en-US" dirty="0">
                <a:latin typeface="Arial"/>
                <a:cs typeface="Arial"/>
              </a:rPr>
              <a:t> con la </a:t>
            </a:r>
            <a:r>
              <a:rPr lang="en-US" dirty="0" err="1">
                <a:latin typeface="Arial"/>
                <a:cs typeface="Arial"/>
              </a:rPr>
              <a:t>actividad</a:t>
            </a:r>
            <a:r>
              <a:rPr lang="en-US" dirty="0">
                <a:latin typeface="Arial"/>
                <a:cs typeface="Arial"/>
              </a:rPr>
              <a:t> o </a:t>
            </a:r>
            <a:r>
              <a:rPr lang="en-US" dirty="0" err="1">
                <a:latin typeface="Arial"/>
                <a:cs typeface="Arial"/>
              </a:rPr>
              <a:t>el</a:t>
            </a:r>
            <a:r>
              <a:rPr lang="en-US" dirty="0">
                <a:latin typeface="Arial"/>
                <a:cs typeface="Arial"/>
              </a:rPr>
              <a:t> Sistema/software que </a:t>
            </a:r>
            <a:r>
              <a:rPr lang="en-US" dirty="0" err="1">
                <a:latin typeface="Arial"/>
                <a:cs typeface="Arial"/>
              </a:rPr>
              <a:t>crea</a:t>
            </a:r>
            <a:r>
              <a:rPr lang="en-US" dirty="0">
                <a:latin typeface="Arial"/>
                <a:cs typeface="Arial"/>
              </a:rPr>
              <a:t> </a:t>
            </a:r>
            <a:r>
              <a:rPr lang="en-US" dirty="0" err="1">
                <a:latin typeface="Arial"/>
                <a:cs typeface="Arial"/>
              </a:rPr>
              <a:t>este</a:t>
            </a:r>
            <a:r>
              <a:rPr lang="en-US" dirty="0">
                <a:latin typeface="Arial"/>
                <a:cs typeface="Arial"/>
              </a:rPr>
              <a:t> </a:t>
            </a:r>
            <a:r>
              <a:rPr lang="en-US" dirty="0" err="1">
                <a:latin typeface="Arial"/>
                <a:cs typeface="Arial"/>
              </a:rPr>
              <a:t>riesgo</a:t>
            </a:r>
            <a:r>
              <a:rPr lang="en-US" dirty="0">
                <a:latin typeface="Arial"/>
                <a:cs typeface="Arial"/>
              </a:rPr>
              <a:t>.</a:t>
            </a:r>
          </a:p>
          <a:p>
            <a:pPr algn="just">
              <a:lnSpc>
                <a:spcPct val="100000"/>
              </a:lnSpc>
              <a:spcBef>
                <a:spcPts val="1500"/>
              </a:spcBef>
              <a:spcAft>
                <a:spcPts val="0"/>
              </a:spcAft>
            </a:pPr>
            <a:r>
              <a:rPr lang="en-US" b="1" dirty="0" err="1">
                <a:latin typeface="Arial"/>
                <a:cs typeface="Arial"/>
              </a:rPr>
              <a:t>Transferencia</a:t>
            </a:r>
            <a:r>
              <a:rPr lang="en-US" b="1" dirty="0">
                <a:latin typeface="Arial"/>
                <a:cs typeface="Arial"/>
              </a:rPr>
              <a:t> de </a:t>
            </a:r>
            <a:r>
              <a:rPr lang="en-US" b="1" dirty="0" err="1">
                <a:latin typeface="Arial"/>
                <a:cs typeface="Arial"/>
              </a:rPr>
              <a:t>riesgos</a:t>
            </a:r>
            <a:endParaRPr lang="en-US" dirty="0">
              <a:latin typeface="Arial"/>
              <a:cs typeface="Arial"/>
            </a:endParaRPr>
          </a:p>
          <a:p>
            <a:pPr lvl="1" algn="just">
              <a:lnSpc>
                <a:spcPct val="100000"/>
              </a:lnSpc>
              <a:spcBef>
                <a:spcPts val="600"/>
              </a:spcBef>
              <a:spcAft>
                <a:spcPts val="0"/>
              </a:spcAft>
              <a:buFont typeface="Wingdings 2" pitchFamily="34" charset="0"/>
              <a:buChar char=""/>
            </a:pPr>
            <a:r>
              <a:rPr lang="en-US" dirty="0" err="1">
                <a:latin typeface="Arial"/>
                <a:cs typeface="Arial"/>
              </a:rPr>
              <a:t>Compartir</a:t>
            </a:r>
            <a:r>
              <a:rPr lang="en-US" dirty="0">
                <a:latin typeface="Arial"/>
                <a:cs typeface="Arial"/>
              </a:rPr>
              <a:t> la </a:t>
            </a:r>
            <a:r>
              <a:rPr lang="en-US" dirty="0" err="1">
                <a:latin typeface="Arial"/>
                <a:cs typeface="Arial"/>
              </a:rPr>
              <a:t>responsabilidad</a:t>
            </a:r>
            <a:r>
              <a:rPr lang="en-US" dirty="0">
                <a:latin typeface="Arial"/>
                <a:cs typeface="Arial"/>
              </a:rPr>
              <a:t> del </a:t>
            </a:r>
            <a:r>
              <a:rPr lang="en-US" dirty="0" err="1">
                <a:latin typeface="Arial"/>
                <a:cs typeface="Arial"/>
              </a:rPr>
              <a:t>riesgo</a:t>
            </a:r>
            <a:r>
              <a:rPr lang="en-US" dirty="0">
                <a:latin typeface="Arial"/>
                <a:cs typeface="Arial"/>
              </a:rPr>
              <a:t> con un </a:t>
            </a:r>
            <a:r>
              <a:rPr lang="en-US" dirty="0" err="1">
                <a:latin typeface="Arial"/>
                <a:cs typeface="Arial"/>
              </a:rPr>
              <a:t>tercero</a:t>
            </a:r>
            <a:endParaRPr lang="en-US" dirty="0">
              <a:latin typeface="Arial"/>
              <a:cs typeface="Arial"/>
            </a:endParaRPr>
          </a:p>
          <a:p>
            <a:pPr algn="just">
              <a:lnSpc>
                <a:spcPct val="100000"/>
              </a:lnSpc>
              <a:spcBef>
                <a:spcPts val="1500"/>
              </a:spcBef>
              <a:spcAft>
                <a:spcPts val="0"/>
              </a:spcAft>
            </a:pPr>
            <a:r>
              <a:rPr lang="en-US" b="1" dirty="0" err="1">
                <a:latin typeface="Arial"/>
                <a:cs typeface="Arial"/>
              </a:rPr>
              <a:t>Reducir</a:t>
            </a:r>
            <a:r>
              <a:rPr lang="en-US" b="1" dirty="0">
                <a:latin typeface="Arial"/>
                <a:cs typeface="Arial"/>
              </a:rPr>
              <a:t> las </a:t>
            </a:r>
            <a:r>
              <a:rPr lang="en-US" b="1" dirty="0" err="1">
                <a:latin typeface="Arial"/>
                <a:cs typeface="Arial"/>
              </a:rPr>
              <a:t>consecuencias</a:t>
            </a:r>
            <a:endParaRPr lang="en-US" dirty="0">
              <a:latin typeface="Arial"/>
              <a:cs typeface="Arial"/>
            </a:endParaRPr>
          </a:p>
          <a:p>
            <a:pPr lvl="1" algn="just">
              <a:lnSpc>
                <a:spcPct val="100000"/>
              </a:lnSpc>
              <a:spcBef>
                <a:spcPts val="600"/>
              </a:spcBef>
              <a:spcAft>
                <a:spcPts val="0"/>
              </a:spcAft>
              <a:buFont typeface="Wingdings 2" pitchFamily="34" charset="0"/>
              <a:buChar char=""/>
            </a:pPr>
            <a:r>
              <a:rPr lang="en-US" dirty="0" err="1">
                <a:latin typeface="Arial"/>
                <a:cs typeface="Arial"/>
              </a:rPr>
              <a:t>Modificar</a:t>
            </a:r>
            <a:r>
              <a:rPr lang="en-US" dirty="0">
                <a:latin typeface="Arial"/>
                <a:cs typeface="Arial"/>
              </a:rPr>
              <a:t> la </a:t>
            </a:r>
            <a:r>
              <a:rPr lang="en-US" dirty="0" err="1">
                <a:latin typeface="Arial"/>
                <a:cs typeface="Arial"/>
              </a:rPr>
              <a:t>estructura</a:t>
            </a:r>
            <a:r>
              <a:rPr lang="en-US" dirty="0">
                <a:latin typeface="Arial"/>
                <a:cs typeface="Arial"/>
              </a:rPr>
              <a:t> o </a:t>
            </a:r>
            <a:r>
              <a:rPr lang="en-US" dirty="0" err="1">
                <a:latin typeface="Arial"/>
                <a:cs typeface="Arial"/>
              </a:rPr>
              <a:t>el</a:t>
            </a:r>
            <a:r>
              <a:rPr lang="en-US" dirty="0">
                <a:latin typeface="Arial"/>
                <a:cs typeface="Arial"/>
              </a:rPr>
              <a:t> </a:t>
            </a:r>
            <a:r>
              <a:rPr lang="en-US" dirty="0" err="1">
                <a:latin typeface="Arial"/>
                <a:cs typeface="Arial"/>
              </a:rPr>
              <a:t>uso</a:t>
            </a:r>
            <a:r>
              <a:rPr lang="en-US" dirty="0">
                <a:latin typeface="Arial"/>
                <a:cs typeface="Arial"/>
              </a:rPr>
              <a:t> de </a:t>
            </a:r>
            <a:r>
              <a:rPr lang="en-US" dirty="0" err="1">
                <a:latin typeface="Arial"/>
                <a:cs typeface="Arial"/>
              </a:rPr>
              <a:t>los</a:t>
            </a:r>
            <a:r>
              <a:rPr lang="en-US" dirty="0">
                <a:latin typeface="Arial"/>
                <a:cs typeface="Arial"/>
              </a:rPr>
              <a:t> </a:t>
            </a:r>
            <a:r>
              <a:rPr lang="en-US" dirty="0" err="1">
                <a:latin typeface="Arial"/>
                <a:cs typeface="Arial"/>
              </a:rPr>
              <a:t>activos</a:t>
            </a:r>
            <a:r>
              <a:rPr lang="en-US" dirty="0">
                <a:latin typeface="Arial"/>
                <a:cs typeface="Arial"/>
              </a:rPr>
              <a:t> </a:t>
            </a:r>
            <a:r>
              <a:rPr lang="en-US" dirty="0" err="1">
                <a:latin typeface="Arial"/>
                <a:cs typeface="Arial"/>
              </a:rPr>
              <a:t>en</a:t>
            </a:r>
            <a:r>
              <a:rPr lang="en-US" dirty="0">
                <a:latin typeface="Arial"/>
                <a:cs typeface="Arial"/>
              </a:rPr>
              <a:t> </a:t>
            </a:r>
            <a:r>
              <a:rPr lang="en-US" dirty="0" err="1">
                <a:latin typeface="Arial"/>
                <a:cs typeface="Arial"/>
              </a:rPr>
              <a:t>riesgo</a:t>
            </a:r>
            <a:r>
              <a:rPr lang="en-US" dirty="0">
                <a:latin typeface="Arial"/>
                <a:cs typeface="Arial"/>
              </a:rPr>
              <a:t> para </a:t>
            </a:r>
            <a:r>
              <a:rPr lang="en-US" dirty="0" err="1">
                <a:latin typeface="Arial"/>
                <a:cs typeface="Arial"/>
              </a:rPr>
              <a:t>reducir</a:t>
            </a:r>
            <a:r>
              <a:rPr lang="en-US" dirty="0">
                <a:latin typeface="Arial"/>
                <a:cs typeface="Arial"/>
              </a:rPr>
              <a:t> </a:t>
            </a:r>
            <a:r>
              <a:rPr lang="en-US" dirty="0" err="1">
                <a:latin typeface="Arial"/>
                <a:cs typeface="Arial"/>
              </a:rPr>
              <a:t>el</a:t>
            </a:r>
            <a:r>
              <a:rPr lang="en-US" dirty="0">
                <a:latin typeface="Arial"/>
                <a:cs typeface="Arial"/>
              </a:rPr>
              <a:t> </a:t>
            </a:r>
            <a:r>
              <a:rPr lang="en-US" dirty="0" err="1">
                <a:latin typeface="Arial"/>
                <a:cs typeface="Arial"/>
              </a:rPr>
              <a:t>impacto</a:t>
            </a:r>
            <a:r>
              <a:rPr lang="en-US" dirty="0">
                <a:latin typeface="Arial"/>
                <a:cs typeface="Arial"/>
              </a:rPr>
              <a:t> </a:t>
            </a:r>
            <a:r>
              <a:rPr lang="en-US" dirty="0" err="1">
                <a:latin typeface="Arial"/>
                <a:cs typeface="Arial"/>
              </a:rPr>
              <a:t>en</a:t>
            </a:r>
            <a:r>
              <a:rPr lang="en-US" dirty="0">
                <a:latin typeface="Arial"/>
                <a:cs typeface="Arial"/>
              </a:rPr>
              <a:t> la </a:t>
            </a:r>
            <a:r>
              <a:rPr lang="en-US" dirty="0" err="1">
                <a:latin typeface="Arial"/>
                <a:cs typeface="Arial"/>
              </a:rPr>
              <a:t>organización</a:t>
            </a:r>
            <a:r>
              <a:rPr lang="en-US" dirty="0">
                <a:latin typeface="Arial"/>
                <a:cs typeface="Arial"/>
              </a:rPr>
              <a:t> </a:t>
            </a:r>
            <a:r>
              <a:rPr lang="en-US" dirty="0" err="1">
                <a:latin typeface="Arial"/>
                <a:cs typeface="Arial"/>
              </a:rPr>
              <a:t>en</a:t>
            </a:r>
            <a:r>
              <a:rPr lang="en-US" dirty="0">
                <a:latin typeface="Arial"/>
                <a:cs typeface="Arial"/>
              </a:rPr>
              <a:t> </a:t>
            </a:r>
            <a:r>
              <a:rPr lang="en-US" dirty="0" err="1">
                <a:latin typeface="Arial"/>
                <a:cs typeface="Arial"/>
              </a:rPr>
              <a:t>caso</a:t>
            </a:r>
            <a:r>
              <a:rPr lang="en-US" dirty="0">
                <a:latin typeface="Arial"/>
                <a:cs typeface="Arial"/>
              </a:rPr>
              <a:t> de que se </a:t>
            </a:r>
            <a:r>
              <a:rPr lang="en-US" dirty="0" err="1">
                <a:latin typeface="Arial"/>
                <a:cs typeface="Arial"/>
              </a:rPr>
              <a:t>produzca</a:t>
            </a:r>
            <a:r>
              <a:rPr lang="en-US" dirty="0">
                <a:latin typeface="Arial"/>
                <a:cs typeface="Arial"/>
              </a:rPr>
              <a:t> </a:t>
            </a:r>
            <a:r>
              <a:rPr lang="en-US" dirty="0" err="1">
                <a:latin typeface="Arial"/>
                <a:cs typeface="Arial"/>
              </a:rPr>
              <a:t>el</a:t>
            </a:r>
            <a:r>
              <a:rPr lang="en-US" dirty="0">
                <a:latin typeface="Arial"/>
                <a:cs typeface="Arial"/>
              </a:rPr>
              <a:t> </a:t>
            </a:r>
            <a:r>
              <a:rPr lang="en-US" dirty="0" err="1">
                <a:latin typeface="Arial"/>
                <a:cs typeface="Arial"/>
              </a:rPr>
              <a:t>riesgo</a:t>
            </a:r>
            <a:r>
              <a:rPr lang="en-US" dirty="0">
                <a:latin typeface="Arial"/>
                <a:cs typeface="Arial"/>
              </a:rPr>
              <a:t>.</a:t>
            </a:r>
          </a:p>
          <a:p>
            <a:pPr algn="just">
              <a:lnSpc>
                <a:spcPct val="100000"/>
              </a:lnSpc>
              <a:spcBef>
                <a:spcPts val="1500"/>
              </a:spcBef>
              <a:spcAft>
                <a:spcPts val="0"/>
              </a:spcAft>
            </a:pPr>
            <a:r>
              <a:rPr lang="en-US" b="1" dirty="0" err="1">
                <a:latin typeface="Arial"/>
                <a:cs typeface="Arial"/>
              </a:rPr>
              <a:t>Reducir</a:t>
            </a:r>
            <a:r>
              <a:rPr lang="en-US" b="1" dirty="0">
                <a:latin typeface="Arial"/>
                <a:cs typeface="Arial"/>
              </a:rPr>
              <a:t> la </a:t>
            </a:r>
            <a:r>
              <a:rPr lang="en-US" b="1" dirty="0" err="1">
                <a:latin typeface="Arial"/>
                <a:cs typeface="Arial"/>
              </a:rPr>
              <a:t>probabilidad</a:t>
            </a:r>
            <a:endParaRPr lang="en-US" dirty="0">
              <a:latin typeface="Arial"/>
              <a:cs typeface="Arial"/>
            </a:endParaRPr>
          </a:p>
          <a:p>
            <a:pPr lvl="1" algn="just">
              <a:lnSpc>
                <a:spcPct val="100000"/>
              </a:lnSpc>
              <a:spcBef>
                <a:spcPts val="600"/>
              </a:spcBef>
              <a:spcAft>
                <a:spcPts val="0"/>
              </a:spcAft>
              <a:buFont typeface="Wingdings 2" pitchFamily="34" charset="0"/>
              <a:buChar char=""/>
            </a:pPr>
            <a:r>
              <a:rPr lang="en-US" dirty="0" err="1">
                <a:latin typeface="Arial"/>
                <a:cs typeface="Arial"/>
              </a:rPr>
              <a:t>Implementar</a:t>
            </a:r>
            <a:r>
              <a:rPr lang="en-US" dirty="0">
                <a:latin typeface="Arial"/>
                <a:cs typeface="Arial"/>
              </a:rPr>
              <a:t> </a:t>
            </a:r>
            <a:r>
              <a:rPr lang="en-US" dirty="0" err="1">
                <a:latin typeface="Arial"/>
                <a:cs typeface="Arial"/>
              </a:rPr>
              <a:t>controles</a:t>
            </a:r>
            <a:r>
              <a:rPr lang="en-US" dirty="0">
                <a:latin typeface="Arial"/>
                <a:cs typeface="Arial"/>
              </a:rPr>
              <a:t> </a:t>
            </a:r>
            <a:r>
              <a:rPr lang="en-US" dirty="0" err="1">
                <a:latin typeface="Arial"/>
                <a:cs typeface="Arial"/>
              </a:rPr>
              <a:t>adecuados</a:t>
            </a:r>
            <a:r>
              <a:rPr lang="en-US" dirty="0">
                <a:latin typeface="Arial"/>
                <a:cs typeface="Arial"/>
              </a:rPr>
              <a:t> para </a:t>
            </a:r>
            <a:r>
              <a:rPr lang="en-US" dirty="0" err="1">
                <a:latin typeface="Arial"/>
                <a:cs typeface="Arial"/>
              </a:rPr>
              <a:t>reducir</a:t>
            </a:r>
            <a:r>
              <a:rPr lang="en-US" dirty="0">
                <a:latin typeface="Arial"/>
                <a:cs typeface="Arial"/>
              </a:rPr>
              <a:t> la </a:t>
            </a:r>
            <a:r>
              <a:rPr lang="en-US" dirty="0" err="1">
                <a:latin typeface="Arial"/>
                <a:cs typeface="Arial"/>
              </a:rPr>
              <a:t>posibilidad</a:t>
            </a:r>
            <a:r>
              <a:rPr lang="en-US" dirty="0">
                <a:latin typeface="Arial"/>
                <a:cs typeface="Arial"/>
              </a:rPr>
              <a:t> de que la </a:t>
            </a:r>
            <a:r>
              <a:rPr lang="en-US" dirty="0" err="1">
                <a:latin typeface="Arial"/>
                <a:cs typeface="Arial"/>
              </a:rPr>
              <a:t>vulnerabilidad</a:t>
            </a:r>
            <a:r>
              <a:rPr lang="en-US" dirty="0">
                <a:latin typeface="Arial"/>
                <a:cs typeface="Arial"/>
              </a:rPr>
              <a:t> sea </a:t>
            </a:r>
            <a:r>
              <a:rPr lang="en-US" dirty="0" err="1">
                <a:latin typeface="Arial"/>
                <a:cs typeface="Arial"/>
              </a:rPr>
              <a:t>explotada</a:t>
            </a:r>
            <a:endParaRPr lang="en-US" dirty="0">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E3034606-2B87-6C78-1171-6230DB45A532}"/>
              </a:ext>
            </a:extLst>
          </p:cNvPr>
          <p:cNvSpPr>
            <a:spLocks noGrp="1"/>
          </p:cNvSpPr>
          <p:nvPr>
            <p:ph type="sldNum" sz="quarter" idx="12"/>
          </p:nvPr>
        </p:nvSpPr>
        <p:spPr/>
        <p:txBody>
          <a:bodyPr/>
          <a:lstStyle/>
          <a:p>
            <a:fld id="{4FAB73BC-B049-4115-A692-8D63A059BFB8}" type="slidenum">
              <a:rPr lang="en-US" smtClean="0"/>
              <a:t>55</a:t>
            </a:fld>
            <a:endParaRPr lang="en-US" dirty="0"/>
          </a:p>
        </p:txBody>
      </p:sp>
      <p:pic>
        <p:nvPicPr>
          <p:cNvPr id="5" name="Picture 4">
            <a:extLst>
              <a:ext uri="{FF2B5EF4-FFF2-40B4-BE49-F238E27FC236}">
                <a16:creationId xmlns:a16="http://schemas.microsoft.com/office/drawing/2014/main" id="{6650AB28-0AE1-CDB3-D639-16494D72027B}"/>
              </a:ext>
            </a:extLst>
          </p:cNvPr>
          <p:cNvPicPr>
            <a:picLocks noChangeAspect="1"/>
          </p:cNvPicPr>
          <p:nvPr/>
        </p:nvPicPr>
        <p:blipFill>
          <a:blip r:embed="rId2"/>
          <a:stretch>
            <a:fillRect/>
          </a:stretch>
        </p:blipFill>
        <p:spPr>
          <a:xfrm>
            <a:off x="7351414" y="2318326"/>
            <a:ext cx="4561249" cy="2689967"/>
          </a:xfrm>
          <a:prstGeom prst="rect">
            <a:avLst/>
          </a:prstGeom>
        </p:spPr>
      </p:pic>
    </p:spTree>
    <p:extLst>
      <p:ext uri="{BB962C8B-B14F-4D97-AF65-F5344CB8AC3E}">
        <p14:creationId xmlns:p14="http://schemas.microsoft.com/office/powerpoint/2010/main" val="34620646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Equilibrio en el tratamiento del riesgo</a:t>
            </a:r>
          </a:p>
        </p:txBody>
      </p:sp>
      <p:pic>
        <p:nvPicPr>
          <p:cNvPr id="5" name="Content Placeholder 6" descr="A graphical representation of risk treatment indicates a range of possibilities for costs versus levels of risk. For long description in Notes pane, press F6.">
            <a:extLst>
              <a:ext uri="{FF2B5EF4-FFF2-40B4-BE49-F238E27FC236}">
                <a16:creationId xmlns:a16="http://schemas.microsoft.com/office/drawing/2014/main" id="{CBDB542B-39BE-5B9D-12F2-8A58BAC5AB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3605" y="1827048"/>
            <a:ext cx="5044081" cy="4616791"/>
          </a:xfrm>
          <a:prstGeom prst="rect">
            <a:avLst/>
          </a:prstGeom>
        </p:spPr>
      </p:pic>
      <p:sp>
        <p:nvSpPr>
          <p:cNvPr id="4" name="Marcador de número de diapositiva 3">
            <a:extLst>
              <a:ext uri="{FF2B5EF4-FFF2-40B4-BE49-F238E27FC236}">
                <a16:creationId xmlns:a16="http://schemas.microsoft.com/office/drawing/2014/main" id="{AF5C54A4-7D6D-F15D-9458-E55F85AA5476}"/>
              </a:ext>
            </a:extLst>
          </p:cNvPr>
          <p:cNvSpPr>
            <a:spLocks noGrp="1"/>
          </p:cNvSpPr>
          <p:nvPr>
            <p:ph type="sldNum" sz="quarter" idx="12"/>
          </p:nvPr>
        </p:nvSpPr>
        <p:spPr/>
        <p:txBody>
          <a:bodyPr/>
          <a:lstStyle/>
          <a:p>
            <a:fld id="{4FAB73BC-B049-4115-A692-8D63A059BFB8}" type="slidenum">
              <a:rPr lang="en-US" smtClean="0"/>
              <a:t>56</a:t>
            </a:fld>
            <a:endParaRPr lang="en-US" dirty="0"/>
          </a:p>
        </p:txBody>
      </p:sp>
    </p:spTree>
    <p:extLst>
      <p:ext uri="{BB962C8B-B14F-4D97-AF65-F5344CB8AC3E}">
        <p14:creationId xmlns:p14="http://schemas.microsoft.com/office/powerpoint/2010/main" val="42711902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Caso de estudio: Silver </a:t>
            </a:r>
            <a:r>
              <a:rPr lang="es-ES" sz="3600" b="1" dirty="0" err="1">
                <a:latin typeface="Arial" panose="020B0604020202020204" pitchFamily="34" charset="0"/>
                <a:cs typeface="Arial" panose="020B0604020202020204" pitchFamily="34" charset="0"/>
              </a:rPr>
              <a:t>Star</a:t>
            </a:r>
            <a:r>
              <a:rPr lang="es-ES" sz="3600" b="1" dirty="0">
                <a:latin typeface="Arial" panose="020B0604020202020204" pitchFamily="34" charset="0"/>
                <a:cs typeface="Arial" panose="020B0604020202020204" pitchFamily="34" charset="0"/>
              </a:rPr>
              <a:t> Mines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500"/>
              </a:spcBef>
              <a:spcAft>
                <a:spcPts val="0"/>
              </a:spcAft>
            </a:pPr>
            <a:r>
              <a:rPr lang="en-US" sz="2400" dirty="0" err="1">
                <a:latin typeface="Arial"/>
                <a:cs typeface="Arial"/>
              </a:rPr>
              <a:t>Ejemplo</a:t>
            </a:r>
            <a:r>
              <a:rPr lang="en-US" sz="2400" dirty="0">
                <a:latin typeface="Arial"/>
                <a:cs typeface="Arial"/>
              </a:rPr>
              <a:t> </a:t>
            </a:r>
            <a:r>
              <a:rPr lang="en-US" sz="2400" dirty="0" err="1">
                <a:latin typeface="Arial"/>
                <a:cs typeface="Arial"/>
              </a:rPr>
              <a:t>ficticio</a:t>
            </a:r>
            <a:r>
              <a:rPr lang="en-US" sz="2400" dirty="0">
                <a:latin typeface="Arial"/>
                <a:cs typeface="Arial"/>
              </a:rPr>
              <a:t> de </a:t>
            </a:r>
            <a:r>
              <a:rPr lang="en-US" sz="2400" dirty="0" err="1">
                <a:latin typeface="Arial"/>
                <a:cs typeface="Arial"/>
              </a:rPr>
              <a:t>una</a:t>
            </a:r>
            <a:r>
              <a:rPr lang="en-US" sz="2400" dirty="0">
                <a:latin typeface="Arial"/>
                <a:cs typeface="Arial"/>
              </a:rPr>
              <a:t> </a:t>
            </a:r>
            <a:r>
              <a:rPr lang="en-US" sz="2400" dirty="0" err="1">
                <a:latin typeface="Arial"/>
                <a:cs typeface="Arial"/>
              </a:rPr>
              <a:t>compañía</a:t>
            </a:r>
            <a:r>
              <a:rPr lang="en-US" sz="2400" dirty="0">
                <a:latin typeface="Arial"/>
                <a:cs typeface="Arial"/>
              </a:rPr>
              <a:t> </a:t>
            </a:r>
            <a:r>
              <a:rPr lang="en-US" sz="2400" dirty="0" err="1">
                <a:latin typeface="Arial"/>
                <a:cs typeface="Arial"/>
              </a:rPr>
              <a:t>minera</a:t>
            </a:r>
            <a:endParaRPr lang="en-US" sz="2400" dirty="0">
              <a:latin typeface="Arial"/>
              <a:cs typeface="Arial"/>
            </a:endParaRPr>
          </a:p>
          <a:p>
            <a:pPr algn="just">
              <a:lnSpc>
                <a:spcPct val="100000"/>
              </a:lnSpc>
              <a:spcBef>
                <a:spcPts val="1500"/>
              </a:spcBef>
              <a:spcAft>
                <a:spcPts val="0"/>
              </a:spcAft>
            </a:pPr>
            <a:r>
              <a:rPr lang="en-US" sz="2400" dirty="0">
                <a:latin typeface="Arial"/>
                <a:cs typeface="Arial"/>
              </a:rPr>
              <a:t>Grandes </a:t>
            </a:r>
            <a:r>
              <a:rPr lang="en-US" sz="2400" dirty="0" err="1">
                <a:latin typeface="Arial"/>
                <a:cs typeface="Arial"/>
              </a:rPr>
              <a:t>infraestructuras</a:t>
            </a:r>
            <a:r>
              <a:rPr lang="en-US" sz="2400" dirty="0">
                <a:latin typeface="Arial"/>
                <a:cs typeface="Arial"/>
              </a:rPr>
              <a:t> de IT</a:t>
            </a:r>
          </a:p>
          <a:p>
            <a:pPr lvl="1" algn="just">
              <a:lnSpc>
                <a:spcPct val="100000"/>
              </a:lnSpc>
              <a:spcBef>
                <a:spcPts val="600"/>
              </a:spcBef>
              <a:spcAft>
                <a:spcPts val="0"/>
              </a:spcAft>
              <a:buFont typeface="Wingdings 2" pitchFamily="34" charset="0"/>
              <a:buChar char=""/>
            </a:pPr>
            <a:r>
              <a:rPr lang="en-US" sz="2200" dirty="0">
                <a:latin typeface="Arial"/>
                <a:cs typeface="Arial"/>
              </a:rPr>
              <a:t>Software </a:t>
            </a:r>
            <a:r>
              <a:rPr lang="en-US" sz="2200" dirty="0" err="1">
                <a:latin typeface="Arial"/>
                <a:cs typeface="Arial"/>
              </a:rPr>
              <a:t>común</a:t>
            </a:r>
            <a:r>
              <a:rPr lang="en-US" sz="2200" dirty="0">
                <a:latin typeface="Arial"/>
                <a:cs typeface="Arial"/>
              </a:rPr>
              <a:t> y </a:t>
            </a:r>
            <a:r>
              <a:rPr lang="en-US" sz="2200" dirty="0" err="1">
                <a:latin typeface="Arial"/>
                <a:cs typeface="Arial"/>
              </a:rPr>
              <a:t>específico</a:t>
            </a:r>
            <a:endParaRPr lang="en-US" sz="2200" dirty="0">
              <a:latin typeface="Arial"/>
              <a:cs typeface="Arial"/>
            </a:endParaRPr>
          </a:p>
          <a:p>
            <a:pPr lvl="1" algn="just">
              <a:lnSpc>
                <a:spcPct val="100000"/>
              </a:lnSpc>
              <a:spcBef>
                <a:spcPts val="600"/>
              </a:spcBef>
              <a:spcAft>
                <a:spcPts val="0"/>
              </a:spcAft>
              <a:buFont typeface="Wingdings 2" pitchFamily="34" charset="0"/>
              <a:buChar char=""/>
            </a:pPr>
            <a:r>
              <a:rPr lang="en-US" sz="2200" dirty="0" err="1">
                <a:latin typeface="Arial"/>
                <a:cs typeface="Arial"/>
              </a:rPr>
              <a:t>Algunos</a:t>
            </a:r>
            <a:r>
              <a:rPr lang="en-US" sz="2200" dirty="0">
                <a:latin typeface="Arial"/>
                <a:cs typeface="Arial"/>
              </a:rPr>
              <a:t> se </a:t>
            </a:r>
            <a:r>
              <a:rPr lang="en-US" sz="2200" dirty="0" err="1">
                <a:latin typeface="Arial"/>
                <a:cs typeface="Arial"/>
              </a:rPr>
              <a:t>relacionan</a:t>
            </a:r>
            <a:r>
              <a:rPr lang="en-US" sz="2200" dirty="0">
                <a:latin typeface="Arial"/>
                <a:cs typeface="Arial"/>
              </a:rPr>
              <a:t> </a:t>
            </a:r>
            <a:r>
              <a:rPr lang="en-US" sz="2200" dirty="0" err="1">
                <a:latin typeface="Arial"/>
                <a:cs typeface="Arial"/>
              </a:rPr>
              <a:t>directamente</a:t>
            </a:r>
            <a:r>
              <a:rPr lang="en-US" sz="2200" dirty="0">
                <a:latin typeface="Arial"/>
                <a:cs typeface="Arial"/>
              </a:rPr>
              <a:t> con la </a:t>
            </a:r>
            <a:r>
              <a:rPr lang="en-US" sz="2200" dirty="0" err="1">
                <a:latin typeface="Arial"/>
                <a:cs typeface="Arial"/>
              </a:rPr>
              <a:t>salud</a:t>
            </a:r>
            <a:r>
              <a:rPr lang="en-US" sz="2200" dirty="0">
                <a:latin typeface="Arial"/>
                <a:cs typeface="Arial"/>
              </a:rPr>
              <a:t> y la </a:t>
            </a:r>
            <a:r>
              <a:rPr lang="en-US" sz="2200" dirty="0" err="1">
                <a:latin typeface="Arial"/>
                <a:cs typeface="Arial"/>
              </a:rPr>
              <a:t>seguridad</a:t>
            </a:r>
            <a:endParaRPr lang="en-US" sz="2200" dirty="0">
              <a:latin typeface="Arial"/>
              <a:cs typeface="Arial"/>
            </a:endParaRPr>
          </a:p>
          <a:p>
            <a:pPr lvl="1" algn="just">
              <a:lnSpc>
                <a:spcPct val="100000"/>
              </a:lnSpc>
              <a:spcBef>
                <a:spcPts val="600"/>
              </a:spcBef>
              <a:spcAft>
                <a:spcPts val="0"/>
              </a:spcAft>
              <a:buFont typeface="Wingdings 2" pitchFamily="34" charset="0"/>
              <a:buChar char=""/>
            </a:pPr>
            <a:r>
              <a:rPr lang="en-US" sz="2200" dirty="0" err="1">
                <a:latin typeface="Arial"/>
                <a:cs typeface="Arial"/>
              </a:rPr>
              <a:t>Sistemas</a:t>
            </a:r>
            <a:r>
              <a:rPr lang="en-US" sz="2200" dirty="0">
                <a:latin typeface="Arial"/>
                <a:cs typeface="Arial"/>
              </a:rPr>
              <a:t> que antes </a:t>
            </a:r>
            <a:r>
              <a:rPr lang="en-US" sz="2200" dirty="0" err="1">
                <a:latin typeface="Arial"/>
                <a:cs typeface="Arial"/>
              </a:rPr>
              <a:t>estaban</a:t>
            </a:r>
            <a:r>
              <a:rPr lang="en-US" sz="2200" dirty="0">
                <a:latin typeface="Arial"/>
                <a:cs typeface="Arial"/>
              </a:rPr>
              <a:t> </a:t>
            </a:r>
            <a:r>
              <a:rPr lang="en-US" sz="2200" dirty="0" err="1">
                <a:latin typeface="Arial"/>
                <a:cs typeface="Arial"/>
              </a:rPr>
              <a:t>aislados</a:t>
            </a:r>
            <a:r>
              <a:rPr lang="en-US" sz="2200" dirty="0">
                <a:latin typeface="Arial"/>
                <a:cs typeface="Arial"/>
              </a:rPr>
              <a:t> </a:t>
            </a:r>
            <a:r>
              <a:rPr lang="en-US" sz="2200" dirty="0" err="1">
                <a:latin typeface="Arial"/>
                <a:cs typeface="Arial"/>
              </a:rPr>
              <a:t>ahora</a:t>
            </a:r>
            <a:r>
              <a:rPr lang="en-US" sz="2200" dirty="0">
                <a:latin typeface="Arial"/>
                <a:cs typeface="Arial"/>
              </a:rPr>
              <a:t> </a:t>
            </a:r>
            <a:r>
              <a:rPr lang="en-US" sz="2200" dirty="0" err="1">
                <a:latin typeface="Arial"/>
                <a:cs typeface="Arial"/>
              </a:rPr>
              <a:t>están</a:t>
            </a:r>
            <a:r>
              <a:rPr lang="en-US" sz="2200" dirty="0">
                <a:latin typeface="Arial"/>
                <a:cs typeface="Arial"/>
              </a:rPr>
              <a:t> </a:t>
            </a:r>
            <a:r>
              <a:rPr lang="en-US" sz="2200" dirty="0" err="1">
                <a:latin typeface="Arial"/>
                <a:cs typeface="Arial"/>
              </a:rPr>
              <a:t>conectados</a:t>
            </a:r>
            <a:r>
              <a:rPr lang="en-US" sz="2200" dirty="0">
                <a:latin typeface="Arial"/>
                <a:cs typeface="Arial"/>
              </a:rPr>
              <a:t> </a:t>
            </a:r>
            <a:r>
              <a:rPr lang="en-US" sz="2200" dirty="0" err="1">
                <a:latin typeface="Arial"/>
                <a:cs typeface="Arial"/>
              </a:rPr>
              <a:t>en</a:t>
            </a:r>
            <a:r>
              <a:rPr lang="en-US" sz="2200" dirty="0">
                <a:latin typeface="Arial"/>
                <a:cs typeface="Arial"/>
              </a:rPr>
              <a:t> red</a:t>
            </a:r>
          </a:p>
          <a:p>
            <a:pPr algn="just">
              <a:lnSpc>
                <a:spcPct val="100000"/>
              </a:lnSpc>
              <a:spcBef>
                <a:spcPts val="1500"/>
              </a:spcBef>
              <a:spcAft>
                <a:spcPts val="0"/>
              </a:spcAft>
            </a:pPr>
            <a:r>
              <a:rPr lang="en-US" sz="2400" dirty="0">
                <a:latin typeface="Arial"/>
                <a:cs typeface="Arial"/>
              </a:rPr>
              <a:t>Se decide un </a:t>
            </a:r>
            <a:r>
              <a:rPr lang="en-US" sz="2400" dirty="0" err="1">
                <a:latin typeface="Arial"/>
                <a:cs typeface="Arial"/>
              </a:rPr>
              <a:t>enfoque</a:t>
            </a:r>
            <a:r>
              <a:rPr lang="en-US" sz="2400" dirty="0">
                <a:latin typeface="Arial"/>
                <a:cs typeface="Arial"/>
              </a:rPr>
              <a:t> </a:t>
            </a:r>
            <a:r>
              <a:rPr lang="en-US" sz="2400" dirty="0" err="1">
                <a:latin typeface="Arial"/>
                <a:cs typeface="Arial"/>
              </a:rPr>
              <a:t>combinado</a:t>
            </a:r>
            <a:endParaRPr lang="en-US" sz="2400" dirty="0">
              <a:latin typeface="Arial"/>
              <a:cs typeface="Arial"/>
            </a:endParaRPr>
          </a:p>
          <a:p>
            <a:pPr algn="just">
              <a:lnSpc>
                <a:spcPct val="100000"/>
              </a:lnSpc>
              <a:spcBef>
                <a:spcPts val="1500"/>
              </a:spcBef>
              <a:spcAft>
                <a:spcPts val="0"/>
              </a:spcAft>
            </a:pPr>
            <a:r>
              <a:rPr lang="en-US" sz="2400" dirty="0" err="1">
                <a:latin typeface="Arial"/>
                <a:cs typeface="Arial"/>
              </a:rPr>
              <a:t>Sujeto</a:t>
            </a:r>
            <a:r>
              <a:rPr lang="en-US" sz="2400" dirty="0">
                <a:latin typeface="Arial"/>
                <a:cs typeface="Arial"/>
              </a:rPr>
              <a:t> a </a:t>
            </a:r>
            <a:r>
              <a:rPr lang="en-US" sz="2400" dirty="0" err="1">
                <a:latin typeface="Arial"/>
                <a:cs typeface="Arial"/>
              </a:rPr>
              <a:t>requisitos</a:t>
            </a:r>
            <a:r>
              <a:rPr lang="en-US" sz="2400" dirty="0">
                <a:latin typeface="Arial"/>
                <a:cs typeface="Arial"/>
              </a:rPr>
              <a:t> </a:t>
            </a:r>
            <a:r>
              <a:rPr lang="en-US" sz="2400" dirty="0" err="1">
                <a:latin typeface="Arial"/>
                <a:cs typeface="Arial"/>
              </a:rPr>
              <a:t>legales</a:t>
            </a:r>
            <a:r>
              <a:rPr lang="en-US" sz="2400" dirty="0">
                <a:latin typeface="Arial"/>
                <a:cs typeface="Arial"/>
              </a:rPr>
              <a:t>/</a:t>
            </a:r>
            <a:r>
              <a:rPr lang="en-US" sz="2400" dirty="0" err="1">
                <a:latin typeface="Arial"/>
                <a:cs typeface="Arial"/>
              </a:rPr>
              <a:t>reglamentarios</a:t>
            </a:r>
            <a:endParaRPr lang="en-US" sz="2400" dirty="0">
              <a:latin typeface="Arial"/>
              <a:cs typeface="Arial"/>
            </a:endParaRPr>
          </a:p>
          <a:p>
            <a:pPr algn="just">
              <a:lnSpc>
                <a:spcPct val="100000"/>
              </a:lnSpc>
              <a:spcBef>
                <a:spcPts val="1500"/>
              </a:spcBef>
              <a:spcAft>
                <a:spcPts val="0"/>
              </a:spcAft>
            </a:pPr>
            <a:r>
              <a:rPr lang="en-US" sz="2400" dirty="0">
                <a:latin typeface="Arial"/>
                <a:cs typeface="Arial"/>
              </a:rPr>
              <a:t>La </a:t>
            </a:r>
            <a:r>
              <a:rPr lang="en-US" sz="2400" dirty="0" err="1">
                <a:latin typeface="Arial"/>
                <a:cs typeface="Arial"/>
              </a:rPr>
              <a:t>gerencia</a:t>
            </a:r>
            <a:r>
              <a:rPr lang="en-US" sz="2400" dirty="0">
                <a:latin typeface="Arial"/>
                <a:cs typeface="Arial"/>
              </a:rPr>
              <a:t> </a:t>
            </a:r>
            <a:r>
              <a:rPr lang="en-US" sz="2400" dirty="0" err="1">
                <a:latin typeface="Arial"/>
                <a:cs typeface="Arial"/>
              </a:rPr>
              <a:t>acepta</a:t>
            </a:r>
            <a:r>
              <a:rPr lang="en-US" sz="2400" dirty="0">
                <a:latin typeface="Arial"/>
                <a:cs typeface="Arial"/>
              </a:rPr>
              <a:t> un </a:t>
            </a:r>
            <a:r>
              <a:rPr lang="en-US" sz="2400" dirty="0" err="1">
                <a:latin typeface="Arial"/>
                <a:cs typeface="Arial"/>
              </a:rPr>
              <a:t>riesgo</a:t>
            </a:r>
            <a:r>
              <a:rPr lang="en-US" sz="2400" dirty="0">
                <a:latin typeface="Arial"/>
                <a:cs typeface="Arial"/>
              </a:rPr>
              <a:t> </a:t>
            </a:r>
            <a:r>
              <a:rPr lang="en-US" sz="2400" dirty="0" err="1">
                <a:latin typeface="Arial"/>
                <a:cs typeface="Arial"/>
              </a:rPr>
              <a:t>moderado</a:t>
            </a:r>
            <a:r>
              <a:rPr lang="en-US" sz="2400" dirty="0">
                <a:latin typeface="Arial"/>
                <a:cs typeface="Arial"/>
              </a:rPr>
              <a:t> o bajo</a:t>
            </a:r>
          </a:p>
          <a:p>
            <a:pPr algn="just"/>
            <a:endParaRPr lang="es-ES" dirty="0"/>
          </a:p>
        </p:txBody>
      </p:sp>
      <p:sp>
        <p:nvSpPr>
          <p:cNvPr id="4" name="Marcador de número de diapositiva 3">
            <a:extLst>
              <a:ext uri="{FF2B5EF4-FFF2-40B4-BE49-F238E27FC236}">
                <a16:creationId xmlns:a16="http://schemas.microsoft.com/office/drawing/2014/main" id="{C5D3E270-96A2-4B2C-C6FC-DC1E45CF5082}"/>
              </a:ext>
            </a:extLst>
          </p:cNvPr>
          <p:cNvSpPr>
            <a:spLocks noGrp="1"/>
          </p:cNvSpPr>
          <p:nvPr>
            <p:ph type="sldNum" sz="quarter" idx="12"/>
          </p:nvPr>
        </p:nvSpPr>
        <p:spPr/>
        <p:txBody>
          <a:bodyPr/>
          <a:lstStyle/>
          <a:p>
            <a:fld id="{4FAB73BC-B049-4115-A692-8D63A059BFB8}" type="slidenum">
              <a:rPr lang="en-US" smtClean="0"/>
              <a:t>57</a:t>
            </a:fld>
            <a:endParaRPr lang="en-US" dirty="0"/>
          </a:p>
        </p:txBody>
      </p:sp>
    </p:spTree>
    <p:extLst>
      <p:ext uri="{BB962C8B-B14F-4D97-AF65-F5344CB8AC3E}">
        <p14:creationId xmlns:p14="http://schemas.microsoft.com/office/powerpoint/2010/main" val="36771794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lstStyle/>
          <a:p>
            <a:r>
              <a:rPr lang="es-ES" dirty="0"/>
              <a:t>Activos</a:t>
            </a:r>
          </a:p>
        </p:txBody>
      </p:sp>
      <p:pic>
        <p:nvPicPr>
          <p:cNvPr id="5" name="Content Placeholder 20" descr="Circular Rosette With 6 Petals. For long description in Notes pane, press F6.">
            <a:extLst>
              <a:ext uri="{FF2B5EF4-FFF2-40B4-BE49-F238E27FC236}">
                <a16:creationId xmlns:a16="http://schemas.microsoft.com/office/drawing/2014/main" id="{36F956FF-DF73-40BC-35B7-F483E3DB85A6}"/>
              </a:ext>
            </a:extLst>
          </p:cNvPr>
          <p:cNvPicPr>
            <a:picLocks noChangeAspect="1"/>
          </p:cNvPicPr>
          <p:nvPr/>
        </p:nvPicPr>
        <p:blipFill>
          <a:blip r:embed="rId2"/>
          <a:stretch>
            <a:fillRect/>
          </a:stretch>
        </p:blipFill>
        <p:spPr>
          <a:xfrm>
            <a:off x="5118524" y="2839812"/>
            <a:ext cx="2430498" cy="2582836"/>
          </a:xfrm>
          <a:prstGeom prst="rect">
            <a:avLst/>
          </a:prstGeom>
        </p:spPr>
      </p:pic>
      <p:sp>
        <p:nvSpPr>
          <p:cNvPr id="7" name="Content Placeholder 6">
            <a:extLst>
              <a:ext uri="{FF2B5EF4-FFF2-40B4-BE49-F238E27FC236}">
                <a16:creationId xmlns:a16="http://schemas.microsoft.com/office/drawing/2014/main" id="{87844EF5-D315-2002-CC80-DE31D3D03DEA}"/>
              </a:ext>
              <a:ext uri="{C183D7F6-B498-43B3-948B-1728B52AA6E4}">
                <adec:decorative xmlns:adec="http://schemas.microsoft.com/office/drawing/2017/decorative" val="1"/>
              </a:ext>
            </a:extLst>
          </p:cNvPr>
          <p:cNvSpPr txBox="1">
            <a:spLocks/>
          </p:cNvSpPr>
          <p:nvPr/>
        </p:nvSpPr>
        <p:spPr>
          <a:xfrm>
            <a:off x="4778232" y="1887537"/>
            <a:ext cx="3029614" cy="70740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ctr"/>
            <a:r>
              <a:rPr lang="es-ES" sz="1800" kern="0" dirty="0">
                <a:latin typeface="Arial" panose="020B0604020202020204" pitchFamily="34" charset="0"/>
                <a:cs typeface="Arial" panose="020B0604020202020204" pitchFamily="34" charset="0"/>
              </a:rPr>
              <a:t>Fiabilidad e integridad de los sistemas SCADA</a:t>
            </a:r>
            <a:endParaRPr lang="en-US" sz="1800" kern="0" dirty="0">
              <a:latin typeface="Arial" panose="020B0604020202020204" pitchFamily="34" charset="0"/>
              <a:cs typeface="Arial" panose="020B0604020202020204" pitchFamily="34" charset="0"/>
            </a:endParaRPr>
          </a:p>
        </p:txBody>
      </p:sp>
      <p:sp>
        <p:nvSpPr>
          <p:cNvPr id="9" name="Content Placeholder 7">
            <a:extLst>
              <a:ext uri="{FF2B5EF4-FFF2-40B4-BE49-F238E27FC236}">
                <a16:creationId xmlns:a16="http://schemas.microsoft.com/office/drawing/2014/main" id="{082C2603-E216-16DB-601E-380F23238E12}"/>
              </a:ext>
              <a:ext uri="{C183D7F6-B498-43B3-948B-1728B52AA6E4}">
                <adec:decorative xmlns:adec="http://schemas.microsoft.com/office/drawing/2017/decorative" val="1"/>
              </a:ext>
            </a:extLst>
          </p:cNvPr>
          <p:cNvSpPr txBox="1">
            <a:spLocks/>
          </p:cNvSpPr>
          <p:nvPr/>
        </p:nvSpPr>
        <p:spPr>
          <a:xfrm>
            <a:off x="7829551" y="2816336"/>
            <a:ext cx="2253659" cy="97875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ctr"/>
            <a:r>
              <a:rPr lang="es-ES" sz="1800" kern="0" dirty="0">
                <a:latin typeface="Arial" panose="020B0604020202020204" pitchFamily="34" charset="0"/>
                <a:cs typeface="Arial" panose="020B0604020202020204" pitchFamily="34" charset="0"/>
              </a:rPr>
              <a:t>Integridad de la información almacenada de archivos y bases de datos</a:t>
            </a:r>
            <a:endParaRPr lang="en-US" sz="1800" kern="0" dirty="0">
              <a:latin typeface="Arial" panose="020B0604020202020204" pitchFamily="34" charset="0"/>
              <a:cs typeface="Arial" panose="020B0604020202020204" pitchFamily="34" charset="0"/>
            </a:endParaRPr>
          </a:p>
        </p:txBody>
      </p:sp>
      <p:sp>
        <p:nvSpPr>
          <p:cNvPr id="11" name="Content Placeholder 8">
            <a:extLst>
              <a:ext uri="{FF2B5EF4-FFF2-40B4-BE49-F238E27FC236}">
                <a16:creationId xmlns:a16="http://schemas.microsoft.com/office/drawing/2014/main" id="{AAA358A2-B27F-3941-40FC-426F607FEFC4}"/>
              </a:ext>
              <a:ext uri="{C183D7F6-B498-43B3-948B-1728B52AA6E4}">
                <adec:decorative xmlns:adec="http://schemas.microsoft.com/office/drawing/2017/decorative" val="1"/>
              </a:ext>
            </a:extLst>
          </p:cNvPr>
          <p:cNvSpPr txBox="1">
            <a:spLocks/>
          </p:cNvSpPr>
          <p:nvPr/>
        </p:nvSpPr>
        <p:spPr>
          <a:xfrm>
            <a:off x="7910530" y="4487171"/>
            <a:ext cx="2491655" cy="850969"/>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ctr"/>
            <a:r>
              <a:rPr lang="es-ES" sz="1800" kern="0" dirty="0">
                <a:latin typeface="Arial" panose="020B0604020202020204" pitchFamily="34" charset="0"/>
                <a:cs typeface="Arial" panose="020B0604020202020204" pitchFamily="34" charset="0"/>
              </a:rPr>
              <a:t>Disponibilidad e integridad del sistema financiero</a:t>
            </a:r>
            <a:endParaRPr lang="en-US" sz="1800" kern="0" dirty="0">
              <a:latin typeface="Arial" panose="020B0604020202020204" pitchFamily="34" charset="0"/>
              <a:cs typeface="Arial" panose="020B0604020202020204" pitchFamily="34" charset="0"/>
            </a:endParaRPr>
          </a:p>
        </p:txBody>
      </p:sp>
      <p:sp>
        <p:nvSpPr>
          <p:cNvPr id="13" name="Content Placeholder 9">
            <a:extLst>
              <a:ext uri="{FF2B5EF4-FFF2-40B4-BE49-F238E27FC236}">
                <a16:creationId xmlns:a16="http://schemas.microsoft.com/office/drawing/2014/main" id="{00EA1C56-7819-F73A-1CDB-7FE7606FC99F}"/>
              </a:ext>
              <a:ext uri="{C183D7F6-B498-43B3-948B-1728B52AA6E4}">
                <adec:decorative xmlns:adec="http://schemas.microsoft.com/office/drawing/2017/decorative" val="1"/>
              </a:ext>
            </a:extLst>
          </p:cNvPr>
          <p:cNvSpPr txBox="1">
            <a:spLocks/>
          </p:cNvSpPr>
          <p:nvPr/>
        </p:nvSpPr>
        <p:spPr>
          <a:xfrm>
            <a:off x="5161057" y="5614365"/>
            <a:ext cx="2843765" cy="795448"/>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ctr"/>
            <a:r>
              <a:rPr lang="es-ES" sz="1800" kern="0" dirty="0">
                <a:latin typeface="Arial" panose="020B0604020202020204" pitchFamily="34" charset="0"/>
                <a:cs typeface="Arial" panose="020B0604020202020204" pitchFamily="34" charset="0"/>
              </a:rPr>
              <a:t>Disponibilidad e integridad del sistema de adquisiciones</a:t>
            </a:r>
            <a:endParaRPr lang="en-US" sz="1800" kern="0" dirty="0">
              <a:latin typeface="Arial" panose="020B0604020202020204" pitchFamily="34" charset="0"/>
              <a:cs typeface="Arial" panose="020B0604020202020204" pitchFamily="34" charset="0"/>
            </a:endParaRPr>
          </a:p>
        </p:txBody>
      </p:sp>
      <p:sp>
        <p:nvSpPr>
          <p:cNvPr id="15" name="Content Placeholder 10">
            <a:extLst>
              <a:ext uri="{FF2B5EF4-FFF2-40B4-BE49-F238E27FC236}">
                <a16:creationId xmlns:a16="http://schemas.microsoft.com/office/drawing/2014/main" id="{E39EC501-E358-22AC-D6DF-50562C39BBF8}"/>
              </a:ext>
              <a:ext uri="{C183D7F6-B498-43B3-948B-1728B52AA6E4}">
                <adec:decorative xmlns:adec="http://schemas.microsoft.com/office/drawing/2017/decorative" val="1"/>
              </a:ext>
            </a:extLst>
          </p:cNvPr>
          <p:cNvSpPr txBox="1">
            <a:spLocks/>
          </p:cNvSpPr>
          <p:nvPr/>
        </p:nvSpPr>
        <p:spPr>
          <a:xfrm>
            <a:off x="1789815" y="4359941"/>
            <a:ext cx="3200399" cy="978199"/>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ctr"/>
            <a:r>
              <a:rPr lang="es-ES" sz="1800" kern="0" dirty="0">
                <a:latin typeface="Arial" panose="020B0604020202020204" pitchFamily="34" charset="0"/>
                <a:cs typeface="Arial" panose="020B0604020202020204" pitchFamily="34" charset="0"/>
              </a:rPr>
              <a:t>Disponibilidad, integridad del sistema de mantenimiento/producción</a:t>
            </a:r>
            <a:endParaRPr lang="en-US" sz="1800" kern="0" dirty="0">
              <a:latin typeface="Arial" panose="020B0604020202020204" pitchFamily="34" charset="0"/>
              <a:cs typeface="Arial" panose="020B0604020202020204" pitchFamily="34" charset="0"/>
            </a:endParaRPr>
          </a:p>
        </p:txBody>
      </p:sp>
      <p:sp>
        <p:nvSpPr>
          <p:cNvPr id="17" name="Content Placeholder 11">
            <a:extLst>
              <a:ext uri="{FF2B5EF4-FFF2-40B4-BE49-F238E27FC236}">
                <a16:creationId xmlns:a16="http://schemas.microsoft.com/office/drawing/2014/main" id="{0E9CC9DC-63C1-B179-B11E-A7723292C01D}"/>
              </a:ext>
              <a:ext uri="{C183D7F6-B498-43B3-948B-1728B52AA6E4}">
                <adec:decorative xmlns:adec="http://schemas.microsoft.com/office/drawing/2017/decorative" val="1"/>
              </a:ext>
            </a:extLst>
          </p:cNvPr>
          <p:cNvSpPr txBox="1">
            <a:spLocks/>
          </p:cNvSpPr>
          <p:nvPr/>
        </p:nvSpPr>
        <p:spPr>
          <a:xfrm>
            <a:off x="1981200" y="2884142"/>
            <a:ext cx="2700670" cy="963221"/>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ctr"/>
            <a:r>
              <a:rPr lang="es-ES" sz="1800" kern="0" dirty="0">
                <a:latin typeface="Arial" panose="020B0604020202020204" pitchFamily="34" charset="0"/>
                <a:cs typeface="Arial" panose="020B0604020202020204" pitchFamily="34" charset="0"/>
              </a:rPr>
              <a:t>Disponibilidad, integridad y confidencialidad de los servicios de correo</a:t>
            </a:r>
            <a:endParaRPr lang="en-US" sz="1800" kern="0" dirty="0">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7D4A8C77-D1B2-6846-9369-436F7DF9A0CF}"/>
              </a:ext>
            </a:extLst>
          </p:cNvPr>
          <p:cNvSpPr>
            <a:spLocks noGrp="1"/>
          </p:cNvSpPr>
          <p:nvPr>
            <p:ph type="sldNum" sz="quarter" idx="12"/>
          </p:nvPr>
        </p:nvSpPr>
        <p:spPr/>
        <p:txBody>
          <a:bodyPr/>
          <a:lstStyle/>
          <a:p>
            <a:fld id="{4FAB73BC-B049-4115-A692-8D63A059BFB8}" type="slidenum">
              <a:rPr lang="en-US" smtClean="0"/>
              <a:t>58</a:t>
            </a:fld>
            <a:endParaRPr lang="en-US" dirty="0"/>
          </a:p>
        </p:txBody>
      </p:sp>
    </p:spTree>
    <p:extLst>
      <p:ext uri="{BB962C8B-B14F-4D97-AF65-F5344CB8AC3E}">
        <p14:creationId xmlns:p14="http://schemas.microsoft.com/office/powerpoint/2010/main" val="11899576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t>Registro de riesgo de Silver </a:t>
            </a:r>
            <a:r>
              <a:rPr lang="es-ES" sz="3600" b="1" dirty="0" err="1"/>
              <a:t>Star</a:t>
            </a:r>
            <a:r>
              <a:rPr lang="es-ES" sz="3600" b="1" dirty="0"/>
              <a:t> </a:t>
            </a:r>
            <a:r>
              <a:rPr lang="es-ES" sz="3600" b="1" dirty="0" err="1"/>
              <a:t>Miner</a:t>
            </a:r>
            <a:r>
              <a:rPr lang="es-ES" sz="3600" b="1" dirty="0"/>
              <a:t> </a:t>
            </a:r>
            <a:r>
              <a:rPr lang="es-ES" sz="3600" b="1" dirty="0" err="1"/>
              <a:t>Risk</a:t>
            </a:r>
            <a:endParaRPr lang="es-ES" sz="3600" b="1" dirty="0"/>
          </a:p>
        </p:txBody>
      </p:sp>
      <p:graphicFrame>
        <p:nvGraphicFramePr>
          <p:cNvPr id="5" name="Content Placeholder 3">
            <a:extLst>
              <a:ext uri="{FF2B5EF4-FFF2-40B4-BE49-F238E27FC236}">
                <a16:creationId xmlns:a16="http://schemas.microsoft.com/office/drawing/2014/main" id="{6A2981F4-CAFC-5038-3E49-02B3F3545A9F}"/>
              </a:ext>
            </a:extLst>
          </p:cNvPr>
          <p:cNvGraphicFramePr>
            <a:graphicFrameLocks/>
          </p:cNvGraphicFramePr>
          <p:nvPr>
            <p:extLst>
              <p:ext uri="{D42A27DB-BD31-4B8C-83A1-F6EECF244321}">
                <p14:modId xmlns:p14="http://schemas.microsoft.com/office/powerpoint/2010/main" val="1541101810"/>
              </p:ext>
            </p:extLst>
          </p:nvPr>
        </p:nvGraphicFramePr>
        <p:xfrm>
          <a:off x="334537" y="1691322"/>
          <a:ext cx="10772078" cy="4738664"/>
        </p:xfrm>
        <a:graphic>
          <a:graphicData uri="http://schemas.openxmlformats.org/drawingml/2006/table">
            <a:tbl>
              <a:tblPr firstRow="1" bandRow="1">
                <a:tableStyleId>{2D5ABB26-0587-4C30-8999-92F81FD0307C}</a:tableStyleId>
              </a:tblPr>
              <a:tblGrid>
                <a:gridCol w="2095895">
                  <a:extLst>
                    <a:ext uri="{9D8B030D-6E8A-4147-A177-3AD203B41FA5}">
                      <a16:colId xmlns:a16="http://schemas.microsoft.com/office/drawing/2014/main" val="855718151"/>
                    </a:ext>
                  </a:extLst>
                </a:gridCol>
                <a:gridCol w="2543012">
                  <a:extLst>
                    <a:ext uri="{9D8B030D-6E8A-4147-A177-3AD203B41FA5}">
                      <a16:colId xmlns:a16="http://schemas.microsoft.com/office/drawing/2014/main" val="1260121941"/>
                    </a:ext>
                  </a:extLst>
                </a:gridCol>
                <a:gridCol w="1107688">
                  <a:extLst>
                    <a:ext uri="{9D8B030D-6E8A-4147-A177-3AD203B41FA5}">
                      <a16:colId xmlns:a16="http://schemas.microsoft.com/office/drawing/2014/main" val="4053725814"/>
                    </a:ext>
                  </a:extLst>
                </a:gridCol>
                <a:gridCol w="1278673">
                  <a:extLst>
                    <a:ext uri="{9D8B030D-6E8A-4147-A177-3AD203B41FA5}">
                      <a16:colId xmlns:a16="http://schemas.microsoft.com/office/drawing/2014/main" val="3161272028"/>
                    </a:ext>
                  </a:extLst>
                </a:gridCol>
                <a:gridCol w="1516566">
                  <a:extLst>
                    <a:ext uri="{9D8B030D-6E8A-4147-A177-3AD203B41FA5}">
                      <a16:colId xmlns:a16="http://schemas.microsoft.com/office/drawing/2014/main" val="2407562621"/>
                    </a:ext>
                  </a:extLst>
                </a:gridCol>
                <a:gridCol w="1115122">
                  <a:extLst>
                    <a:ext uri="{9D8B030D-6E8A-4147-A177-3AD203B41FA5}">
                      <a16:colId xmlns:a16="http://schemas.microsoft.com/office/drawing/2014/main" val="114050443"/>
                    </a:ext>
                  </a:extLst>
                </a:gridCol>
                <a:gridCol w="1115122">
                  <a:extLst>
                    <a:ext uri="{9D8B030D-6E8A-4147-A177-3AD203B41FA5}">
                      <a16:colId xmlns:a16="http://schemas.microsoft.com/office/drawing/2014/main" val="606510042"/>
                    </a:ext>
                  </a:extLst>
                </a:gridCol>
              </a:tblGrid>
              <a:tr h="509520">
                <a:tc>
                  <a:txBody>
                    <a:bodyPr/>
                    <a:lstStyle/>
                    <a:p>
                      <a:pPr algn="ct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Activo</a:t>
                      </a:r>
                      <a:endParaRPr lang="en-US" sz="1200" noProof="0" dirty="0">
                        <a:latin typeface="Arial" panose="020B0604020202020204" pitchFamily="34" charset="0"/>
                        <a:cs typeface="Arial" panose="020B0604020202020204" pitchFamily="34"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Amenaza/Vulnerabilidad</a:t>
                      </a:r>
                      <a:endParaRPr lang="en-US" sz="1200" noProof="0">
                        <a:latin typeface="Arial" panose="020B0604020202020204" pitchFamily="34" charset="0"/>
                        <a:cs typeface="Arial" panose="020B0604020202020204" pitchFamily="34"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Controles existentes</a:t>
                      </a:r>
                      <a:endParaRPr lang="en-US" sz="1200" noProof="0">
                        <a:latin typeface="Arial" panose="020B0604020202020204" pitchFamily="34" charset="0"/>
                        <a:cs typeface="Arial" panose="020B0604020202020204" pitchFamily="34"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Probabilidad</a:t>
                      </a:r>
                      <a:endParaRPr lang="en-US" sz="1200" noProof="0">
                        <a:latin typeface="Arial" panose="020B0604020202020204" pitchFamily="34" charset="0"/>
                        <a:cs typeface="Arial" panose="020B0604020202020204" pitchFamily="34"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Impacto</a:t>
                      </a:r>
                      <a:endParaRPr lang="en-US" sz="1200" noProof="0" dirty="0">
                        <a:latin typeface="Arial" panose="020B0604020202020204" pitchFamily="34" charset="0"/>
                        <a:cs typeface="Arial" panose="020B0604020202020204" pitchFamily="34"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Nivel de riesgo</a:t>
                      </a:r>
                      <a:endParaRPr lang="en-US" sz="1200" noProof="0">
                        <a:latin typeface="Arial" panose="020B0604020202020204" pitchFamily="34" charset="0"/>
                        <a:cs typeface="Arial" panose="020B0604020202020204" pitchFamily="34"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Prioridad de riesgo</a:t>
                      </a:r>
                      <a:endParaRPr lang="en-US" sz="1200" noProof="0">
                        <a:latin typeface="Arial" panose="020B0604020202020204" pitchFamily="34" charset="0"/>
                        <a:cs typeface="Arial" panose="020B0604020202020204" pitchFamily="34"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5079466"/>
                  </a:ext>
                </a:extLst>
              </a:tr>
              <a:tr h="793544">
                <a:tc>
                  <a:txBody>
                    <a:bodyPr/>
                    <a:lstStyle/>
                    <a:p>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Fiabilidad e integridad de los sistemas SCADA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Modificación no autorizada del sistema de control</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Cortafuegos en capas
y servidores</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MB</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1</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0783191"/>
                  </a:ext>
                </a:extLst>
              </a:tr>
              <a:tr h="486008">
                <a:tc>
                  <a:txBody>
                    <a:bodyPr/>
                    <a:lstStyle/>
                    <a:p>
                      <a:r>
                        <a:rPr lang="es-E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Integridad de la información almacenada de archivos y bases de datos</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Corrupción, robo y pérdida de información</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Cortafuegos, políticas</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2</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9732703"/>
                  </a:ext>
                </a:extLst>
              </a:tr>
              <a:tr h="509520">
                <a:tc>
                  <a:txBody>
                    <a:bodyPr/>
                    <a:lstStyle/>
                    <a:p>
                      <a:r>
                        <a:rPr lang="es-E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Disponibilidad e integridad del sistema financiero</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Ataques/errores que afectan al sistema</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Cortafuegos</a:t>
                      </a:r>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 </a:t>
                      </a:r>
                      <a:r>
                        <a:rPr lang="en-US" sz="1200" b="0"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políticas</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3</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5234437"/>
                  </a:ext>
                </a:extLst>
              </a:tr>
              <a:tr h="509520">
                <a:tc>
                  <a:txBody>
                    <a:bodyPr/>
                    <a:lstStyle/>
                    <a:p>
                      <a:r>
                        <a:rPr lang="es-E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Disponibilidad e integridad del sistema de adquisiciones</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Ataques/errores que afectan al sistema</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Cortafuegos, políticas</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4</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34284436"/>
                  </a:ext>
                </a:extLst>
              </a:tr>
              <a:tr h="527077">
                <a:tc>
                  <a:txBody>
                    <a:bodyPr/>
                    <a:lstStyle/>
                    <a:p>
                      <a:r>
                        <a:rPr lang="es-E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Disponibilidad e integridad del sistema de mantenimiento/producción</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Ataques/errores que afectan al sistema</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Cortafuegos, políticas</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B</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5</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3499029"/>
                  </a:ext>
                </a:extLst>
              </a:tr>
              <a:tr h="713328">
                <a:tc>
                  <a:txBody>
                    <a:bodyPr/>
                    <a:lstStyle/>
                    <a:p>
                      <a:r>
                        <a:rPr lang="es-E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Disponibilidad, integridad y confidencialidad de los servicios de correo</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Ataques/errores que afectan al sistema</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200" b="0" i="0" u="none" strike="noStrike" cap="none" baseline="0" noProof="0">
                          <a:solidFill>
                            <a:schemeClr val="tx1"/>
                          </a:solidFill>
                          <a:latin typeface="Arial" panose="020B0604020202020204" pitchFamily="34" charset="0"/>
                          <a:ea typeface="+mn-ea"/>
                          <a:cs typeface="Arial" panose="020B0604020202020204" pitchFamily="34" charset="0"/>
                          <a:sym typeface="Arial"/>
                        </a:rPr>
                        <a:t>Cortafuegos, puerta de enlace de correo exterior</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B</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6</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0898503"/>
                  </a:ext>
                </a:extLst>
              </a:tr>
            </a:tbl>
          </a:graphicData>
        </a:graphic>
      </p:graphicFrame>
      <p:sp>
        <p:nvSpPr>
          <p:cNvPr id="3" name="Marcador de número de diapositiva 2">
            <a:extLst>
              <a:ext uri="{FF2B5EF4-FFF2-40B4-BE49-F238E27FC236}">
                <a16:creationId xmlns:a16="http://schemas.microsoft.com/office/drawing/2014/main" id="{3180BA48-B9F1-3B8F-A392-F98B96A072A5}"/>
              </a:ext>
            </a:extLst>
          </p:cNvPr>
          <p:cNvSpPr>
            <a:spLocks noGrp="1"/>
          </p:cNvSpPr>
          <p:nvPr>
            <p:ph type="sldNum" sz="quarter" idx="12"/>
          </p:nvPr>
        </p:nvSpPr>
        <p:spPr/>
        <p:txBody>
          <a:bodyPr/>
          <a:lstStyle/>
          <a:p>
            <a:fld id="{4FAB73BC-B049-4115-A692-8D63A059BFB8}" type="slidenum">
              <a:rPr lang="en-US" smtClean="0"/>
              <a:t>59</a:t>
            </a:fld>
            <a:endParaRPr lang="en-US" dirty="0"/>
          </a:p>
        </p:txBody>
      </p:sp>
    </p:spTree>
    <p:extLst>
      <p:ext uri="{BB962C8B-B14F-4D97-AF65-F5344CB8AC3E}">
        <p14:creationId xmlns:p14="http://schemas.microsoft.com/office/powerpoint/2010/main" val="406930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lstStyle/>
          <a:p>
            <a:r>
              <a:rPr lang="en-US" sz="3600" b="1" dirty="0" err="1">
                <a:latin typeface="Arial" panose="020B0604020202020204" pitchFamily="34" charset="0"/>
                <a:ea typeface="+mj-lt"/>
                <a:cs typeface="Arial" panose="020B0604020202020204" pitchFamily="34" charset="0"/>
              </a:rPr>
              <a:t>Fallo</a:t>
            </a:r>
            <a:r>
              <a:rPr lang="en-US" sz="3600" b="1" dirty="0">
                <a:latin typeface="Arial" panose="020B0604020202020204" pitchFamily="34" charset="0"/>
                <a:ea typeface="+mj-lt"/>
                <a:cs typeface="Arial" panose="020B0604020202020204" pitchFamily="34" charset="0"/>
              </a:rPr>
              <a:t> del </a:t>
            </a:r>
            <a:r>
              <a:rPr lang="en-US" sz="3600" b="1" dirty="0" err="1">
                <a:latin typeface="Arial" panose="020B0604020202020204" pitchFamily="34" charset="0"/>
                <a:ea typeface="+mj-lt"/>
                <a:cs typeface="Arial" panose="020B0604020202020204" pitchFamily="34" charset="0"/>
              </a:rPr>
              <a:t>eslabón</a:t>
            </a:r>
            <a:r>
              <a:rPr lang="en-US" sz="3600" b="1" dirty="0">
                <a:latin typeface="Arial" panose="020B0604020202020204" pitchFamily="34" charset="0"/>
                <a:ea typeface="+mj-lt"/>
                <a:cs typeface="Arial" panose="020B0604020202020204" pitchFamily="34" charset="0"/>
              </a:rPr>
              <a:t> </a:t>
            </a:r>
            <a:r>
              <a:rPr lang="en-US" sz="3600" b="1" dirty="0" err="1">
                <a:latin typeface="Arial" panose="020B0604020202020204" pitchFamily="34" charset="0"/>
                <a:ea typeface="+mj-lt"/>
                <a:cs typeface="Arial" panose="020B0604020202020204" pitchFamily="34" charset="0"/>
              </a:rPr>
              <a:t>más</a:t>
            </a:r>
            <a:r>
              <a:rPr lang="en-US" sz="3600" b="1" dirty="0">
                <a:latin typeface="Arial" panose="020B0604020202020204" pitchFamily="34" charset="0"/>
                <a:ea typeface="+mj-lt"/>
                <a:cs typeface="Arial" panose="020B0604020202020204" pitchFamily="34" charset="0"/>
              </a:rPr>
              <a:t> </a:t>
            </a:r>
            <a:r>
              <a:rPr lang="en-US" sz="3600" b="1" dirty="0" err="1">
                <a:latin typeface="Arial" panose="020B0604020202020204" pitchFamily="34" charset="0"/>
                <a:ea typeface="+mj-lt"/>
                <a:cs typeface="Arial" panose="020B0604020202020204" pitchFamily="34" charset="0"/>
              </a:rPr>
              <a:t>débil</a:t>
            </a:r>
            <a:endParaRPr lang="es-ES" sz="3600" b="1" dirty="0">
              <a:latin typeface="Arial" panose="020B0604020202020204" pitchFamily="34" charset="0"/>
              <a:ea typeface="+mj-lt"/>
              <a:cs typeface="Arial" panose="020B0604020202020204" pitchFamily="34" charset="0"/>
            </a:endParaRPr>
          </a:p>
        </p:txBody>
      </p:sp>
      <p:pic>
        <p:nvPicPr>
          <p:cNvPr id="5" name="Picture 7" descr="Imagen que contiene Diagrama&#10;&#10;Descripción generada automáticamente">
            <a:extLst>
              <a:ext uri="{FF2B5EF4-FFF2-40B4-BE49-F238E27FC236}">
                <a16:creationId xmlns:a16="http://schemas.microsoft.com/office/drawing/2014/main" id="{8911EB05-3A41-21DF-7C07-363C9E57114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514" t="11928" r="1694" b="15736"/>
          <a:stretch/>
        </p:blipFill>
        <p:spPr bwMode="auto">
          <a:xfrm>
            <a:off x="1553279" y="1818665"/>
            <a:ext cx="8077200" cy="392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Marcador de número de diapositiva 3">
            <a:extLst>
              <a:ext uri="{FF2B5EF4-FFF2-40B4-BE49-F238E27FC236}">
                <a16:creationId xmlns:a16="http://schemas.microsoft.com/office/drawing/2014/main" id="{B1B4B7B6-8360-A96A-52DD-F89807EA65F3}"/>
              </a:ext>
            </a:extLst>
          </p:cNvPr>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149206718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4B8911-2F89-6D1F-E6FD-7004FED8743E}"/>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Contenidos</a:t>
            </a:r>
          </a:p>
        </p:txBody>
      </p:sp>
      <p:sp>
        <p:nvSpPr>
          <p:cNvPr id="3" name="Marcador de contenido 2">
            <a:extLst>
              <a:ext uri="{FF2B5EF4-FFF2-40B4-BE49-F238E27FC236}">
                <a16:creationId xmlns:a16="http://schemas.microsoft.com/office/drawing/2014/main" id="{CFAFFC7C-F553-DA56-8C4E-F676C8183B7E}"/>
              </a:ext>
            </a:extLst>
          </p:cNvPr>
          <p:cNvSpPr>
            <a:spLocks noGrp="1"/>
          </p:cNvSpPr>
          <p:nvPr>
            <p:ph idx="1"/>
          </p:nvPr>
        </p:nvSpPr>
        <p:spPr/>
        <p:txBody>
          <a:bodyPr>
            <a:normAutofit lnSpcReduction="10000"/>
          </a:bodyPr>
          <a:lstStyle/>
          <a:p>
            <a:r>
              <a:rPr lang="es-ES" sz="2400" dirty="0">
                <a:latin typeface="Arial" panose="020B0604020202020204" pitchFamily="34" charset="0"/>
                <a:cs typeface="Arial" panose="020B0604020202020204" pitchFamily="34" charset="0"/>
              </a:rPr>
              <a:t>Introducción</a:t>
            </a:r>
          </a:p>
          <a:p>
            <a:r>
              <a:rPr lang="es-ES" sz="2400" dirty="0">
                <a:latin typeface="Arial" panose="020B0604020202020204" pitchFamily="34" charset="0"/>
                <a:cs typeface="Arial" panose="020B0604020202020204" pitchFamily="34" charset="0"/>
              </a:rPr>
              <a:t>Gestión de la seguridad</a:t>
            </a:r>
          </a:p>
          <a:p>
            <a:pPr lvl="1"/>
            <a:r>
              <a:rPr lang="es-ES" sz="2000" dirty="0">
                <a:latin typeface="Arial" panose="020B0604020202020204" pitchFamily="34" charset="0"/>
                <a:cs typeface="Arial" panose="020B0604020202020204" pitchFamily="34" charset="0"/>
              </a:rPr>
              <a:t>Contexto legal</a:t>
            </a:r>
          </a:p>
          <a:p>
            <a:pPr lvl="1"/>
            <a:r>
              <a:rPr lang="es-ES" sz="2000" dirty="0">
                <a:latin typeface="Arial" panose="020B0604020202020204" pitchFamily="34" charset="0"/>
                <a:cs typeface="Arial" panose="020B0604020202020204" pitchFamily="34" charset="0"/>
              </a:rPr>
              <a:t>Cuestiones Organizativas</a:t>
            </a:r>
          </a:p>
          <a:p>
            <a:r>
              <a:rPr lang="es-ES" sz="2400" dirty="0">
                <a:latin typeface="Arial" panose="020B0604020202020204" pitchFamily="34" charset="0"/>
                <a:cs typeface="Arial" panose="020B0604020202020204" pitchFamily="34" charset="0"/>
              </a:rPr>
              <a:t>Análisis de riesgos</a:t>
            </a:r>
          </a:p>
          <a:p>
            <a:pPr lvl="1"/>
            <a:r>
              <a:rPr lang="es-ES" sz="2000" dirty="0">
                <a:latin typeface="Arial" panose="020B0604020202020204" pitchFamily="34" charset="0"/>
                <a:cs typeface="Arial" panose="020B0604020202020204" pitchFamily="34" charset="0"/>
              </a:rPr>
              <a:t>Enfoques</a:t>
            </a:r>
          </a:p>
          <a:p>
            <a:pPr lvl="1"/>
            <a:r>
              <a:rPr lang="es-ES" sz="2000" dirty="0">
                <a:latin typeface="Arial" panose="020B0604020202020204" pitchFamily="34" charset="0"/>
                <a:cs typeface="Arial" panose="020B0604020202020204" pitchFamily="34" charset="0"/>
              </a:rPr>
              <a:t>Terminología</a:t>
            </a:r>
          </a:p>
          <a:p>
            <a:pPr lvl="1"/>
            <a:r>
              <a:rPr lang="es-ES" sz="2000" dirty="0">
                <a:latin typeface="Arial" panose="020B0604020202020204" pitchFamily="34" charset="0"/>
                <a:cs typeface="Arial" panose="020B0604020202020204" pitchFamily="34" charset="0"/>
              </a:rPr>
              <a:t>Evaluación del riesgo</a:t>
            </a:r>
          </a:p>
          <a:p>
            <a:pPr lvl="1"/>
            <a:r>
              <a:rPr lang="es-ES" sz="2000" dirty="0">
                <a:latin typeface="Arial" panose="020B0604020202020204" pitchFamily="34" charset="0"/>
                <a:cs typeface="Arial" panose="020B0604020202020204" pitchFamily="34" charset="0"/>
              </a:rPr>
              <a:t>Ejemplo</a:t>
            </a:r>
          </a:p>
          <a:p>
            <a:r>
              <a:rPr lang="es-ES" sz="2400" b="1" dirty="0">
                <a:latin typeface="Arial" panose="020B0604020202020204" pitchFamily="34" charset="0"/>
                <a:cs typeface="Arial" panose="020B0604020202020204" pitchFamily="34" charset="0"/>
              </a:rPr>
              <a:t>Análisis de riesgos de software</a:t>
            </a:r>
          </a:p>
          <a:p>
            <a:pPr lvl="1"/>
            <a:r>
              <a:rPr lang="es-ES" sz="2000" b="1" dirty="0">
                <a:latin typeface="Arial" panose="020B0604020202020204" pitchFamily="34" charset="0"/>
                <a:cs typeface="Arial" panose="020B0604020202020204" pitchFamily="34" charset="0"/>
              </a:rPr>
              <a:t>Objetivos e importancia</a:t>
            </a:r>
          </a:p>
          <a:p>
            <a:pPr lvl="1"/>
            <a:r>
              <a:rPr lang="es-ES" sz="2000" b="1" dirty="0">
                <a:latin typeface="Arial" panose="020B0604020202020204" pitchFamily="34" charset="0"/>
                <a:cs typeface="Arial" panose="020B0604020202020204" pitchFamily="34" charset="0"/>
              </a:rPr>
              <a:t>Categorías de riesgos de software</a:t>
            </a:r>
          </a:p>
        </p:txBody>
      </p:sp>
      <p:sp>
        <p:nvSpPr>
          <p:cNvPr id="4" name="Marcador de número de diapositiva 3">
            <a:extLst>
              <a:ext uri="{FF2B5EF4-FFF2-40B4-BE49-F238E27FC236}">
                <a16:creationId xmlns:a16="http://schemas.microsoft.com/office/drawing/2014/main" id="{B2979837-28C1-C93C-9C0C-C02753A59161}"/>
              </a:ext>
            </a:extLst>
          </p:cNvPr>
          <p:cNvSpPr>
            <a:spLocks noGrp="1"/>
          </p:cNvSpPr>
          <p:nvPr>
            <p:ph type="sldNum" sz="quarter" idx="12"/>
          </p:nvPr>
        </p:nvSpPr>
        <p:spPr/>
        <p:txBody>
          <a:bodyPr/>
          <a:lstStyle/>
          <a:p>
            <a:fld id="{4FAB73BC-B049-4115-A692-8D63A059BFB8}" type="slidenum">
              <a:rPr lang="en-US" smtClean="0"/>
              <a:t>60</a:t>
            </a:fld>
            <a:endParaRPr lang="en-US" dirty="0"/>
          </a:p>
        </p:txBody>
      </p:sp>
    </p:spTree>
    <p:extLst>
      <p:ext uri="{BB962C8B-B14F-4D97-AF65-F5344CB8AC3E}">
        <p14:creationId xmlns:p14="http://schemas.microsoft.com/office/powerpoint/2010/main" val="282141533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Gestión de riesgos en el desarrollo de software</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a:normAutofit/>
          </a:bodyPr>
          <a:lstStyle/>
          <a:p>
            <a:pPr algn="just"/>
            <a:r>
              <a:rPr lang="en-US" sz="2400" dirty="0">
                <a:latin typeface="Arial" panose="020B0604020202020204" pitchFamily="34" charset="0"/>
                <a:cs typeface="Arial" panose="020B0604020202020204" pitchFamily="34" charset="0"/>
              </a:rPr>
              <a:t>La </a:t>
            </a:r>
            <a:r>
              <a:rPr lang="en-US" sz="2400" dirty="0" err="1">
                <a:latin typeface="Arial" panose="020B0604020202020204" pitchFamily="34" charset="0"/>
                <a:cs typeface="Arial" panose="020B0604020202020204" pitchFamily="34" charset="0"/>
              </a:rPr>
              <a:t>teoría</a:t>
            </a:r>
            <a:r>
              <a:rPr lang="en-US" sz="2400" dirty="0">
                <a:latin typeface="Arial" panose="020B0604020202020204" pitchFamily="34" charset="0"/>
                <a:cs typeface="Arial" panose="020B0604020202020204" pitchFamily="34" charset="0"/>
              </a:rPr>
              <a:t> anterior se </a:t>
            </a:r>
            <a:r>
              <a:rPr lang="en-US" sz="2400" dirty="0" err="1">
                <a:latin typeface="Arial" panose="020B0604020202020204" pitchFamily="34" charset="0"/>
                <a:cs typeface="Arial" panose="020B0604020202020204" pitchFamily="34" charset="0"/>
              </a:rPr>
              <a:t>centraba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en</a:t>
            </a:r>
            <a:r>
              <a:rPr lang="en-US" sz="2400" dirty="0">
                <a:latin typeface="Arial" panose="020B0604020202020204" pitchFamily="34" charset="0"/>
                <a:cs typeface="Arial" panose="020B0604020202020204" pitchFamily="34" charset="0"/>
              </a:rPr>
              <a:t> la </a:t>
            </a:r>
            <a:r>
              <a:rPr lang="en-US" sz="2400" dirty="0" err="1">
                <a:latin typeface="Arial" panose="020B0604020202020204" pitchFamily="34" charset="0"/>
                <a:cs typeface="Arial" panose="020B0604020202020204" pitchFamily="34" charset="0"/>
              </a:rPr>
              <a:t>gestión</a:t>
            </a:r>
            <a:r>
              <a:rPr lang="en-US" sz="2400" dirty="0">
                <a:latin typeface="Arial" panose="020B0604020202020204" pitchFamily="34" charset="0"/>
                <a:cs typeface="Arial" panose="020B0604020202020204" pitchFamily="34" charset="0"/>
              </a:rPr>
              <a:t> de </a:t>
            </a:r>
            <a:r>
              <a:rPr lang="en-US" sz="2400" dirty="0" err="1">
                <a:latin typeface="Arial" panose="020B0604020202020204" pitchFamily="34" charset="0"/>
                <a:cs typeface="Arial" panose="020B0604020202020204" pitchFamily="34" charset="0"/>
              </a:rPr>
              <a:t>riesgos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informáticos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pero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este</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curso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trata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sobre</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el</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desarrollo</a:t>
            </a:r>
            <a:r>
              <a:rPr lang="en-US" sz="2400" dirty="0">
                <a:latin typeface="Arial" panose="020B0604020202020204" pitchFamily="34" charset="0"/>
                <a:cs typeface="Arial" panose="020B0604020202020204" pitchFamily="34" charset="0"/>
              </a:rPr>
              <a:t> de software</a:t>
            </a:r>
          </a:p>
          <a:p>
            <a:pPr algn="just"/>
            <a:r>
              <a:rPr lang="en-US" sz="2400" dirty="0">
                <a:latin typeface="Arial" panose="020B0604020202020204" pitchFamily="34" charset="0"/>
                <a:cs typeface="Arial" panose="020B0604020202020204" pitchFamily="34" charset="0"/>
              </a:rPr>
              <a:t>La mayor </a:t>
            </a:r>
            <a:r>
              <a:rPr lang="en-US" sz="2400" dirty="0" err="1">
                <a:latin typeface="Arial" panose="020B0604020202020204" pitchFamily="34" charset="0"/>
                <a:cs typeface="Arial" panose="020B0604020202020204" pitchFamily="34" charset="0"/>
              </a:rPr>
              <a:t>parte</a:t>
            </a:r>
            <a:r>
              <a:rPr lang="en-US" sz="2400" dirty="0">
                <a:latin typeface="Arial" panose="020B0604020202020204" pitchFamily="34" charset="0"/>
                <a:cs typeface="Arial" panose="020B0604020202020204" pitchFamily="34" charset="0"/>
              </a:rPr>
              <a:t> de la </a:t>
            </a:r>
            <a:r>
              <a:rPr lang="en-US" sz="2400" dirty="0" err="1">
                <a:latin typeface="Arial" panose="020B0604020202020204" pitchFamily="34" charset="0"/>
                <a:cs typeface="Arial" panose="020B0604020202020204" pitchFamily="34" charset="0"/>
              </a:rPr>
              <a:t>teoría</a:t>
            </a:r>
            <a:r>
              <a:rPr lang="en-US" sz="2400" dirty="0">
                <a:latin typeface="Arial" panose="020B0604020202020204" pitchFamily="34" charset="0"/>
                <a:cs typeface="Arial" panose="020B0604020202020204" pitchFamily="34" charset="0"/>
              </a:rPr>
              <a:t> anterior </a:t>
            </a:r>
            <a:r>
              <a:rPr lang="en-US" sz="2400" dirty="0" err="1">
                <a:latin typeface="Arial" panose="020B0604020202020204" pitchFamily="34" charset="0"/>
                <a:cs typeface="Arial" panose="020B0604020202020204" pitchFamily="34" charset="0"/>
              </a:rPr>
              <a:t>puede</a:t>
            </a:r>
            <a:r>
              <a:rPr lang="en-US" sz="2400" dirty="0">
                <a:latin typeface="Arial" panose="020B0604020202020204" pitchFamily="34" charset="0"/>
                <a:cs typeface="Arial" panose="020B0604020202020204" pitchFamily="34" charset="0"/>
              </a:rPr>
              <a:t> ser </a:t>
            </a:r>
            <a:r>
              <a:rPr lang="en-US" sz="2400" dirty="0" err="1">
                <a:latin typeface="Arial" panose="020B0604020202020204" pitchFamily="34" charset="0"/>
                <a:cs typeface="Arial" panose="020B0604020202020204" pitchFamily="34" charset="0"/>
              </a:rPr>
              <a:t>reutilizada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en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el</a:t>
            </a:r>
            <a:r>
              <a:rPr lang="en-US" sz="2400" dirty="0">
                <a:latin typeface="Arial" panose="020B0604020202020204" pitchFamily="34" charset="0"/>
                <a:cs typeface="Arial" panose="020B0604020202020204" pitchFamily="34" charset="0"/>
              </a:rPr>
              <a:t> campo del </a:t>
            </a:r>
            <a:r>
              <a:rPr lang="en-US" sz="2400" dirty="0" err="1">
                <a:latin typeface="Arial" panose="020B0604020202020204" pitchFamily="34" charset="0"/>
                <a:cs typeface="Arial" panose="020B0604020202020204" pitchFamily="34" charset="0"/>
              </a:rPr>
              <a:t>desarrollo</a:t>
            </a:r>
            <a:r>
              <a:rPr lang="en-US" sz="2400" dirty="0">
                <a:latin typeface="Arial" panose="020B0604020202020204" pitchFamily="34" charset="0"/>
                <a:cs typeface="Arial" panose="020B0604020202020204" pitchFamily="34" charset="0"/>
              </a:rPr>
              <a:t> de software</a:t>
            </a:r>
          </a:p>
          <a:p>
            <a:pPr algn="just"/>
            <a:r>
              <a:rPr lang="en-US" sz="2400" dirty="0">
                <a:latin typeface="Arial" panose="020B0604020202020204" pitchFamily="34" charset="0"/>
                <a:cs typeface="Arial" panose="020B0604020202020204" pitchFamily="34" charset="0"/>
              </a:rPr>
              <a:t>Desarrollo de software es un </a:t>
            </a:r>
            <a:r>
              <a:rPr lang="en-US" sz="2400" dirty="0" err="1">
                <a:latin typeface="Arial" panose="020B0604020202020204" pitchFamily="34" charset="0"/>
                <a:cs typeface="Arial" panose="020B0604020202020204" pitchFamily="34" charset="0"/>
              </a:rPr>
              <a:t>término</a:t>
            </a:r>
            <a:r>
              <a:rPr lang="en-US" sz="2400" dirty="0">
                <a:latin typeface="Arial" panose="020B0604020202020204" pitchFamily="34" charset="0"/>
                <a:cs typeface="Arial" panose="020B0604020202020204" pitchFamily="34" charset="0"/>
              </a:rPr>
              <a:t> que </a:t>
            </a:r>
            <a:r>
              <a:rPr lang="en-US" sz="2400" dirty="0" err="1">
                <a:latin typeface="Arial" panose="020B0604020202020204" pitchFamily="34" charset="0"/>
                <a:cs typeface="Arial" panose="020B0604020202020204" pitchFamily="34" charset="0"/>
              </a:rPr>
              <a:t>incluye</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muchas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cosas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como</a:t>
            </a:r>
            <a:r>
              <a:rPr lang="en-US" sz="2400" dirty="0">
                <a:latin typeface="Arial" panose="020B0604020202020204" pitchFamily="34" charset="0"/>
                <a:cs typeface="Arial" panose="020B0604020202020204" pitchFamily="34" charset="0"/>
              </a:rPr>
              <a:t>:</a:t>
            </a:r>
          </a:p>
          <a:p>
            <a:pPr lvl="1" algn="just"/>
            <a:r>
              <a:rPr lang="en-US" sz="2200" dirty="0" err="1">
                <a:latin typeface="Arial" panose="020B0604020202020204" pitchFamily="34" charset="0"/>
                <a:cs typeface="Arial" panose="020B0604020202020204" pitchFamily="34" charset="0"/>
              </a:rPr>
              <a:t>Objetivos</a:t>
            </a:r>
            <a:r>
              <a:rPr lang="en-US" sz="2200" dirty="0">
                <a:latin typeface="Arial" panose="020B0604020202020204" pitchFamily="34" charset="0"/>
                <a:cs typeface="Arial" panose="020B0604020202020204" pitchFamily="34" charset="0"/>
              </a:rPr>
              <a:t> del </a:t>
            </a:r>
            <a:r>
              <a:rPr lang="en-US" sz="2200" dirty="0" err="1">
                <a:latin typeface="Arial" panose="020B0604020202020204" pitchFamily="34" charset="0"/>
                <a:cs typeface="Arial" panose="020B0604020202020204" pitchFamily="34" charset="0"/>
              </a:rPr>
              <a:t>proyecto</a:t>
            </a:r>
            <a:endParaRPr lang="en-US" sz="2200" dirty="0">
              <a:latin typeface="Arial" panose="020B0604020202020204" pitchFamily="34" charset="0"/>
              <a:cs typeface="Arial" panose="020B0604020202020204" pitchFamily="34" charset="0"/>
            </a:endParaRPr>
          </a:p>
          <a:p>
            <a:pPr lvl="1" algn="just"/>
            <a:r>
              <a:rPr lang="en-US" sz="2200" dirty="0" err="1">
                <a:latin typeface="Arial" panose="020B0604020202020204" pitchFamily="34" charset="0"/>
                <a:cs typeface="Arial" panose="020B0604020202020204" pitchFamily="34" charset="0"/>
              </a:rPr>
              <a:t>Documentación</a:t>
            </a:r>
            <a:endParaRPr lang="en-US" sz="2200" dirty="0">
              <a:latin typeface="Arial" panose="020B0604020202020204" pitchFamily="34" charset="0"/>
              <a:cs typeface="Arial" panose="020B0604020202020204" pitchFamily="34" charset="0"/>
            </a:endParaRPr>
          </a:p>
          <a:p>
            <a:pPr lvl="1" algn="just"/>
            <a:r>
              <a:rPr lang="en-US" sz="2200" dirty="0" err="1">
                <a:latin typeface="Arial" panose="020B0604020202020204" pitchFamily="34" charset="0"/>
                <a:cs typeface="Arial" panose="020B0604020202020204" pitchFamily="34" charset="0"/>
              </a:rPr>
              <a:t>Requisitos</a:t>
            </a:r>
            <a:endParaRPr lang="en-US" sz="2200" dirty="0">
              <a:latin typeface="Arial" panose="020B0604020202020204" pitchFamily="34" charset="0"/>
              <a:cs typeface="Arial" panose="020B0604020202020204" pitchFamily="34" charset="0"/>
            </a:endParaRPr>
          </a:p>
          <a:p>
            <a:pPr lvl="1" algn="just"/>
            <a:r>
              <a:rPr lang="en-US" sz="2200" dirty="0">
                <a:latin typeface="Arial" panose="020B0604020202020204" pitchFamily="34" charset="0"/>
                <a:cs typeface="Arial" panose="020B0604020202020204" pitchFamily="34" charset="0"/>
              </a:rPr>
              <a:t>Backend</a:t>
            </a:r>
          </a:p>
          <a:p>
            <a:pPr lvl="1" algn="just"/>
            <a:r>
              <a:rPr lang="en-US" sz="2200" dirty="0">
                <a:latin typeface="Arial" panose="020B0604020202020204" pitchFamily="34" charset="0"/>
                <a:cs typeface="Arial" panose="020B0604020202020204" pitchFamily="34" charset="0"/>
              </a:rPr>
              <a:t>Frontend</a:t>
            </a:r>
          </a:p>
          <a:p>
            <a:pPr lvl="1" algn="just"/>
            <a:r>
              <a:rPr lang="en-US" sz="2200" dirty="0">
                <a:latin typeface="Arial" panose="020B0604020202020204" pitchFamily="34" charset="0"/>
                <a:cs typeface="Arial" panose="020B0604020202020204" pitchFamily="34" charset="0"/>
              </a:rPr>
              <a:t>…</a:t>
            </a:r>
          </a:p>
        </p:txBody>
      </p:sp>
      <p:sp>
        <p:nvSpPr>
          <p:cNvPr id="4" name="Marcador de número de diapositiva 3">
            <a:extLst>
              <a:ext uri="{FF2B5EF4-FFF2-40B4-BE49-F238E27FC236}">
                <a16:creationId xmlns:a16="http://schemas.microsoft.com/office/drawing/2014/main" id="{D94C2BC0-BFF3-AC54-4AEC-E5AC5295B392}"/>
              </a:ext>
            </a:extLst>
          </p:cNvPr>
          <p:cNvSpPr>
            <a:spLocks noGrp="1"/>
          </p:cNvSpPr>
          <p:nvPr>
            <p:ph type="sldNum" sz="quarter" idx="12"/>
          </p:nvPr>
        </p:nvSpPr>
        <p:spPr/>
        <p:txBody>
          <a:bodyPr/>
          <a:lstStyle/>
          <a:p>
            <a:fld id="{4FAB73BC-B049-4115-A692-8D63A059BFB8}" type="slidenum">
              <a:rPr lang="en-US" smtClean="0"/>
              <a:t>61</a:t>
            </a:fld>
            <a:endParaRPr lang="en-US" dirty="0"/>
          </a:p>
        </p:txBody>
      </p:sp>
    </p:spTree>
    <p:extLst>
      <p:ext uri="{BB962C8B-B14F-4D97-AF65-F5344CB8AC3E}">
        <p14:creationId xmlns:p14="http://schemas.microsoft.com/office/powerpoint/2010/main" val="80082610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78929A-E8E2-D756-CE3E-C51904F8AC1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Gestión de riesgos en el desarrollo de software</a:t>
            </a:r>
          </a:p>
        </p:txBody>
      </p:sp>
      <p:sp>
        <p:nvSpPr>
          <p:cNvPr id="3" name="Marcador de contenido 2">
            <a:extLst>
              <a:ext uri="{FF2B5EF4-FFF2-40B4-BE49-F238E27FC236}">
                <a16:creationId xmlns:a16="http://schemas.microsoft.com/office/drawing/2014/main" id="{495F43A8-7EE1-2A71-EDEF-713117CCE9B4}"/>
              </a:ext>
            </a:extLst>
          </p:cNvPr>
          <p:cNvSpPr>
            <a:spLocks noGrp="1"/>
          </p:cNvSpPr>
          <p:nvPr>
            <p:ph idx="1"/>
          </p:nvPr>
        </p:nvSpPr>
        <p:spPr/>
        <p:txBody>
          <a:bodyPr>
            <a:normAutofit/>
          </a:bodyPr>
          <a:lstStyle/>
          <a:p>
            <a:pPr algn="just"/>
            <a:r>
              <a:rPr lang="en-US" sz="2400" dirty="0">
                <a:latin typeface="Arial" panose="020B0604020202020204" pitchFamily="34" charset="0"/>
                <a:cs typeface="Arial" panose="020B0604020202020204" pitchFamily="34" charset="0"/>
              </a:rPr>
              <a:t>La </a:t>
            </a:r>
            <a:r>
              <a:rPr lang="en-US" sz="2400" dirty="0" err="1">
                <a:latin typeface="Arial" panose="020B0604020202020204" pitchFamily="34" charset="0"/>
                <a:cs typeface="Arial" panose="020B0604020202020204" pitchFamily="34" charset="0"/>
              </a:rPr>
              <a:t>fusión</a:t>
            </a:r>
            <a:r>
              <a:rPr lang="en-US" sz="2400" dirty="0">
                <a:latin typeface="Arial" panose="020B0604020202020204" pitchFamily="34" charset="0"/>
                <a:cs typeface="Arial" panose="020B0604020202020204" pitchFamily="34" charset="0"/>
              </a:rPr>
              <a:t> de </a:t>
            </a:r>
            <a:r>
              <a:rPr lang="en-US" sz="2400" dirty="0" err="1">
                <a:latin typeface="Arial" panose="020B0604020202020204" pitchFamily="34" charset="0"/>
                <a:cs typeface="Arial" panose="020B0604020202020204" pitchFamily="34" charset="0"/>
              </a:rPr>
              <a:t>los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términos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anteriores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hace</a:t>
            </a:r>
            <a:r>
              <a:rPr lang="en-US" sz="2400" dirty="0">
                <a:latin typeface="Arial" panose="020B0604020202020204" pitchFamily="34" charset="0"/>
                <a:cs typeface="Arial" panose="020B0604020202020204" pitchFamily="34" charset="0"/>
              </a:rPr>
              <a:t> que un </a:t>
            </a:r>
            <a:r>
              <a:rPr lang="en-US" sz="2400" dirty="0" err="1">
                <a:latin typeface="Arial" panose="020B0604020202020204" pitchFamily="34" charset="0"/>
                <a:cs typeface="Arial" panose="020B0604020202020204" pitchFamily="34" charset="0"/>
              </a:rPr>
              <a:t>proyecto</a:t>
            </a:r>
            <a:r>
              <a:rPr lang="en-US" sz="2400" dirty="0">
                <a:latin typeface="Arial" panose="020B0604020202020204" pitchFamily="34" charset="0"/>
                <a:cs typeface="Arial" panose="020B0604020202020204" pitchFamily="34" charset="0"/>
              </a:rPr>
              <a:t> de software sea </a:t>
            </a:r>
            <a:r>
              <a:rPr lang="en-US" sz="2400" dirty="0" err="1">
                <a:latin typeface="Arial" panose="020B0604020202020204" pitchFamily="34" charset="0"/>
                <a:cs typeface="Arial" panose="020B0604020202020204" pitchFamily="34" charset="0"/>
              </a:rPr>
              <a:t>una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tarea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extremadamente</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compleja</a:t>
            </a:r>
            <a:endParaRPr lang="en-US" sz="2400" dirty="0">
              <a:latin typeface="Arial" panose="020B0604020202020204" pitchFamily="34" charset="0"/>
              <a:cs typeface="Arial" panose="020B0604020202020204" pitchFamily="34" charset="0"/>
            </a:endParaRPr>
          </a:p>
          <a:p>
            <a:pPr algn="just"/>
            <a:r>
              <a:rPr lang="en-US" sz="2400" dirty="0">
                <a:latin typeface="Arial" panose="020B0604020202020204" pitchFamily="34" charset="0"/>
                <a:cs typeface="Arial" panose="020B0604020202020204" pitchFamily="34" charset="0"/>
              </a:rPr>
              <a:t>Es </a:t>
            </a:r>
            <a:r>
              <a:rPr lang="en-US" sz="2400" dirty="0" err="1">
                <a:latin typeface="Arial" panose="020B0604020202020204" pitchFamily="34" charset="0"/>
                <a:cs typeface="Arial" panose="020B0604020202020204" pitchFamily="34" charset="0"/>
              </a:rPr>
              <a:t>necesario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adoptar</a:t>
            </a:r>
            <a:r>
              <a:rPr lang="en-US" sz="2400" dirty="0">
                <a:latin typeface="Arial" panose="020B0604020202020204" pitchFamily="34" charset="0"/>
                <a:cs typeface="Arial" panose="020B0604020202020204" pitchFamily="34" charset="0"/>
              </a:rPr>
              <a:t> un </a:t>
            </a:r>
            <a:r>
              <a:rPr lang="en-US" sz="2400" dirty="0" err="1">
                <a:latin typeface="Arial" panose="020B0604020202020204" pitchFamily="34" charset="0"/>
                <a:cs typeface="Arial" panose="020B0604020202020204" pitchFamily="34" charset="0"/>
              </a:rPr>
              <a:t>proceso</a:t>
            </a:r>
            <a:r>
              <a:rPr lang="en-US" sz="2400" dirty="0">
                <a:latin typeface="Arial" panose="020B0604020202020204" pitchFamily="34" charset="0"/>
                <a:cs typeface="Arial" panose="020B0604020202020204" pitchFamily="34" charset="0"/>
              </a:rPr>
              <a:t> de </a:t>
            </a:r>
            <a:r>
              <a:rPr lang="en-US" sz="2400" dirty="0" err="1">
                <a:latin typeface="Arial" panose="020B0604020202020204" pitchFamily="34" charset="0"/>
                <a:cs typeface="Arial" panose="020B0604020202020204" pitchFamily="34" charset="0"/>
              </a:rPr>
              <a:t>gestión</a:t>
            </a:r>
            <a:r>
              <a:rPr lang="en-US" sz="2400" dirty="0">
                <a:latin typeface="Arial" panose="020B0604020202020204" pitchFamily="34" charset="0"/>
                <a:cs typeface="Arial" panose="020B0604020202020204" pitchFamily="34" charset="0"/>
              </a:rPr>
              <a:t> de </a:t>
            </a:r>
            <a:r>
              <a:rPr lang="en-US" sz="2400" dirty="0" err="1">
                <a:latin typeface="Arial" panose="020B0604020202020204" pitchFamily="34" charset="0"/>
                <a:cs typeface="Arial" panose="020B0604020202020204" pitchFamily="34" charset="0"/>
              </a:rPr>
              <a:t>riesgos</a:t>
            </a:r>
            <a:r>
              <a:rPr lang="en-US" sz="2400" dirty="0">
                <a:latin typeface="Arial" panose="020B0604020202020204" pitchFamily="34" charset="0"/>
                <a:cs typeface="Arial" panose="020B0604020202020204" pitchFamily="34" charset="0"/>
              </a:rPr>
              <a:t> para </a:t>
            </a:r>
            <a:r>
              <a:rPr lang="en-US" sz="2400" dirty="0" err="1">
                <a:latin typeface="Arial" panose="020B0604020202020204" pitchFamily="34" charset="0"/>
                <a:cs typeface="Arial" panose="020B0604020202020204" pitchFamily="34" charset="0"/>
              </a:rPr>
              <a:t>identificar</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los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riesgos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predecir</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impacto</a:t>
            </a:r>
            <a:r>
              <a:rPr lang="en-US" sz="2400" dirty="0">
                <a:latin typeface="Arial" panose="020B0604020202020204" pitchFamily="34" charset="0"/>
                <a:cs typeface="Arial" panose="020B0604020202020204" pitchFamily="34" charset="0"/>
              </a:rPr>
              <a:t> y </a:t>
            </a:r>
            <a:r>
              <a:rPr lang="en-US" sz="2400" dirty="0" err="1">
                <a:latin typeface="Arial" panose="020B0604020202020204" pitchFamily="34" charset="0"/>
                <a:cs typeface="Arial" panose="020B0604020202020204" pitchFamily="34" charset="0"/>
              </a:rPr>
              <a:t>mitigarlos</a:t>
            </a:r>
            <a:endParaRPr lang="en-US" sz="2400" dirty="0">
              <a:latin typeface="Arial" panose="020B0604020202020204" pitchFamily="34" charset="0"/>
              <a:cs typeface="Arial" panose="020B0604020202020204" pitchFamily="34" charset="0"/>
            </a:endParaRPr>
          </a:p>
          <a:p>
            <a:pPr algn="just"/>
            <a:r>
              <a:rPr lang="en-US" sz="2400" dirty="0">
                <a:latin typeface="Arial" panose="020B0604020202020204" pitchFamily="34" charset="0"/>
                <a:cs typeface="Arial" panose="020B0604020202020204" pitchFamily="34" charset="0"/>
              </a:rPr>
              <a:t>Los </a:t>
            </a:r>
            <a:r>
              <a:rPr lang="en-US" sz="2400" dirty="0" err="1">
                <a:latin typeface="Arial" panose="020B0604020202020204" pitchFamily="34" charset="0"/>
                <a:cs typeface="Arial" panose="020B0604020202020204" pitchFamily="34" charset="0"/>
              </a:rPr>
              <a:t>principales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objetivos</a:t>
            </a:r>
            <a:r>
              <a:rPr lang="en-US" sz="2400" dirty="0">
                <a:latin typeface="Arial" panose="020B0604020202020204" pitchFamily="34" charset="0"/>
                <a:cs typeface="Arial" panose="020B0604020202020204" pitchFamily="34" charset="0"/>
              </a:rPr>
              <a:t> son:</a:t>
            </a:r>
          </a:p>
          <a:p>
            <a:pPr lvl="1" algn="just"/>
            <a:r>
              <a:rPr lang="en-US" sz="2200" dirty="0">
                <a:latin typeface="Arial" panose="020B0604020202020204" pitchFamily="34" charset="0"/>
                <a:cs typeface="Arial" panose="020B0604020202020204" pitchFamily="34" charset="0"/>
              </a:rPr>
              <a:t>¿</a:t>
            </a:r>
            <a:r>
              <a:rPr lang="en-US" sz="2200" dirty="0" err="1">
                <a:latin typeface="Arial" panose="020B0604020202020204" pitchFamily="34" charset="0"/>
                <a:cs typeface="Arial" panose="020B0604020202020204" pitchFamily="34" charset="0"/>
              </a:rPr>
              <a:t>Qué</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puede</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salir</a:t>
            </a:r>
            <a:r>
              <a:rPr lang="en-US" sz="2200" dirty="0">
                <a:latin typeface="Arial" panose="020B0604020202020204" pitchFamily="34" charset="0"/>
                <a:cs typeface="Arial" panose="020B0604020202020204" pitchFamily="34" charset="0"/>
              </a:rPr>
              <a:t> mal?</a:t>
            </a:r>
          </a:p>
          <a:p>
            <a:pPr lvl="1" algn="just"/>
            <a:r>
              <a:rPr lang="en-US" sz="2200" dirty="0">
                <a:latin typeface="Arial" panose="020B0604020202020204" pitchFamily="34" charset="0"/>
                <a:cs typeface="Arial" panose="020B0604020202020204" pitchFamily="34" charset="0"/>
              </a:rPr>
              <a:t>¿Por </a:t>
            </a:r>
            <a:r>
              <a:rPr lang="en-US" sz="2200" dirty="0" err="1">
                <a:latin typeface="Arial" panose="020B0604020202020204" pitchFamily="34" charset="0"/>
                <a:cs typeface="Arial" panose="020B0604020202020204" pitchFamily="34" charset="0"/>
              </a:rPr>
              <a:t>qué</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salió</a:t>
            </a:r>
            <a:r>
              <a:rPr lang="en-US" sz="2200" dirty="0">
                <a:latin typeface="Arial" panose="020B0604020202020204" pitchFamily="34" charset="0"/>
                <a:cs typeface="Arial" panose="020B0604020202020204" pitchFamily="34" charset="0"/>
              </a:rPr>
              <a:t> mal?</a:t>
            </a:r>
          </a:p>
          <a:p>
            <a:pPr lvl="1" algn="just"/>
            <a:r>
              <a:rPr lang="en-US" sz="2200" dirty="0">
                <a:latin typeface="Arial" panose="020B0604020202020204" pitchFamily="34" charset="0"/>
                <a:cs typeface="Arial" panose="020B0604020202020204" pitchFamily="34" charset="0"/>
              </a:rPr>
              <a:t>¿</a:t>
            </a:r>
            <a:r>
              <a:rPr lang="en-US" sz="2200" dirty="0" err="1">
                <a:latin typeface="Arial" panose="020B0604020202020204" pitchFamily="34" charset="0"/>
                <a:cs typeface="Arial" panose="020B0604020202020204" pitchFamily="34" charset="0"/>
              </a:rPr>
              <a:t>Cuál</a:t>
            </a:r>
            <a:r>
              <a:rPr lang="en-US" sz="2200" dirty="0">
                <a:latin typeface="Arial" panose="020B0604020202020204" pitchFamily="34" charset="0"/>
                <a:cs typeface="Arial" panose="020B0604020202020204" pitchFamily="34" charset="0"/>
              </a:rPr>
              <a:t> es </a:t>
            </a:r>
            <a:r>
              <a:rPr lang="en-US" sz="2200" dirty="0" err="1">
                <a:latin typeface="Arial" panose="020B0604020202020204" pitchFamily="34" charset="0"/>
                <a:cs typeface="Arial" panose="020B0604020202020204" pitchFamily="34" charset="0"/>
              </a:rPr>
              <a:t>el</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impacto</a:t>
            </a:r>
            <a:r>
              <a:rPr lang="en-US" sz="2200" dirty="0">
                <a:latin typeface="Arial" panose="020B0604020202020204" pitchFamily="34" charset="0"/>
                <a:cs typeface="Arial" panose="020B0604020202020204" pitchFamily="34" charset="0"/>
              </a:rPr>
              <a:t>?</a:t>
            </a:r>
          </a:p>
          <a:p>
            <a:pPr lvl="1" algn="just"/>
            <a:r>
              <a:rPr lang="en-US" sz="2200" dirty="0">
                <a:latin typeface="Arial" panose="020B0604020202020204" pitchFamily="34" charset="0"/>
                <a:cs typeface="Arial" panose="020B0604020202020204" pitchFamily="34" charset="0"/>
              </a:rPr>
              <a:t>¿</a:t>
            </a:r>
            <a:r>
              <a:rPr lang="en-US" sz="2200" dirty="0" err="1">
                <a:latin typeface="Arial" panose="020B0604020202020204" pitchFamily="34" charset="0"/>
                <a:cs typeface="Arial" panose="020B0604020202020204" pitchFamily="34" charset="0"/>
              </a:rPr>
              <a:t>Cómo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mitigar</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el</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impacto</a:t>
            </a:r>
            <a:r>
              <a:rPr lang="en-US" sz="2200" dirty="0">
                <a:latin typeface="Arial" panose="020B0604020202020204" pitchFamily="34" charset="0"/>
                <a:cs typeface="Arial" panose="020B0604020202020204" pitchFamily="34" charset="0"/>
              </a:rPr>
              <a:t>?</a:t>
            </a:r>
          </a:p>
          <a:p>
            <a:pPr algn="just"/>
            <a:endParaRPr lang="es-ES" sz="2400" dirty="0">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9DA40D5D-19C7-2890-C126-6F9FDCD855E9}"/>
              </a:ext>
            </a:extLst>
          </p:cNvPr>
          <p:cNvSpPr>
            <a:spLocks noGrp="1"/>
          </p:cNvSpPr>
          <p:nvPr>
            <p:ph type="sldNum" sz="quarter" idx="12"/>
          </p:nvPr>
        </p:nvSpPr>
        <p:spPr/>
        <p:txBody>
          <a:bodyPr/>
          <a:lstStyle/>
          <a:p>
            <a:fld id="{4FAB73BC-B049-4115-A692-8D63A059BFB8}" type="slidenum">
              <a:rPr lang="en-US" smtClean="0"/>
              <a:t>62</a:t>
            </a:fld>
            <a:endParaRPr lang="en-US" dirty="0"/>
          </a:p>
        </p:txBody>
      </p:sp>
    </p:spTree>
    <p:extLst>
      <p:ext uri="{BB962C8B-B14F-4D97-AF65-F5344CB8AC3E}">
        <p14:creationId xmlns:p14="http://schemas.microsoft.com/office/powerpoint/2010/main" val="341615849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B9F24-0DD6-C238-D4AA-F67006D0FECA}"/>
              </a:ext>
            </a:extLst>
          </p:cNvPr>
          <p:cNvSpPr>
            <a:spLocks noGrp="1"/>
          </p:cNvSpPr>
          <p:nvPr>
            <p:ph type="title"/>
          </p:nvPr>
        </p:nvSpPr>
        <p:spPr/>
        <p:txBody>
          <a:bodyPr>
            <a:normAutofit/>
          </a:bodyPr>
          <a:lstStyle/>
          <a:p>
            <a:r>
              <a:rPr lang="es-ES" sz="3600" b="1" dirty="0"/>
              <a:t>Gestión de riesgos en el desarrollo de software</a:t>
            </a:r>
          </a:p>
        </p:txBody>
      </p:sp>
      <p:sp>
        <p:nvSpPr>
          <p:cNvPr id="3" name="Content Placeholder 2">
            <a:extLst>
              <a:ext uri="{FF2B5EF4-FFF2-40B4-BE49-F238E27FC236}">
                <a16:creationId xmlns:a16="http://schemas.microsoft.com/office/drawing/2014/main" id="{EFDC616C-5C47-BF1A-5F77-B1A27A7BCD3E}"/>
              </a:ext>
            </a:extLst>
          </p:cNvPr>
          <p:cNvSpPr>
            <a:spLocks noGrp="1"/>
          </p:cNvSpPr>
          <p:nvPr>
            <p:ph idx="1"/>
          </p:nvPr>
        </p:nvSpPr>
        <p:spPr>
          <a:xfrm>
            <a:off x="838200" y="1825625"/>
            <a:ext cx="11114314" cy="4351338"/>
          </a:xfrm>
        </p:spPr>
        <p:txBody>
          <a:bodyPr>
            <a:normAutofit/>
          </a:bodyPr>
          <a:lstStyle/>
          <a:p>
            <a:r>
              <a:rPr lang="es-ES" dirty="0"/>
              <a:t>La gestión de riesgos de un proyecto software es una de las </a:t>
            </a:r>
            <a:r>
              <a:rPr lang="es-ES" b="1" dirty="0"/>
              <a:t>tareas principales </a:t>
            </a:r>
            <a:r>
              <a:rPr lang="es-ES" dirty="0"/>
              <a:t>de un Project Manager</a:t>
            </a:r>
          </a:p>
          <a:p>
            <a:r>
              <a:rPr lang="es-ES" dirty="0"/>
              <a:t>El riesgo en un proyecto es la posibilidad de que </a:t>
            </a:r>
            <a:r>
              <a:rPr lang="es-ES" b="1" dirty="0"/>
              <a:t>no se alcancen los objetivos definidos</a:t>
            </a:r>
          </a:p>
          <a:p>
            <a:r>
              <a:rPr lang="es-ES" dirty="0"/>
              <a:t>Es la incapacidad de alcanzar los objetivos dentro de las limitaciones definidas de </a:t>
            </a:r>
            <a:r>
              <a:rPr lang="es-ES" b="1" dirty="0"/>
              <a:t>coste, calendario y requisitos técnicos</a:t>
            </a:r>
          </a:p>
          <a:p>
            <a:r>
              <a:rPr lang="es-ES" dirty="0"/>
              <a:t>﻿</a:t>
            </a:r>
            <a:r>
              <a:rPr lang="es-ES" u="sng" dirty="0"/>
              <a:t>Todos los proyectos tienen riesgos, especialmente los grandes proyectos de software</a:t>
            </a:r>
          </a:p>
          <a:p>
            <a:r>
              <a:rPr lang="es-ES" dirty="0"/>
              <a:t>La gestión de riesgos es el área que trata de garantizar que el impacto de los riesgos sea mínimo:﻿</a:t>
            </a:r>
          </a:p>
          <a:p>
            <a:pPr lvl="1"/>
            <a:r>
              <a:rPr lang="es-ES" b="1" dirty="0"/>
              <a:t>Coste﻿</a:t>
            </a:r>
          </a:p>
          <a:p>
            <a:pPr lvl="1"/>
            <a:r>
              <a:rPr lang="es-ES" b="1" dirty="0"/>
              <a:t>Calidad</a:t>
            </a:r>
          </a:p>
          <a:p>
            <a:pPr lvl="1"/>
            <a:r>
              <a:rPr lang="es-ES" b="1" dirty="0"/>
              <a:t>Calendario</a:t>
            </a:r>
          </a:p>
        </p:txBody>
      </p:sp>
      <p:sp>
        <p:nvSpPr>
          <p:cNvPr id="4" name="Slide Number Placeholder 3">
            <a:extLst>
              <a:ext uri="{FF2B5EF4-FFF2-40B4-BE49-F238E27FC236}">
                <a16:creationId xmlns:a16="http://schemas.microsoft.com/office/drawing/2014/main" id="{442730C2-437A-4CBD-5EFB-C2E637AE5A3D}"/>
              </a:ext>
            </a:extLst>
          </p:cNvPr>
          <p:cNvSpPr>
            <a:spLocks noGrp="1"/>
          </p:cNvSpPr>
          <p:nvPr>
            <p:ph type="sldNum" sz="quarter" idx="12"/>
          </p:nvPr>
        </p:nvSpPr>
        <p:spPr/>
        <p:txBody>
          <a:bodyPr/>
          <a:lstStyle/>
          <a:p>
            <a:fld id="{4FAB73BC-B049-4115-A692-8D63A059BFB8}" type="slidenum">
              <a:rPr lang="en-US" smtClean="0"/>
              <a:t>63</a:t>
            </a:fld>
            <a:endParaRPr lang="en-US" dirty="0"/>
          </a:p>
        </p:txBody>
      </p:sp>
    </p:spTree>
    <p:extLst>
      <p:ext uri="{BB962C8B-B14F-4D97-AF65-F5344CB8AC3E}">
        <p14:creationId xmlns:p14="http://schemas.microsoft.com/office/powerpoint/2010/main" val="8414734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5EB973-A485-9E6A-627C-843F2259ED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9AE3DD-9D5C-6F75-5D5D-A57C49167F1D}"/>
              </a:ext>
            </a:extLst>
          </p:cNvPr>
          <p:cNvSpPr>
            <a:spLocks noGrp="1"/>
          </p:cNvSpPr>
          <p:nvPr>
            <p:ph type="title"/>
          </p:nvPr>
        </p:nvSpPr>
        <p:spPr/>
        <p:txBody>
          <a:bodyPr>
            <a:normAutofit/>
          </a:bodyPr>
          <a:lstStyle/>
          <a:p>
            <a:r>
              <a:rPr lang="es-ES" sz="3600" b="1" dirty="0"/>
              <a:t>Gestión de riesgos en el desarrollo de software</a:t>
            </a:r>
          </a:p>
        </p:txBody>
      </p:sp>
      <p:sp>
        <p:nvSpPr>
          <p:cNvPr id="3" name="Content Placeholder 2">
            <a:extLst>
              <a:ext uri="{FF2B5EF4-FFF2-40B4-BE49-F238E27FC236}">
                <a16:creationId xmlns:a16="http://schemas.microsoft.com/office/drawing/2014/main" id="{400EBD18-D434-E74D-0BA6-DBE6A44BF322}"/>
              </a:ext>
            </a:extLst>
          </p:cNvPr>
          <p:cNvSpPr>
            <a:spLocks noGrp="1"/>
          </p:cNvSpPr>
          <p:nvPr>
            <p:ph idx="1"/>
          </p:nvPr>
        </p:nvSpPr>
        <p:spPr>
          <a:xfrm>
            <a:off x="838200" y="1825625"/>
            <a:ext cx="11114314" cy="4351338"/>
          </a:xfrm>
        </p:spPr>
        <p:txBody>
          <a:bodyPr>
            <a:normAutofit lnSpcReduction="10000"/>
          </a:bodyPr>
          <a:lstStyle/>
          <a:p>
            <a:r>
              <a:rPr lang="es-ES" dirty="0"/>
              <a:t>La historia del desarrollo software está llena de fallos (mayores o menores) que aparecen porque los riesgos no fueron identificados y tratados propiamente)</a:t>
            </a:r>
          </a:p>
          <a:p>
            <a:pPr lvl="1"/>
            <a:r>
              <a:rPr lang="es-ES" dirty="0"/>
              <a:t>Los proyectos se salen del presupuesto</a:t>
            </a:r>
          </a:p>
          <a:p>
            <a:pPr lvl="1"/>
            <a:r>
              <a:rPr lang="es-ES" dirty="0"/>
              <a:t>Se retrasan</a:t>
            </a:r>
          </a:p>
          <a:p>
            <a:pPr lvl="1"/>
            <a:r>
              <a:rPr lang="es-ES" dirty="0"/>
              <a:t>Algunos se abandonan a mitad de camino</a:t>
            </a:r>
          </a:p>
          <a:p>
            <a:r>
              <a:rPr lang="es-ES" dirty="0"/>
              <a:t>Cualquier proyecto puede encontrar incertidumbres en el aumento de los costes, los retrasos en los plazos y la disminución de las calidades</a:t>
            </a:r>
          </a:p>
          <a:p>
            <a:pPr lvl="1"/>
            <a:r>
              <a:rPr lang="es-ES" dirty="0"/>
              <a:t>Si no se abordan, estas incertidumbres pueden provocar grandes desastres en el proyecto.</a:t>
            </a:r>
          </a:p>
          <a:p>
            <a:r>
              <a:rPr lang="es-ES" dirty="0"/>
              <a:t>El software es una empresa difícil:</a:t>
            </a:r>
          </a:p>
          <a:p>
            <a:pPr lvl="1"/>
            <a:r>
              <a:rPr lang="es-ES" dirty="0"/>
              <a:t>Hay muchas cosas que pueden salir mal e incertidumbres</a:t>
            </a:r>
          </a:p>
          <a:p>
            <a:pPr lvl="1"/>
            <a:r>
              <a:rPr lang="es-ES" dirty="0"/>
              <a:t>Comprender los riesgos y tomar medidas proactivas para evitarlos (o gestionarlos) es un elemento clave de una buena gestión de proyectos de software.</a:t>
            </a:r>
          </a:p>
        </p:txBody>
      </p:sp>
      <p:sp>
        <p:nvSpPr>
          <p:cNvPr id="4" name="Slide Number Placeholder 3">
            <a:extLst>
              <a:ext uri="{FF2B5EF4-FFF2-40B4-BE49-F238E27FC236}">
                <a16:creationId xmlns:a16="http://schemas.microsoft.com/office/drawing/2014/main" id="{63DD8E15-5155-6593-FAF2-6483880204F6}"/>
              </a:ext>
            </a:extLst>
          </p:cNvPr>
          <p:cNvSpPr>
            <a:spLocks noGrp="1"/>
          </p:cNvSpPr>
          <p:nvPr>
            <p:ph type="sldNum" sz="quarter" idx="12"/>
          </p:nvPr>
        </p:nvSpPr>
        <p:spPr/>
        <p:txBody>
          <a:bodyPr/>
          <a:lstStyle/>
          <a:p>
            <a:fld id="{4FAB73BC-B049-4115-A692-8D63A059BFB8}" type="slidenum">
              <a:rPr lang="en-US" smtClean="0"/>
              <a:t>64</a:t>
            </a:fld>
            <a:endParaRPr lang="en-US" dirty="0"/>
          </a:p>
        </p:txBody>
      </p:sp>
    </p:spTree>
    <p:extLst>
      <p:ext uri="{BB962C8B-B14F-4D97-AF65-F5344CB8AC3E}">
        <p14:creationId xmlns:p14="http://schemas.microsoft.com/office/powerpoint/2010/main" val="3878689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5B5E4F-5487-5F45-7D7B-7F7EFE8D86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58E1D0-C5C4-6906-95B5-CF0CD5CC0BA3}"/>
              </a:ext>
            </a:extLst>
          </p:cNvPr>
          <p:cNvSpPr>
            <a:spLocks noGrp="1"/>
          </p:cNvSpPr>
          <p:nvPr>
            <p:ph type="title"/>
          </p:nvPr>
        </p:nvSpPr>
        <p:spPr/>
        <p:txBody>
          <a:bodyPr>
            <a:normAutofit/>
          </a:bodyPr>
          <a:lstStyle/>
          <a:p>
            <a:r>
              <a:rPr lang="es-ES" sz="3600" b="1" dirty="0"/>
              <a:t>Gestión de riesgos en el desarrollo de software</a:t>
            </a:r>
          </a:p>
        </p:txBody>
      </p:sp>
      <p:sp>
        <p:nvSpPr>
          <p:cNvPr id="3" name="Content Placeholder 2">
            <a:extLst>
              <a:ext uri="{FF2B5EF4-FFF2-40B4-BE49-F238E27FC236}">
                <a16:creationId xmlns:a16="http://schemas.microsoft.com/office/drawing/2014/main" id="{2096EE67-DC11-A931-3C42-6555F3BABD5B}"/>
              </a:ext>
            </a:extLst>
          </p:cNvPr>
          <p:cNvSpPr>
            <a:spLocks noGrp="1"/>
          </p:cNvSpPr>
          <p:nvPr>
            <p:ph idx="1"/>
          </p:nvPr>
        </p:nvSpPr>
        <p:spPr>
          <a:xfrm>
            <a:off x="838200" y="1825625"/>
            <a:ext cx="11114314" cy="4351338"/>
          </a:xfrm>
        </p:spPr>
        <p:txBody>
          <a:bodyPr>
            <a:normAutofit fontScale="92500"/>
          </a:bodyPr>
          <a:lstStyle/>
          <a:p>
            <a:r>
              <a:rPr lang="es-ES" dirty="0"/>
              <a:t>El desarrollo de software abarca muchos componentes cruciales para el éxito del proyecto</a:t>
            </a:r>
          </a:p>
          <a:p>
            <a:pPr lvl="1"/>
            <a:r>
              <a:rPr lang="es-ES" dirty="0"/>
              <a:t>Definición clara de los objetivos del proyecto</a:t>
            </a:r>
          </a:p>
          <a:p>
            <a:pPr lvl="1"/>
            <a:r>
              <a:rPr lang="es-ES" dirty="0"/>
              <a:t>Documentación exhaustiva</a:t>
            </a:r>
          </a:p>
          <a:p>
            <a:pPr lvl="1"/>
            <a:r>
              <a:rPr lang="es-ES" dirty="0"/>
              <a:t>Especificación detallada de los requisitos</a:t>
            </a:r>
          </a:p>
          <a:p>
            <a:pPr lvl="1"/>
            <a:r>
              <a:rPr lang="es-ES" dirty="0"/>
              <a:t>Arquitectura </a:t>
            </a:r>
            <a:r>
              <a:rPr lang="es-ES" dirty="0" err="1"/>
              <a:t>backend</a:t>
            </a:r>
            <a:r>
              <a:rPr lang="es-ES" dirty="0"/>
              <a:t> robusta</a:t>
            </a:r>
          </a:p>
          <a:p>
            <a:pPr lvl="1"/>
            <a:r>
              <a:rPr lang="es-ES" dirty="0"/>
              <a:t>Diseño intuitivo del </a:t>
            </a:r>
            <a:r>
              <a:rPr lang="es-ES" dirty="0" err="1"/>
              <a:t>frontend</a:t>
            </a:r>
            <a:endParaRPr lang="es-ES" dirty="0"/>
          </a:p>
          <a:p>
            <a:r>
              <a:rPr lang="es-ES" dirty="0"/>
              <a:t>Cada elemento conlleva su propio conjunto de riesgos que, si no se gestionan, pueden poner en peligro todo el proyecto:</a:t>
            </a:r>
          </a:p>
          <a:p>
            <a:pPr lvl="1"/>
            <a:r>
              <a:rPr lang="es-ES" dirty="0"/>
              <a:t>Desalineación de objetivos que provoque una mejora del alcance</a:t>
            </a:r>
          </a:p>
          <a:p>
            <a:pPr lvl="1"/>
            <a:r>
              <a:rPr lang="es-ES" dirty="0"/>
              <a:t>Documentación inadecuada que provoque lagunas de conocimiento</a:t>
            </a:r>
          </a:p>
          <a:p>
            <a:pPr lvl="1"/>
            <a:r>
              <a:rPr lang="es-ES" dirty="0"/>
              <a:t>Requisitos ambiguos que provoquen un exceso de características</a:t>
            </a:r>
          </a:p>
          <a:p>
            <a:pPr lvl="1"/>
            <a:r>
              <a:rPr lang="es-ES" dirty="0"/>
              <a:t>Complejidad del </a:t>
            </a:r>
            <a:r>
              <a:rPr lang="es-ES" dirty="0" err="1"/>
              <a:t>backend</a:t>
            </a:r>
            <a:r>
              <a:rPr lang="es-ES" dirty="0"/>
              <a:t> que genera deuda técnica</a:t>
            </a:r>
          </a:p>
          <a:p>
            <a:pPr lvl="1"/>
            <a:r>
              <a:rPr lang="es-ES" dirty="0"/>
              <a:t>Problemas de </a:t>
            </a:r>
            <a:r>
              <a:rPr lang="es-ES" dirty="0" err="1"/>
              <a:t>frontend</a:t>
            </a:r>
            <a:r>
              <a:rPr lang="es-ES" dirty="0"/>
              <a:t> que afectan a la experiencia del usuario</a:t>
            </a:r>
          </a:p>
        </p:txBody>
      </p:sp>
      <p:sp>
        <p:nvSpPr>
          <p:cNvPr id="4" name="Slide Number Placeholder 3">
            <a:extLst>
              <a:ext uri="{FF2B5EF4-FFF2-40B4-BE49-F238E27FC236}">
                <a16:creationId xmlns:a16="http://schemas.microsoft.com/office/drawing/2014/main" id="{CA795EDC-D6F5-7BDD-8CF7-342CC2A29DE2}"/>
              </a:ext>
            </a:extLst>
          </p:cNvPr>
          <p:cNvSpPr>
            <a:spLocks noGrp="1"/>
          </p:cNvSpPr>
          <p:nvPr>
            <p:ph type="sldNum" sz="quarter" idx="12"/>
          </p:nvPr>
        </p:nvSpPr>
        <p:spPr/>
        <p:txBody>
          <a:bodyPr/>
          <a:lstStyle/>
          <a:p>
            <a:fld id="{4FAB73BC-B049-4115-A692-8D63A059BFB8}" type="slidenum">
              <a:rPr lang="en-US" smtClean="0"/>
              <a:t>65</a:t>
            </a:fld>
            <a:endParaRPr lang="en-US" dirty="0"/>
          </a:p>
        </p:txBody>
      </p:sp>
    </p:spTree>
    <p:extLst>
      <p:ext uri="{BB962C8B-B14F-4D97-AF65-F5344CB8AC3E}">
        <p14:creationId xmlns:p14="http://schemas.microsoft.com/office/powerpoint/2010/main" val="173961409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BFC44D-598A-ACFF-31B4-107B2ECDE5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320C1B-9A92-CAC2-9225-4DAA2FCE3CB9}"/>
              </a:ext>
            </a:extLst>
          </p:cNvPr>
          <p:cNvSpPr>
            <a:spLocks noGrp="1"/>
          </p:cNvSpPr>
          <p:nvPr>
            <p:ph type="title"/>
          </p:nvPr>
        </p:nvSpPr>
        <p:spPr/>
        <p:txBody>
          <a:bodyPr>
            <a:normAutofit/>
          </a:bodyPr>
          <a:lstStyle/>
          <a:p>
            <a:r>
              <a:rPr lang="es-ES" sz="3600" b="1" dirty="0"/>
              <a:t>Gestión de riesgos en el desarrollo de software</a:t>
            </a:r>
          </a:p>
        </p:txBody>
      </p:sp>
      <p:sp>
        <p:nvSpPr>
          <p:cNvPr id="3" name="Content Placeholder 2">
            <a:extLst>
              <a:ext uri="{FF2B5EF4-FFF2-40B4-BE49-F238E27FC236}">
                <a16:creationId xmlns:a16="http://schemas.microsoft.com/office/drawing/2014/main" id="{FD968506-F477-11ED-BE75-382EDF5D9192}"/>
              </a:ext>
            </a:extLst>
          </p:cNvPr>
          <p:cNvSpPr>
            <a:spLocks noGrp="1"/>
          </p:cNvSpPr>
          <p:nvPr>
            <p:ph idx="1"/>
          </p:nvPr>
        </p:nvSpPr>
        <p:spPr>
          <a:xfrm>
            <a:off x="838200" y="1825625"/>
            <a:ext cx="11114314" cy="4351338"/>
          </a:xfrm>
        </p:spPr>
        <p:txBody>
          <a:bodyPr>
            <a:normAutofit/>
          </a:bodyPr>
          <a:lstStyle/>
          <a:p>
            <a:r>
              <a:rPr lang="es-ES" dirty="0"/>
              <a:t>El riesgo del software siempre implica dos características:</a:t>
            </a:r>
          </a:p>
          <a:p>
            <a:pPr marL="457200" indent="-457200">
              <a:buFont typeface="+mj-lt"/>
              <a:buAutoNum type="arabicPeriod"/>
            </a:pPr>
            <a:r>
              <a:rPr lang="es-ES" b="1" dirty="0"/>
              <a:t>Incertidumbre</a:t>
            </a:r>
            <a:r>
              <a:rPr lang="es-ES" dirty="0"/>
              <a:t>. El riesgo puede ocurrir o no; no hay riesgos 100% probables</a:t>
            </a:r>
          </a:p>
          <a:p>
            <a:pPr marL="457200" indent="-457200">
              <a:buFont typeface="+mj-lt"/>
              <a:buAutoNum type="arabicPeriod"/>
            </a:pPr>
            <a:r>
              <a:rPr lang="es-ES" b="1" dirty="0"/>
              <a:t>Pérdida</a:t>
            </a:r>
            <a:r>
              <a:rPr lang="es-ES" dirty="0"/>
              <a:t>. Si el riesgo se hace realidad, se producirán consecuencias no deseadas o pérdidas</a:t>
            </a:r>
          </a:p>
          <a:p>
            <a:r>
              <a:rPr lang="es-ES" dirty="0"/>
              <a:t>Cuando se analizan los riesgos, es importante</a:t>
            </a:r>
          </a:p>
          <a:p>
            <a:pPr lvl="1"/>
            <a:r>
              <a:rPr lang="es-ES" dirty="0"/>
              <a:t>Cuantificar el nivel de incertidumbre</a:t>
            </a:r>
          </a:p>
          <a:p>
            <a:pPr lvl="1"/>
            <a:r>
              <a:rPr lang="es-ES" dirty="0"/>
              <a:t>El grado de pérdida asociado a cada riesgo</a:t>
            </a:r>
          </a:p>
          <a:p>
            <a:pPr lvl="1"/>
            <a:r>
              <a:rPr lang="es-ES" dirty="0"/>
              <a:t>Considerar diferentes categorías de riesgos</a:t>
            </a:r>
          </a:p>
        </p:txBody>
      </p:sp>
      <p:sp>
        <p:nvSpPr>
          <p:cNvPr id="4" name="Slide Number Placeholder 3">
            <a:extLst>
              <a:ext uri="{FF2B5EF4-FFF2-40B4-BE49-F238E27FC236}">
                <a16:creationId xmlns:a16="http://schemas.microsoft.com/office/drawing/2014/main" id="{32DBD465-6241-34EF-AE26-461E7D0F5F24}"/>
              </a:ext>
            </a:extLst>
          </p:cNvPr>
          <p:cNvSpPr>
            <a:spLocks noGrp="1"/>
          </p:cNvSpPr>
          <p:nvPr>
            <p:ph type="sldNum" sz="quarter" idx="12"/>
          </p:nvPr>
        </p:nvSpPr>
        <p:spPr/>
        <p:txBody>
          <a:bodyPr/>
          <a:lstStyle/>
          <a:p>
            <a:fld id="{4FAB73BC-B049-4115-A692-8D63A059BFB8}" type="slidenum">
              <a:rPr lang="en-US" smtClean="0"/>
              <a:t>66</a:t>
            </a:fld>
            <a:endParaRPr lang="en-US" dirty="0"/>
          </a:p>
        </p:txBody>
      </p:sp>
    </p:spTree>
    <p:extLst>
      <p:ext uri="{BB962C8B-B14F-4D97-AF65-F5344CB8AC3E}">
        <p14:creationId xmlns:p14="http://schemas.microsoft.com/office/powerpoint/2010/main" val="23952155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B3729-52A7-9455-EF81-2650E25BA871}"/>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B0787386-30C8-10A4-6616-0C6736A0976B}"/>
              </a:ext>
            </a:extLst>
          </p:cNvPr>
          <p:cNvSpPr>
            <a:spLocks noGrp="1"/>
          </p:cNvSpPr>
          <p:nvPr>
            <p:ph type="title"/>
          </p:nvPr>
        </p:nvSpPr>
        <p:spPr/>
        <p:txBody>
          <a:bodyPr>
            <a:normAutofit/>
          </a:bodyPr>
          <a:lstStyle/>
          <a:p>
            <a:r>
              <a:rPr lang="en-US" sz="3600" b="1" dirty="0" err="1">
                <a:latin typeface="Arial" panose="020B0604020202020204" pitchFamily="34" charset="0"/>
                <a:cs typeface="Arial" panose="020B0604020202020204" pitchFamily="34" charset="0"/>
              </a:rPr>
              <a:t>Gestión</a:t>
            </a:r>
            <a:r>
              <a:rPr lang="en-US" sz="3600" b="1" dirty="0">
                <a:latin typeface="Arial" panose="020B0604020202020204" pitchFamily="34" charset="0"/>
                <a:cs typeface="Arial" panose="020B0604020202020204" pitchFamily="34" charset="0"/>
              </a:rPr>
              <a:t> de </a:t>
            </a:r>
            <a:r>
              <a:rPr lang="en-US" sz="3600" b="1" dirty="0" err="1">
                <a:latin typeface="Arial" panose="020B0604020202020204" pitchFamily="34" charset="0"/>
                <a:cs typeface="Arial" panose="020B0604020202020204" pitchFamily="34" charset="0"/>
              </a:rPr>
              <a:t>Riesgos</a:t>
            </a:r>
            <a:r>
              <a:rPr lang="en-US" sz="3600" b="1" dirty="0">
                <a:latin typeface="Arial" panose="020B0604020202020204" pitchFamily="34" charset="0"/>
                <a:cs typeface="Arial" panose="020B0604020202020204" pitchFamily="34" charset="0"/>
              </a:rPr>
              <a:t> del Software</a:t>
            </a:r>
          </a:p>
        </p:txBody>
      </p:sp>
      <p:sp>
        <p:nvSpPr>
          <p:cNvPr id="4" name="Marcador de número de diapositiva 3">
            <a:extLst>
              <a:ext uri="{FF2B5EF4-FFF2-40B4-BE49-F238E27FC236}">
                <a16:creationId xmlns:a16="http://schemas.microsoft.com/office/drawing/2014/main" id="{E96F174B-8553-6B74-5C07-FBC907D4BE2A}"/>
              </a:ext>
            </a:extLst>
          </p:cNvPr>
          <p:cNvSpPr>
            <a:spLocks noGrp="1"/>
          </p:cNvSpPr>
          <p:nvPr>
            <p:ph type="sldNum" sz="quarter" idx="12"/>
          </p:nvPr>
        </p:nvSpPr>
        <p:spPr/>
        <p:txBody>
          <a:bodyPr/>
          <a:lstStyle/>
          <a:p>
            <a:fld id="{4FAB73BC-B049-4115-A692-8D63A059BFB8}" type="slidenum">
              <a:rPr lang="en-US" smtClean="0"/>
              <a:t>67</a:t>
            </a:fld>
            <a:endParaRPr lang="en-US" dirty="0"/>
          </a:p>
        </p:txBody>
      </p:sp>
      <p:pic>
        <p:nvPicPr>
          <p:cNvPr id="1026" name="Picture 2" descr="Best Free Open Source Risk Management Software">
            <a:extLst>
              <a:ext uri="{FF2B5EF4-FFF2-40B4-BE49-F238E27FC236}">
                <a16:creationId xmlns:a16="http://schemas.microsoft.com/office/drawing/2014/main" id="{8ACCA5A5-63CF-7E0B-D75F-72EFE5B31F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898" y="2566193"/>
            <a:ext cx="2990850" cy="291465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DF] Asset-Centric Security Risk Assessment of Software Components |  Semantic Scholar">
            <a:extLst>
              <a:ext uri="{FF2B5EF4-FFF2-40B4-BE49-F238E27FC236}">
                <a16:creationId xmlns:a16="http://schemas.microsoft.com/office/drawing/2014/main" id="{3517F861-78A4-1DAD-A5D2-1732247FB7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6964" y="2014627"/>
            <a:ext cx="5695950" cy="415290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6551C46-6863-932D-3FEE-25200D19B942}"/>
              </a:ext>
            </a:extLst>
          </p:cNvPr>
          <p:cNvSpPr txBox="1"/>
          <p:nvPr/>
        </p:nvSpPr>
        <p:spPr>
          <a:xfrm>
            <a:off x="8561295" y="6013639"/>
            <a:ext cx="1222899" cy="307777"/>
          </a:xfrm>
          <a:prstGeom prst="rect">
            <a:avLst/>
          </a:prstGeom>
          <a:noFill/>
        </p:spPr>
        <p:txBody>
          <a:bodyPr wrap="none" rtlCol="0">
            <a:spAutoFit/>
          </a:bodyPr>
          <a:lstStyle/>
          <a:p>
            <a:r>
              <a:rPr lang="en-US" sz="1400" dirty="0"/>
              <a:t>ISO/IEC 16805</a:t>
            </a:r>
            <a:endParaRPr lang="es-ES" sz="1400" dirty="0"/>
          </a:p>
        </p:txBody>
      </p:sp>
    </p:spTree>
    <p:extLst>
      <p:ext uri="{BB962C8B-B14F-4D97-AF65-F5344CB8AC3E}">
        <p14:creationId xmlns:p14="http://schemas.microsoft.com/office/powerpoint/2010/main" val="305432521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7EC981-B7A0-C1CA-2A38-40E882134418}"/>
              </a:ext>
            </a:extLst>
          </p:cNvPr>
          <p:cNvSpPr>
            <a:spLocks noGrp="1"/>
          </p:cNvSpPr>
          <p:nvPr>
            <p:ph type="title"/>
          </p:nvPr>
        </p:nvSpPr>
        <p:spPr/>
        <p:txBody>
          <a:bodyPr>
            <a:normAutofit/>
          </a:bodyPr>
          <a:lstStyle/>
          <a:p>
            <a:r>
              <a:rPr lang="en-US" sz="3600" b="1" dirty="0" err="1">
                <a:latin typeface="Arial" panose="020B0604020202020204" pitchFamily="34" charset="0"/>
                <a:cs typeface="Arial" panose="020B0604020202020204" pitchFamily="34" charset="0"/>
              </a:rPr>
              <a:t>Categorías</a:t>
            </a:r>
            <a:r>
              <a:rPr lang="en-US" sz="3600" b="1" dirty="0">
                <a:latin typeface="Arial" panose="020B0604020202020204" pitchFamily="34" charset="0"/>
                <a:cs typeface="Arial" panose="020B0604020202020204" pitchFamily="34" charset="0"/>
              </a:rPr>
              <a:t> de </a:t>
            </a:r>
            <a:r>
              <a:rPr lang="en-US" sz="3600" b="1" dirty="0" err="1">
                <a:latin typeface="Arial" panose="020B0604020202020204" pitchFamily="34" charset="0"/>
                <a:cs typeface="Arial" panose="020B0604020202020204" pitchFamily="34" charset="0"/>
              </a:rPr>
              <a:t>riesgos</a:t>
            </a:r>
            <a:r>
              <a:rPr lang="en-US" sz="3600" b="1" dirty="0">
                <a:latin typeface="Arial" panose="020B0604020202020204" pitchFamily="34" charset="0"/>
                <a:cs typeface="Arial" panose="020B0604020202020204" pitchFamily="34" charset="0"/>
              </a:rPr>
              <a:t> de software</a:t>
            </a:r>
          </a:p>
        </p:txBody>
      </p:sp>
      <p:sp>
        <p:nvSpPr>
          <p:cNvPr id="4" name="Marcador de número de diapositiva 3">
            <a:extLst>
              <a:ext uri="{FF2B5EF4-FFF2-40B4-BE49-F238E27FC236}">
                <a16:creationId xmlns:a16="http://schemas.microsoft.com/office/drawing/2014/main" id="{D122DD93-474E-E3DE-9995-F5185375CF09}"/>
              </a:ext>
            </a:extLst>
          </p:cNvPr>
          <p:cNvSpPr>
            <a:spLocks noGrp="1"/>
          </p:cNvSpPr>
          <p:nvPr>
            <p:ph type="sldNum" sz="quarter" idx="12"/>
          </p:nvPr>
        </p:nvSpPr>
        <p:spPr/>
        <p:txBody>
          <a:bodyPr/>
          <a:lstStyle/>
          <a:p>
            <a:fld id="{4FAB73BC-B049-4115-A692-8D63A059BFB8}" type="slidenum">
              <a:rPr lang="en-US" smtClean="0"/>
              <a:t>68</a:t>
            </a:fld>
            <a:endParaRPr lang="en-US" dirty="0"/>
          </a:p>
        </p:txBody>
      </p:sp>
      <p:graphicFrame>
        <p:nvGraphicFramePr>
          <p:cNvPr id="7" name="Diagram 3">
            <a:extLst>
              <a:ext uri="{FF2B5EF4-FFF2-40B4-BE49-F238E27FC236}">
                <a16:creationId xmlns:a16="http://schemas.microsoft.com/office/drawing/2014/main" id="{1480F11E-E040-DE12-86C5-0A50382CB827}"/>
              </a:ext>
            </a:extLst>
          </p:cNvPr>
          <p:cNvGraphicFramePr/>
          <p:nvPr>
            <p:extLst>
              <p:ext uri="{D42A27DB-BD31-4B8C-83A1-F6EECF244321}">
                <p14:modId xmlns:p14="http://schemas.microsoft.com/office/powerpoint/2010/main" val="99241418"/>
              </p:ext>
            </p:extLst>
          </p:nvPr>
        </p:nvGraphicFramePr>
        <p:xfrm>
          <a:off x="1781502" y="2117924"/>
          <a:ext cx="8084597" cy="4020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0" name="TextBox 6">
            <a:extLst>
              <a:ext uri="{FF2B5EF4-FFF2-40B4-BE49-F238E27FC236}">
                <a16:creationId xmlns:a16="http://schemas.microsoft.com/office/drawing/2014/main" id="{BC52F98E-422F-1495-4761-CC2525772BD0}"/>
              </a:ext>
            </a:extLst>
          </p:cNvPr>
          <p:cNvSpPr txBox="1"/>
          <p:nvPr/>
        </p:nvSpPr>
        <p:spPr>
          <a:xfrm>
            <a:off x="8290137" y="4128411"/>
            <a:ext cx="3384125" cy="646331"/>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u="sng" dirty="0">
                <a:solidFill>
                  <a:srgbClr val="C00000"/>
                </a:solidFill>
                <a:latin typeface="Arial"/>
                <a:cs typeface="Arial"/>
              </a:rPr>
              <a:t>NOTA</a:t>
            </a:r>
            <a:r>
              <a:rPr lang="en-US" sz="1800" u="sng" dirty="0">
                <a:solidFill>
                  <a:srgbClr val="C00000"/>
                </a:solidFill>
                <a:latin typeface="Arial"/>
                <a:cs typeface="Arial"/>
              </a:rPr>
              <a:t>:</a:t>
            </a:r>
            <a:r>
              <a:rPr lang="en-US" sz="1800" dirty="0">
                <a:latin typeface="Arial"/>
                <a:cs typeface="Arial"/>
              </a:rPr>
              <a:t> </a:t>
            </a:r>
            <a:r>
              <a:rPr lang="en-US" dirty="0">
                <a:latin typeface="Arial"/>
                <a:cs typeface="Arial"/>
              </a:rPr>
              <a:t>Los </a:t>
            </a:r>
            <a:r>
              <a:rPr lang="en-US" dirty="0" err="1">
                <a:latin typeface="Arial"/>
                <a:cs typeface="Arial"/>
              </a:rPr>
              <a:t>riesgos</a:t>
            </a:r>
            <a:r>
              <a:rPr lang="en-US" dirty="0">
                <a:latin typeface="Arial"/>
                <a:cs typeface="Arial"/>
              </a:rPr>
              <a:t> </a:t>
            </a:r>
            <a:r>
              <a:rPr lang="en-US" dirty="0" err="1">
                <a:latin typeface="Arial"/>
                <a:cs typeface="Arial"/>
              </a:rPr>
              <a:t>pueden</a:t>
            </a:r>
            <a:r>
              <a:rPr lang="en-US" dirty="0">
                <a:latin typeface="Arial"/>
                <a:cs typeface="Arial"/>
              </a:rPr>
              <a:t> </a:t>
            </a:r>
            <a:r>
              <a:rPr lang="en-US" dirty="0" err="1">
                <a:latin typeface="Arial"/>
                <a:cs typeface="Arial"/>
              </a:rPr>
              <a:t>tener</a:t>
            </a:r>
            <a:r>
              <a:rPr lang="en-US" dirty="0">
                <a:latin typeface="Arial"/>
                <a:cs typeface="Arial"/>
              </a:rPr>
              <a:t> </a:t>
            </a:r>
            <a:r>
              <a:rPr lang="en-US" b="1" dirty="0" err="1">
                <a:latin typeface="Arial"/>
                <a:cs typeface="Arial"/>
              </a:rPr>
              <a:t>solapamiento</a:t>
            </a:r>
            <a:r>
              <a:rPr lang="en-US" dirty="0">
                <a:latin typeface="Arial"/>
                <a:cs typeface="Arial"/>
              </a:rPr>
              <a:t> entre </a:t>
            </a:r>
            <a:r>
              <a:rPr lang="en-US" dirty="0" err="1">
                <a:latin typeface="Arial"/>
                <a:cs typeface="Arial"/>
              </a:rPr>
              <a:t>ellos</a:t>
            </a:r>
            <a:endParaRPr lang="en-US" sz="1800" b="1" dirty="0">
              <a:latin typeface="Arial"/>
              <a:cs typeface="Arial"/>
            </a:endParaRPr>
          </a:p>
        </p:txBody>
      </p:sp>
    </p:spTree>
    <p:extLst>
      <p:ext uri="{BB962C8B-B14F-4D97-AF65-F5344CB8AC3E}">
        <p14:creationId xmlns:p14="http://schemas.microsoft.com/office/powerpoint/2010/main" val="15290450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7EC981-B7A0-C1CA-2A38-40E882134418}"/>
              </a:ext>
            </a:extLst>
          </p:cNvPr>
          <p:cNvSpPr>
            <a:spLocks noGrp="1"/>
          </p:cNvSpPr>
          <p:nvPr>
            <p:ph type="title"/>
          </p:nvPr>
        </p:nvSpPr>
        <p:spPr/>
        <p:txBody>
          <a:bodyPr>
            <a:normAutofit/>
          </a:bodyPr>
          <a:lstStyle/>
          <a:p>
            <a:r>
              <a:rPr lang="en-US" sz="3600" b="1" dirty="0" err="1">
                <a:latin typeface="Arial" panose="020B0604020202020204" pitchFamily="34" charset="0"/>
                <a:cs typeface="Arial" panose="020B0604020202020204" pitchFamily="34" charset="0"/>
              </a:rPr>
              <a:t>Riesgos</a:t>
            </a:r>
            <a:r>
              <a:rPr lang="en-US" sz="3600" b="1" dirty="0">
                <a:latin typeface="Arial" panose="020B0604020202020204" pitchFamily="34" charset="0"/>
                <a:cs typeface="Arial" panose="020B0604020202020204" pitchFamily="34" charset="0"/>
              </a:rPr>
              <a:t> de Proyecto</a:t>
            </a:r>
          </a:p>
        </p:txBody>
      </p:sp>
      <p:sp>
        <p:nvSpPr>
          <p:cNvPr id="4" name="Marcador de número de diapositiva 3">
            <a:extLst>
              <a:ext uri="{FF2B5EF4-FFF2-40B4-BE49-F238E27FC236}">
                <a16:creationId xmlns:a16="http://schemas.microsoft.com/office/drawing/2014/main" id="{D122DD93-474E-E3DE-9995-F5185375CF09}"/>
              </a:ext>
            </a:extLst>
          </p:cNvPr>
          <p:cNvSpPr>
            <a:spLocks noGrp="1"/>
          </p:cNvSpPr>
          <p:nvPr>
            <p:ph type="sldNum" sz="quarter" idx="12"/>
          </p:nvPr>
        </p:nvSpPr>
        <p:spPr/>
        <p:txBody>
          <a:bodyPr/>
          <a:lstStyle/>
          <a:p>
            <a:fld id="{4FAB73BC-B049-4115-A692-8D63A059BFB8}" type="slidenum">
              <a:rPr lang="en-US" smtClean="0"/>
              <a:t>69</a:t>
            </a:fld>
            <a:endParaRPr lang="en-US" dirty="0"/>
          </a:p>
        </p:txBody>
      </p:sp>
      <p:sp>
        <p:nvSpPr>
          <p:cNvPr id="5" name="TextBox 4">
            <a:extLst>
              <a:ext uri="{FF2B5EF4-FFF2-40B4-BE49-F238E27FC236}">
                <a16:creationId xmlns:a16="http://schemas.microsoft.com/office/drawing/2014/main" id="{B6123036-B807-04A7-6430-937C4CC2D4EB}"/>
              </a:ext>
            </a:extLst>
          </p:cNvPr>
          <p:cNvSpPr txBox="1"/>
          <p:nvPr/>
        </p:nvSpPr>
        <p:spPr>
          <a:xfrm>
            <a:off x="838200" y="1929719"/>
            <a:ext cx="10641594" cy="4154984"/>
          </a:xfrm>
          <a:prstGeom prst="rect">
            <a:avLst/>
          </a:prstGeom>
          <a:noFill/>
        </p:spPr>
        <p:txBody>
          <a:bodyPr wrap="square">
            <a:spAutoFit/>
          </a:bodyPr>
          <a:lstStyle/>
          <a:p>
            <a:pPr marL="285750" indent="-285750">
              <a:buFont typeface="Arial" panose="020B0604020202020204" pitchFamily="34" charset="0"/>
              <a:buChar char="•"/>
            </a:pPr>
            <a:r>
              <a:rPr lang="es-ES" sz="2000" b="1" dirty="0">
                <a:latin typeface="Arial" panose="020B0604020202020204" pitchFamily="34" charset="0"/>
                <a:cs typeface="Arial" panose="020B0604020202020204" pitchFamily="34" charset="0"/>
              </a:rPr>
              <a:t>Los riesgos del proyecto amenazan el plan del proyecto</a:t>
            </a:r>
            <a:r>
              <a:rPr lang="es-ES" sz="2000" dirty="0">
                <a:latin typeface="Arial" panose="020B0604020202020204" pitchFamily="34" charset="0"/>
                <a:cs typeface="Arial" panose="020B0604020202020204" pitchFamily="34" charset="0"/>
              </a:rPr>
              <a:t>. Si los riesgos se hacen reales:</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Retrasos en el calendario</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Aumento de los costes</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Afectan al calendario o a los recursos del proyecto</a:t>
            </a:r>
          </a:p>
          <a:p>
            <a:pPr marL="285750" indent="-285750">
              <a:buFont typeface="Arial" panose="020B0604020202020204" pitchFamily="34" charset="0"/>
              <a:buChar char="•"/>
            </a:pPr>
            <a:r>
              <a:rPr lang="es-ES" sz="2000" dirty="0">
                <a:latin typeface="Arial" panose="020B0604020202020204" pitchFamily="34" charset="0"/>
                <a:cs typeface="Arial" panose="020B0604020202020204" pitchFamily="34" charset="0"/>
              </a:rPr>
              <a:t>Los riesgos del proyecto identifican posibles problemas </a:t>
            </a:r>
            <a:r>
              <a:rPr lang="es-ES" sz="2000" b="1" dirty="0">
                <a:latin typeface="Arial" panose="020B0604020202020204" pitchFamily="34" charset="0"/>
                <a:cs typeface="Arial" panose="020B0604020202020204" pitchFamily="34" charset="0"/>
              </a:rPr>
              <a:t>presupuestarios</a:t>
            </a:r>
            <a:r>
              <a:rPr lang="es-ES" sz="2000" dirty="0">
                <a:latin typeface="Arial" panose="020B0604020202020204" pitchFamily="34" charset="0"/>
                <a:cs typeface="Arial" panose="020B0604020202020204" pitchFamily="34" charset="0"/>
              </a:rPr>
              <a:t>, </a:t>
            </a:r>
            <a:r>
              <a:rPr lang="es-ES" sz="2000" b="1" dirty="0">
                <a:latin typeface="Arial" panose="020B0604020202020204" pitchFamily="34" charset="0"/>
                <a:cs typeface="Arial" panose="020B0604020202020204" pitchFamily="34" charset="0"/>
              </a:rPr>
              <a:t>de calendario</a:t>
            </a:r>
            <a:r>
              <a:rPr lang="es-ES" sz="2000" dirty="0">
                <a:latin typeface="Arial" panose="020B0604020202020204" pitchFamily="34" charset="0"/>
                <a:cs typeface="Arial" panose="020B0604020202020204" pitchFamily="34" charset="0"/>
              </a:rPr>
              <a:t>, </a:t>
            </a:r>
            <a:r>
              <a:rPr lang="es-ES" sz="2000" b="1" dirty="0">
                <a:latin typeface="Arial" panose="020B0604020202020204" pitchFamily="34" charset="0"/>
                <a:cs typeface="Arial" panose="020B0604020202020204" pitchFamily="34" charset="0"/>
              </a:rPr>
              <a:t>de personal</a:t>
            </a:r>
            <a:r>
              <a:rPr lang="es-ES" sz="2000" dirty="0">
                <a:latin typeface="Arial" panose="020B0604020202020204" pitchFamily="34" charset="0"/>
                <a:cs typeface="Arial" panose="020B0604020202020204" pitchFamily="34" charset="0"/>
              </a:rPr>
              <a:t>, </a:t>
            </a:r>
            <a:r>
              <a:rPr lang="es-ES" sz="2000" b="1" dirty="0">
                <a:latin typeface="Arial" panose="020B0604020202020204" pitchFamily="34" charset="0"/>
                <a:cs typeface="Arial" panose="020B0604020202020204" pitchFamily="34" charset="0"/>
              </a:rPr>
              <a:t>de recursos</a:t>
            </a:r>
            <a:r>
              <a:rPr lang="es-ES" sz="2000" dirty="0">
                <a:latin typeface="Arial" panose="020B0604020202020204" pitchFamily="34" charset="0"/>
                <a:cs typeface="Arial" panose="020B0604020202020204" pitchFamily="34" charset="0"/>
              </a:rPr>
              <a:t>, de </a:t>
            </a:r>
            <a:r>
              <a:rPr lang="es-ES" sz="2000" b="1" dirty="0">
                <a:latin typeface="Arial" panose="020B0604020202020204" pitchFamily="34" charset="0"/>
                <a:cs typeface="Arial" panose="020B0604020202020204" pitchFamily="34" charset="0"/>
              </a:rPr>
              <a:t>partes interesadas </a:t>
            </a:r>
            <a:r>
              <a:rPr lang="es-ES" sz="2000" dirty="0">
                <a:latin typeface="Arial" panose="020B0604020202020204" pitchFamily="34" charset="0"/>
                <a:cs typeface="Arial" panose="020B0604020202020204" pitchFamily="34" charset="0"/>
              </a:rPr>
              <a:t>y de </a:t>
            </a:r>
            <a:r>
              <a:rPr lang="es-ES" sz="2000" b="1" dirty="0">
                <a:latin typeface="Arial" panose="020B0604020202020204" pitchFamily="34" charset="0"/>
                <a:cs typeface="Arial" panose="020B0604020202020204" pitchFamily="34" charset="0"/>
              </a:rPr>
              <a:t>requisitos</a:t>
            </a:r>
            <a:r>
              <a:rPr lang="es-ES" sz="2000" dirty="0">
                <a:latin typeface="Arial" panose="020B0604020202020204" pitchFamily="34" charset="0"/>
                <a:cs typeface="Arial" panose="020B0604020202020204" pitchFamily="34" charset="0"/>
              </a:rPr>
              <a:t>, así como su impacto en un proyecto de software.</a:t>
            </a:r>
          </a:p>
          <a:p>
            <a:pPr marL="285750" indent="-285750">
              <a:buFont typeface="Arial" panose="020B0604020202020204" pitchFamily="34" charset="0"/>
              <a:buChar char="•"/>
            </a:pPr>
            <a:r>
              <a:rPr lang="es-ES" sz="2000" dirty="0">
                <a:latin typeface="Arial" panose="020B0604020202020204" pitchFamily="34" charset="0"/>
                <a:cs typeface="Arial" panose="020B0604020202020204" pitchFamily="34" charset="0"/>
              </a:rPr>
              <a:t>Ejemplos:</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La pérdida de desarrolladores clave puede interrumpir la continuidad del proyecto</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Los retrasos en la integración de servicios de terceros o API pueden afectar a los plazos</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Errores de software imprevistos que requieren una refactorización significativa</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Cambios en la demanda del mercado que provocan cambios rápidos en el alcance del proyecto</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Cambios en el cumplimiento normativo que afectan a los requisitos del proyecto</a:t>
            </a:r>
          </a:p>
        </p:txBody>
      </p:sp>
    </p:spTree>
    <p:extLst>
      <p:ext uri="{BB962C8B-B14F-4D97-AF65-F5344CB8AC3E}">
        <p14:creationId xmlns:p14="http://schemas.microsoft.com/office/powerpoint/2010/main" val="3229746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4B8911-2F89-6D1F-E6FD-7004FED8743E}"/>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Contenidos</a:t>
            </a:r>
          </a:p>
        </p:txBody>
      </p:sp>
      <p:sp>
        <p:nvSpPr>
          <p:cNvPr id="3" name="Marcador de contenido 2">
            <a:extLst>
              <a:ext uri="{FF2B5EF4-FFF2-40B4-BE49-F238E27FC236}">
                <a16:creationId xmlns:a16="http://schemas.microsoft.com/office/drawing/2014/main" id="{CFAFFC7C-F553-DA56-8C4E-F676C8183B7E}"/>
              </a:ext>
            </a:extLst>
          </p:cNvPr>
          <p:cNvSpPr>
            <a:spLocks noGrp="1"/>
          </p:cNvSpPr>
          <p:nvPr>
            <p:ph idx="1"/>
          </p:nvPr>
        </p:nvSpPr>
        <p:spPr/>
        <p:txBody>
          <a:bodyPr>
            <a:normAutofit lnSpcReduction="10000"/>
          </a:bodyPr>
          <a:lstStyle/>
          <a:p>
            <a:r>
              <a:rPr lang="es-ES" sz="2400" dirty="0">
                <a:latin typeface="Arial" panose="020B0604020202020204" pitchFamily="34" charset="0"/>
                <a:cs typeface="Arial" panose="020B0604020202020204" pitchFamily="34" charset="0"/>
              </a:rPr>
              <a:t>Introducción</a:t>
            </a:r>
          </a:p>
          <a:p>
            <a:r>
              <a:rPr lang="es-ES" sz="2400" b="1" dirty="0">
                <a:latin typeface="Arial" panose="020B0604020202020204" pitchFamily="34" charset="0"/>
                <a:cs typeface="Arial" panose="020B0604020202020204" pitchFamily="34" charset="0"/>
              </a:rPr>
              <a:t>Gestión de la seguridad</a:t>
            </a:r>
          </a:p>
          <a:p>
            <a:pPr lvl="1"/>
            <a:r>
              <a:rPr lang="es-ES" sz="2000" b="1" dirty="0">
                <a:latin typeface="Arial" panose="020B0604020202020204" pitchFamily="34" charset="0"/>
                <a:cs typeface="Arial" panose="020B0604020202020204" pitchFamily="34" charset="0"/>
              </a:rPr>
              <a:t>Contexto legal</a:t>
            </a:r>
          </a:p>
          <a:p>
            <a:pPr lvl="1"/>
            <a:r>
              <a:rPr lang="es-ES" sz="2000" b="1" dirty="0">
                <a:latin typeface="Arial" panose="020B0604020202020204" pitchFamily="34" charset="0"/>
                <a:cs typeface="Arial" panose="020B0604020202020204" pitchFamily="34" charset="0"/>
              </a:rPr>
              <a:t>Cuestiones Organizativas</a:t>
            </a:r>
          </a:p>
          <a:p>
            <a:r>
              <a:rPr lang="es-ES" sz="2400" dirty="0">
                <a:latin typeface="Arial" panose="020B0604020202020204" pitchFamily="34" charset="0"/>
                <a:cs typeface="Arial" panose="020B0604020202020204" pitchFamily="34" charset="0"/>
              </a:rPr>
              <a:t>Análisis de riesgos</a:t>
            </a:r>
          </a:p>
          <a:p>
            <a:pPr lvl="1"/>
            <a:r>
              <a:rPr lang="es-ES" sz="2000" dirty="0">
                <a:latin typeface="Arial" panose="020B0604020202020204" pitchFamily="34" charset="0"/>
                <a:cs typeface="Arial" panose="020B0604020202020204" pitchFamily="34" charset="0"/>
              </a:rPr>
              <a:t>Enfoques</a:t>
            </a:r>
          </a:p>
          <a:p>
            <a:pPr lvl="1"/>
            <a:r>
              <a:rPr lang="es-ES" sz="2000" dirty="0">
                <a:latin typeface="Arial" panose="020B0604020202020204" pitchFamily="34" charset="0"/>
                <a:cs typeface="Arial" panose="020B0604020202020204" pitchFamily="34" charset="0"/>
              </a:rPr>
              <a:t>Terminología</a:t>
            </a:r>
          </a:p>
          <a:p>
            <a:pPr lvl="1"/>
            <a:r>
              <a:rPr lang="es-ES" sz="2000" dirty="0">
                <a:latin typeface="Arial" panose="020B0604020202020204" pitchFamily="34" charset="0"/>
                <a:cs typeface="Arial" panose="020B0604020202020204" pitchFamily="34" charset="0"/>
              </a:rPr>
              <a:t>Evaluación del riesgo</a:t>
            </a:r>
          </a:p>
          <a:p>
            <a:pPr lvl="1"/>
            <a:r>
              <a:rPr lang="es-ES" sz="2000" dirty="0">
                <a:latin typeface="Arial" panose="020B0604020202020204" pitchFamily="34" charset="0"/>
                <a:cs typeface="Arial" panose="020B0604020202020204" pitchFamily="34" charset="0"/>
              </a:rPr>
              <a:t>Ejemplo</a:t>
            </a:r>
          </a:p>
          <a:p>
            <a:r>
              <a:rPr lang="es-ES" sz="2400" dirty="0">
                <a:latin typeface="Arial" panose="020B0604020202020204" pitchFamily="34" charset="0"/>
                <a:cs typeface="Arial" panose="020B0604020202020204" pitchFamily="34" charset="0"/>
              </a:rPr>
              <a:t>Análisis de riesgos de software</a:t>
            </a:r>
          </a:p>
          <a:p>
            <a:pPr lvl="1"/>
            <a:r>
              <a:rPr lang="es-ES" dirty="0"/>
              <a:t>Objetivos e importancia</a:t>
            </a:r>
            <a:endParaRPr lang="es-ES" dirty="0">
              <a:latin typeface="Arial" panose="020B0604020202020204" pitchFamily="34" charset="0"/>
              <a:cs typeface="Arial" panose="020B0604020202020204" pitchFamily="34" charset="0"/>
            </a:endParaRPr>
          </a:p>
          <a:p>
            <a:pPr lvl="1"/>
            <a:r>
              <a:rPr lang="es-ES" sz="2000" dirty="0">
                <a:latin typeface="Arial" panose="020B0604020202020204" pitchFamily="34" charset="0"/>
                <a:cs typeface="Arial" panose="020B0604020202020204" pitchFamily="34" charset="0"/>
              </a:rPr>
              <a:t>Categorías de riesgos de software</a:t>
            </a:r>
          </a:p>
        </p:txBody>
      </p:sp>
      <p:sp>
        <p:nvSpPr>
          <p:cNvPr id="4" name="Marcador de número de diapositiva 3">
            <a:extLst>
              <a:ext uri="{FF2B5EF4-FFF2-40B4-BE49-F238E27FC236}">
                <a16:creationId xmlns:a16="http://schemas.microsoft.com/office/drawing/2014/main" id="{C694840F-4AA7-99BE-C682-5DA661622365}"/>
              </a:ext>
            </a:extLst>
          </p:cNvPr>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112395172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5B5B14-30D0-C15B-C8B7-4009C96F5AF2}"/>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8BAC037-4B0F-CB10-2AF0-5ADB6E4C1F22}"/>
              </a:ext>
            </a:extLst>
          </p:cNvPr>
          <p:cNvSpPr>
            <a:spLocks noGrp="1"/>
          </p:cNvSpPr>
          <p:nvPr>
            <p:ph type="title"/>
          </p:nvPr>
        </p:nvSpPr>
        <p:spPr/>
        <p:txBody>
          <a:bodyPr>
            <a:normAutofit/>
          </a:bodyPr>
          <a:lstStyle/>
          <a:p>
            <a:r>
              <a:rPr lang="en-US" sz="3600" b="1" dirty="0" err="1">
                <a:latin typeface="Arial" panose="020B0604020202020204" pitchFamily="34" charset="0"/>
                <a:cs typeface="Arial" panose="020B0604020202020204" pitchFamily="34" charset="0"/>
              </a:rPr>
              <a:t>Riesgos</a:t>
            </a:r>
            <a:r>
              <a:rPr lang="en-US" sz="3600" b="1" dirty="0">
                <a:latin typeface="Arial" panose="020B0604020202020204" pitchFamily="34" charset="0"/>
                <a:cs typeface="Arial" panose="020B0604020202020204" pitchFamily="34" charset="0"/>
              </a:rPr>
              <a:t> de </a:t>
            </a:r>
            <a:r>
              <a:rPr lang="en-US" sz="3600" b="1" dirty="0" err="1">
                <a:latin typeface="Arial" panose="020B0604020202020204" pitchFamily="34" charset="0"/>
                <a:cs typeface="Arial" panose="020B0604020202020204" pitchFamily="34" charset="0"/>
              </a:rPr>
              <a:t>Producto</a:t>
            </a:r>
            <a:endParaRPr lang="en-US" sz="3600" b="1" dirty="0">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EAC2667B-8D56-5088-B194-BD0B64BCBD08}"/>
              </a:ext>
            </a:extLst>
          </p:cNvPr>
          <p:cNvSpPr>
            <a:spLocks noGrp="1"/>
          </p:cNvSpPr>
          <p:nvPr>
            <p:ph type="sldNum" sz="quarter" idx="12"/>
          </p:nvPr>
        </p:nvSpPr>
        <p:spPr/>
        <p:txBody>
          <a:bodyPr/>
          <a:lstStyle/>
          <a:p>
            <a:fld id="{4FAB73BC-B049-4115-A692-8D63A059BFB8}" type="slidenum">
              <a:rPr lang="en-US" smtClean="0"/>
              <a:t>70</a:t>
            </a:fld>
            <a:endParaRPr lang="en-US" dirty="0"/>
          </a:p>
        </p:txBody>
      </p:sp>
      <p:sp>
        <p:nvSpPr>
          <p:cNvPr id="5" name="TextBox 4">
            <a:extLst>
              <a:ext uri="{FF2B5EF4-FFF2-40B4-BE49-F238E27FC236}">
                <a16:creationId xmlns:a16="http://schemas.microsoft.com/office/drawing/2014/main" id="{6CC2A8A8-E342-A872-9E59-BDB45D4A9438}"/>
              </a:ext>
            </a:extLst>
          </p:cNvPr>
          <p:cNvSpPr txBox="1"/>
          <p:nvPr/>
        </p:nvSpPr>
        <p:spPr>
          <a:xfrm>
            <a:off x="838200" y="1929719"/>
            <a:ext cx="10641594" cy="3046988"/>
          </a:xfrm>
          <a:prstGeom prst="rect">
            <a:avLst/>
          </a:prstGeom>
          <a:noFill/>
        </p:spPr>
        <p:txBody>
          <a:bodyPr wrap="square">
            <a:spAutoFit/>
          </a:bodyPr>
          <a:lstStyle/>
          <a:p>
            <a:pPr marL="285750" indent="-285750">
              <a:buFont typeface="Arial" panose="020B0604020202020204" pitchFamily="34" charset="0"/>
              <a:buChar char="•"/>
            </a:pPr>
            <a:r>
              <a:rPr lang="es-ES" sz="2400" dirty="0">
                <a:latin typeface="Arial" panose="020B0604020202020204" pitchFamily="34" charset="0"/>
                <a:cs typeface="Arial" panose="020B0604020202020204" pitchFamily="34" charset="0"/>
              </a:rPr>
              <a:t>Los </a:t>
            </a:r>
            <a:r>
              <a:rPr lang="es-ES" sz="2400" b="1" dirty="0">
                <a:latin typeface="Arial" panose="020B0604020202020204" pitchFamily="34" charset="0"/>
                <a:cs typeface="Arial" panose="020B0604020202020204" pitchFamily="34" charset="0"/>
              </a:rPr>
              <a:t>riesgos del producto </a:t>
            </a:r>
            <a:r>
              <a:rPr lang="es-ES" sz="2400" dirty="0">
                <a:latin typeface="Arial" panose="020B0604020202020204" pitchFamily="34" charset="0"/>
                <a:cs typeface="Arial" panose="020B0604020202020204" pitchFamily="34" charset="0"/>
              </a:rPr>
              <a:t>influyen directamente en las </a:t>
            </a:r>
            <a:r>
              <a:rPr lang="es-ES" sz="2400" b="1" dirty="0">
                <a:latin typeface="Arial" panose="020B0604020202020204" pitchFamily="34" charset="0"/>
                <a:cs typeface="Arial" panose="020B0604020202020204" pitchFamily="34" charset="0"/>
              </a:rPr>
              <a:t>funcionalidades</a:t>
            </a:r>
            <a:r>
              <a:rPr lang="es-ES" sz="2400" dirty="0">
                <a:latin typeface="Arial" panose="020B0604020202020204" pitchFamily="34" charset="0"/>
                <a:cs typeface="Arial" panose="020B0604020202020204" pitchFamily="34" charset="0"/>
              </a:rPr>
              <a:t> </a:t>
            </a:r>
            <a:r>
              <a:rPr lang="es-ES" sz="2400" b="1" dirty="0">
                <a:latin typeface="Arial" panose="020B0604020202020204" pitchFamily="34" charset="0"/>
                <a:cs typeface="Arial" panose="020B0604020202020204" pitchFamily="34" charset="0"/>
              </a:rPr>
              <a:t>del</a:t>
            </a:r>
            <a:r>
              <a:rPr lang="es-ES" sz="2400" dirty="0">
                <a:latin typeface="Arial" panose="020B0604020202020204" pitchFamily="34" charset="0"/>
                <a:cs typeface="Arial" panose="020B0604020202020204" pitchFamily="34" charset="0"/>
              </a:rPr>
              <a:t> </a:t>
            </a:r>
            <a:r>
              <a:rPr lang="es-ES" sz="2400" b="1" dirty="0">
                <a:latin typeface="Arial" panose="020B0604020202020204" pitchFamily="34" charset="0"/>
                <a:cs typeface="Arial" panose="020B0604020202020204" pitchFamily="34" charset="0"/>
              </a:rPr>
              <a:t>software</a:t>
            </a:r>
            <a:r>
              <a:rPr lang="es-ES" sz="2400" dirty="0">
                <a:latin typeface="Arial" panose="020B0604020202020204" pitchFamily="34" charset="0"/>
                <a:cs typeface="Arial" panose="020B0604020202020204" pitchFamily="34" charset="0"/>
              </a:rPr>
              <a:t> (calidad, rendimiento, ...) y en la </a:t>
            </a:r>
            <a:r>
              <a:rPr lang="es-ES" sz="2400" b="1" dirty="0">
                <a:latin typeface="Arial" panose="020B0604020202020204" pitchFamily="34" charset="0"/>
                <a:cs typeface="Arial" panose="020B0604020202020204" pitchFamily="34" charset="0"/>
              </a:rPr>
              <a:t>satisfacción</a:t>
            </a:r>
            <a:r>
              <a:rPr lang="es-ES" sz="2400" dirty="0">
                <a:latin typeface="Arial" panose="020B0604020202020204" pitchFamily="34" charset="0"/>
                <a:cs typeface="Arial" panose="020B0604020202020204" pitchFamily="34" charset="0"/>
              </a:rPr>
              <a:t> </a:t>
            </a:r>
            <a:r>
              <a:rPr lang="es-ES" sz="2400" b="1" dirty="0">
                <a:latin typeface="Arial" panose="020B0604020202020204" pitchFamily="34" charset="0"/>
                <a:cs typeface="Arial" panose="020B0604020202020204" pitchFamily="34" charset="0"/>
              </a:rPr>
              <a:t>del</a:t>
            </a:r>
            <a:r>
              <a:rPr lang="es-ES" sz="2400" dirty="0">
                <a:latin typeface="Arial" panose="020B0604020202020204" pitchFamily="34" charset="0"/>
                <a:cs typeface="Arial" panose="020B0604020202020204" pitchFamily="34" charset="0"/>
              </a:rPr>
              <a:t> </a:t>
            </a:r>
            <a:r>
              <a:rPr lang="es-ES" sz="2400" b="1" dirty="0">
                <a:latin typeface="Arial" panose="020B0604020202020204" pitchFamily="34" charset="0"/>
                <a:cs typeface="Arial" panose="020B0604020202020204" pitchFamily="34" charset="0"/>
              </a:rPr>
              <a:t>usuario</a:t>
            </a:r>
            <a:r>
              <a:rPr lang="es-ES" sz="2400"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s-ES" sz="2400" dirty="0">
                <a:latin typeface="Arial" panose="020B0604020202020204" pitchFamily="34" charset="0"/>
                <a:cs typeface="Arial" panose="020B0604020202020204" pitchFamily="34" charset="0"/>
              </a:rPr>
              <a:t>Ejemplos:</a:t>
            </a:r>
          </a:p>
          <a:p>
            <a:pPr marL="742950" lvl="1" indent="-285750">
              <a:buFont typeface="Arial" panose="020B0604020202020204" pitchFamily="34" charset="0"/>
              <a:buChar char="•"/>
            </a:pPr>
            <a:r>
              <a:rPr lang="es-ES" sz="2000" dirty="0">
                <a:latin typeface="Arial" panose="020B0604020202020204" pitchFamily="34" charset="0"/>
                <a:cs typeface="Arial" panose="020B0604020202020204" pitchFamily="34" charset="0"/>
              </a:rPr>
              <a:t>Incompatibilidad o mal funcionamiento de componentes de terceros</a:t>
            </a:r>
          </a:p>
          <a:p>
            <a:pPr marL="742950" lvl="1" indent="-285750">
              <a:buFont typeface="Arial" panose="020B0604020202020204" pitchFamily="34" charset="0"/>
              <a:buChar char="•"/>
            </a:pPr>
            <a:r>
              <a:rPr lang="es-ES" sz="2000" dirty="0">
                <a:latin typeface="Arial" panose="020B0604020202020204" pitchFamily="34" charset="0"/>
                <a:cs typeface="Arial" panose="020B0604020202020204" pitchFamily="34" charset="0"/>
              </a:rPr>
              <a:t>Una estimación errónea del tamaño del software provoca una asignación inadecuada de recursos</a:t>
            </a:r>
          </a:p>
          <a:p>
            <a:pPr marL="742950" lvl="1" indent="-285750">
              <a:buFont typeface="Arial" panose="020B0604020202020204" pitchFamily="34" charset="0"/>
              <a:buChar char="•"/>
            </a:pPr>
            <a:r>
              <a:rPr lang="es-ES" sz="2000" dirty="0">
                <a:latin typeface="Arial" panose="020B0604020202020204" pitchFamily="34" charset="0"/>
                <a:cs typeface="Arial" panose="020B0604020202020204" pitchFamily="34" charset="0"/>
              </a:rPr>
              <a:t>Los cambios en los requisitos obligan a rediseñar o volver a desarrollar el programa</a:t>
            </a:r>
          </a:p>
          <a:p>
            <a:pPr marL="742950" lvl="1" indent="-285750">
              <a:buFont typeface="Arial" panose="020B0604020202020204" pitchFamily="34" charset="0"/>
              <a:buChar char="•"/>
            </a:pPr>
            <a:r>
              <a:rPr lang="es-ES" sz="2000" dirty="0">
                <a:latin typeface="Arial" panose="020B0604020202020204" pitchFamily="34" charset="0"/>
                <a:cs typeface="Arial" panose="020B0604020202020204" pitchFamily="34" charset="0"/>
              </a:rPr>
              <a:t>Rendimiento subóptimo de las herramientas CASE (</a:t>
            </a:r>
            <a:r>
              <a:rPr lang="es-ES" sz="2000" dirty="0" err="1">
                <a:latin typeface="Arial" panose="020B0604020202020204" pitchFamily="34" charset="0"/>
                <a:cs typeface="Arial" panose="020B0604020202020204" pitchFamily="34" charset="0"/>
              </a:rPr>
              <a:t>Computer-Aided</a:t>
            </a:r>
            <a:r>
              <a:rPr lang="es-ES" sz="2000" dirty="0">
                <a:latin typeface="Arial" panose="020B0604020202020204" pitchFamily="34" charset="0"/>
                <a:cs typeface="Arial" panose="020B0604020202020204" pitchFamily="34" charset="0"/>
              </a:rPr>
              <a:t> Software </a:t>
            </a:r>
            <a:r>
              <a:rPr lang="es-ES" sz="2000" dirty="0" err="1">
                <a:latin typeface="Arial" panose="020B0604020202020204" pitchFamily="34" charset="0"/>
                <a:cs typeface="Arial" panose="020B0604020202020204" pitchFamily="34" charset="0"/>
              </a:rPr>
              <a:t>Engineering</a:t>
            </a:r>
            <a:r>
              <a:rPr lang="es-ES" sz="2000" dirty="0">
                <a:latin typeface="Arial" panose="020B0604020202020204" pitchFamily="34" charset="0"/>
                <a:cs typeface="Arial" panose="020B0604020202020204" pitchFamily="34" charset="0"/>
              </a:rPr>
              <a:t>) que ralentizan los procesos de desarrollo.</a:t>
            </a:r>
            <a:endParaRPr lang="es-E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693111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20480B-1B93-770E-A0BE-401710DC29D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286F3B32-A941-4C86-68AB-3EF6AEA44A8D}"/>
              </a:ext>
            </a:extLst>
          </p:cNvPr>
          <p:cNvSpPr>
            <a:spLocks noGrp="1"/>
          </p:cNvSpPr>
          <p:nvPr>
            <p:ph type="title"/>
          </p:nvPr>
        </p:nvSpPr>
        <p:spPr/>
        <p:txBody>
          <a:bodyPr>
            <a:normAutofit/>
          </a:bodyPr>
          <a:lstStyle/>
          <a:p>
            <a:r>
              <a:rPr lang="en-US" sz="3600" b="1" dirty="0" err="1">
                <a:latin typeface="Arial" panose="020B0604020202020204" pitchFamily="34" charset="0"/>
                <a:cs typeface="Arial" panose="020B0604020202020204" pitchFamily="34" charset="0"/>
              </a:rPr>
              <a:t>Riesgos</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Técnicos</a:t>
            </a:r>
            <a:endParaRPr lang="en-US" sz="3600" b="1" dirty="0">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6B491D62-E627-7AEE-42A2-0E989C7B3AFF}"/>
              </a:ext>
            </a:extLst>
          </p:cNvPr>
          <p:cNvSpPr>
            <a:spLocks noGrp="1"/>
          </p:cNvSpPr>
          <p:nvPr>
            <p:ph type="sldNum" sz="quarter" idx="12"/>
          </p:nvPr>
        </p:nvSpPr>
        <p:spPr/>
        <p:txBody>
          <a:bodyPr/>
          <a:lstStyle/>
          <a:p>
            <a:fld id="{4FAB73BC-B049-4115-A692-8D63A059BFB8}" type="slidenum">
              <a:rPr lang="en-US" smtClean="0"/>
              <a:t>71</a:t>
            </a:fld>
            <a:endParaRPr lang="en-US" dirty="0"/>
          </a:p>
        </p:txBody>
      </p:sp>
      <p:sp>
        <p:nvSpPr>
          <p:cNvPr id="5" name="TextBox 4">
            <a:extLst>
              <a:ext uri="{FF2B5EF4-FFF2-40B4-BE49-F238E27FC236}">
                <a16:creationId xmlns:a16="http://schemas.microsoft.com/office/drawing/2014/main" id="{444D0194-8F8A-4A3B-0F5B-985A7DA99E43}"/>
              </a:ext>
            </a:extLst>
          </p:cNvPr>
          <p:cNvSpPr txBox="1"/>
          <p:nvPr/>
        </p:nvSpPr>
        <p:spPr>
          <a:xfrm>
            <a:off x="838200" y="1929719"/>
            <a:ext cx="10641594" cy="3816429"/>
          </a:xfrm>
          <a:prstGeom prst="rect">
            <a:avLst/>
          </a:prstGeom>
          <a:noFill/>
        </p:spPr>
        <p:txBody>
          <a:bodyPr wrap="square">
            <a:spAutoFit/>
          </a:bodyPr>
          <a:lstStyle/>
          <a:p>
            <a:pPr marL="285750" indent="-285750">
              <a:buFont typeface="Arial" panose="020B0604020202020204" pitchFamily="34" charset="0"/>
              <a:buChar char="•"/>
            </a:pPr>
            <a:r>
              <a:rPr lang="es-ES" sz="2000" b="1" dirty="0">
                <a:latin typeface="Arial" panose="020B0604020202020204" pitchFamily="34" charset="0"/>
                <a:cs typeface="Arial" panose="020B0604020202020204" pitchFamily="34" charset="0"/>
              </a:rPr>
              <a:t>Los riesgos técnicos </a:t>
            </a:r>
            <a:r>
              <a:rPr lang="es-ES" sz="2000" dirty="0">
                <a:latin typeface="Arial" panose="020B0604020202020204" pitchFamily="34" charset="0"/>
                <a:cs typeface="Arial" panose="020B0604020202020204" pitchFamily="34" charset="0"/>
              </a:rPr>
              <a:t>comprometen tanto la </a:t>
            </a:r>
            <a:r>
              <a:rPr lang="es-ES" sz="2000" b="1" dirty="0">
                <a:latin typeface="Arial" panose="020B0604020202020204" pitchFamily="34" charset="0"/>
                <a:cs typeface="Arial" panose="020B0604020202020204" pitchFamily="34" charset="0"/>
              </a:rPr>
              <a:t>calidad</a:t>
            </a:r>
            <a:r>
              <a:rPr lang="es-ES" sz="2000" dirty="0">
                <a:latin typeface="Arial" panose="020B0604020202020204" pitchFamily="34" charset="0"/>
                <a:cs typeface="Arial" panose="020B0604020202020204" pitchFamily="34" charset="0"/>
              </a:rPr>
              <a:t> como el </a:t>
            </a:r>
            <a:r>
              <a:rPr lang="es-ES" sz="2000" b="1" dirty="0">
                <a:latin typeface="Arial" panose="020B0604020202020204" pitchFamily="34" charset="0"/>
                <a:cs typeface="Arial" panose="020B0604020202020204" pitchFamily="34" charset="0"/>
              </a:rPr>
              <a:t>calendario</a:t>
            </a:r>
            <a:r>
              <a:rPr lang="es-ES" sz="2000" dirty="0">
                <a:latin typeface="Arial" panose="020B0604020202020204" pitchFamily="34" charset="0"/>
                <a:cs typeface="Arial" panose="020B0604020202020204" pitchFamily="34" charset="0"/>
              </a:rPr>
              <a:t> </a:t>
            </a:r>
            <a:r>
              <a:rPr lang="es-ES" sz="2000" b="1" dirty="0">
                <a:latin typeface="Arial" panose="020B0604020202020204" pitchFamily="34" charset="0"/>
                <a:cs typeface="Arial" panose="020B0604020202020204" pitchFamily="34" charset="0"/>
              </a:rPr>
              <a:t>de entrega </a:t>
            </a:r>
            <a:r>
              <a:rPr lang="es-ES" sz="2000" dirty="0">
                <a:latin typeface="Arial" panose="020B0604020202020204" pitchFamily="34" charset="0"/>
                <a:cs typeface="Arial" panose="020B0604020202020204" pitchFamily="34" charset="0"/>
              </a:rPr>
              <a:t>de los productos de software</a:t>
            </a:r>
          </a:p>
          <a:p>
            <a:pPr marL="285750" indent="-285750">
              <a:buFont typeface="Arial" panose="020B0604020202020204" pitchFamily="34" charset="0"/>
              <a:buChar char="•"/>
            </a:pPr>
            <a:r>
              <a:rPr lang="es-ES" sz="2000" dirty="0">
                <a:latin typeface="Arial" panose="020B0604020202020204" pitchFamily="34" charset="0"/>
                <a:cs typeface="Arial" panose="020B0604020202020204" pitchFamily="34" charset="0"/>
              </a:rPr>
              <a:t>Estos riesgos pueden </a:t>
            </a:r>
            <a:r>
              <a:rPr lang="es-ES" sz="2000" b="1" dirty="0">
                <a:latin typeface="Arial" panose="020B0604020202020204" pitchFamily="34" charset="0"/>
                <a:cs typeface="Arial" panose="020B0604020202020204" pitchFamily="34" charset="0"/>
              </a:rPr>
              <a:t>obstaculizar</a:t>
            </a:r>
            <a:r>
              <a:rPr lang="es-ES" sz="2000" dirty="0">
                <a:latin typeface="Arial" panose="020B0604020202020204" pitchFamily="34" charset="0"/>
                <a:cs typeface="Arial" panose="020B0604020202020204" pitchFamily="34" charset="0"/>
              </a:rPr>
              <a:t> o </a:t>
            </a:r>
            <a:r>
              <a:rPr lang="es-ES" sz="2000" b="1" dirty="0">
                <a:latin typeface="Arial" panose="020B0604020202020204" pitchFamily="34" charset="0"/>
                <a:cs typeface="Arial" panose="020B0604020202020204" pitchFamily="34" charset="0"/>
              </a:rPr>
              <a:t>detener</a:t>
            </a:r>
            <a:r>
              <a:rPr lang="es-ES" sz="2000" dirty="0">
                <a:latin typeface="Arial" panose="020B0604020202020204" pitchFamily="34" charset="0"/>
                <a:cs typeface="Arial" panose="020B0604020202020204" pitchFamily="34" charset="0"/>
              </a:rPr>
              <a:t> el proceso de implantación:</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Diseño de software</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Procesos de implantación</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Desarrollo de la interfaz de usuario</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Verificación del sistema</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Mantenimiento continuo</a:t>
            </a:r>
          </a:p>
          <a:p>
            <a:pPr marL="285750" indent="-285750">
              <a:buFont typeface="Arial" panose="020B0604020202020204" pitchFamily="34" charset="0"/>
              <a:buChar char="•"/>
            </a:pPr>
            <a:r>
              <a:rPr lang="es-ES" sz="2000" b="1" dirty="0">
                <a:latin typeface="Arial" panose="020B0604020202020204" pitchFamily="34" charset="0"/>
                <a:cs typeface="Arial" panose="020B0604020202020204" pitchFamily="34" charset="0"/>
              </a:rPr>
              <a:t>Factores de riesgo adicionales:</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Ambigüedades en las especificaciones del software</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Incertidumbres en la aplicación de la tecnología</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Rápida obsolescencia de las herramientas tecnológicas</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Riesgos asociados a la adopción de tecnologías "de vanguardia” (</a:t>
            </a:r>
            <a:r>
              <a:rPr lang="es-ES" i="1" dirty="0" err="1">
                <a:latin typeface="Arial" panose="020B0604020202020204" pitchFamily="34" charset="0"/>
                <a:cs typeface="Arial" panose="020B0604020202020204" pitchFamily="34" charset="0"/>
              </a:rPr>
              <a:t>cutting-edge</a:t>
            </a:r>
            <a:r>
              <a:rPr lang="es-ES" dirty="0">
                <a:latin typeface="Arial" panose="020B0604020202020204" pitchFamily="34" charset="0"/>
                <a:cs typeface="Arial" panose="020B0604020202020204" pitchFamily="34" charset="0"/>
              </a:rPr>
              <a:t>)</a:t>
            </a:r>
            <a:endParaRPr lang="es-ES"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542127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72BAF-5A5A-FC05-C1DC-D811C7628033}"/>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2641AB5C-9540-6B4A-27FF-E40DDBAF554F}"/>
              </a:ext>
            </a:extLst>
          </p:cNvPr>
          <p:cNvSpPr>
            <a:spLocks noGrp="1"/>
          </p:cNvSpPr>
          <p:nvPr>
            <p:ph type="title"/>
          </p:nvPr>
        </p:nvSpPr>
        <p:spPr/>
        <p:txBody>
          <a:bodyPr>
            <a:normAutofit/>
          </a:bodyPr>
          <a:lstStyle/>
          <a:p>
            <a:r>
              <a:rPr lang="en-US" sz="3600" b="1" dirty="0" err="1">
                <a:latin typeface="Arial" panose="020B0604020202020204" pitchFamily="34" charset="0"/>
                <a:cs typeface="Arial" panose="020B0604020202020204" pitchFamily="34" charset="0"/>
              </a:rPr>
              <a:t>Riesgos</a:t>
            </a:r>
            <a:r>
              <a:rPr lang="en-US" sz="3600" b="1" dirty="0">
                <a:latin typeface="Arial" panose="020B0604020202020204" pitchFamily="34" charset="0"/>
                <a:cs typeface="Arial" panose="020B0604020202020204" pitchFamily="34" charset="0"/>
              </a:rPr>
              <a:t> </a:t>
            </a:r>
            <a:r>
              <a:rPr lang="en-US" sz="3600" b="1" dirty="0" err="1">
                <a:latin typeface="Arial" panose="020B0604020202020204" pitchFamily="34" charset="0"/>
                <a:cs typeface="Arial" panose="020B0604020202020204" pitchFamily="34" charset="0"/>
              </a:rPr>
              <a:t>Técnicos</a:t>
            </a:r>
            <a:endParaRPr lang="en-US" sz="3600" b="1" dirty="0">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18B48404-3EE9-1EB4-3C28-D9FC4D4C1FBE}"/>
              </a:ext>
            </a:extLst>
          </p:cNvPr>
          <p:cNvSpPr>
            <a:spLocks noGrp="1"/>
          </p:cNvSpPr>
          <p:nvPr>
            <p:ph type="sldNum" sz="quarter" idx="12"/>
          </p:nvPr>
        </p:nvSpPr>
        <p:spPr/>
        <p:txBody>
          <a:bodyPr/>
          <a:lstStyle/>
          <a:p>
            <a:fld id="{4FAB73BC-B049-4115-A692-8D63A059BFB8}" type="slidenum">
              <a:rPr lang="en-US" smtClean="0"/>
              <a:t>72</a:t>
            </a:fld>
            <a:endParaRPr lang="en-US" dirty="0"/>
          </a:p>
        </p:txBody>
      </p:sp>
      <p:sp>
        <p:nvSpPr>
          <p:cNvPr id="5" name="TextBox 4">
            <a:extLst>
              <a:ext uri="{FF2B5EF4-FFF2-40B4-BE49-F238E27FC236}">
                <a16:creationId xmlns:a16="http://schemas.microsoft.com/office/drawing/2014/main" id="{6AE76849-69F1-F977-6837-C7062DD5EFB9}"/>
              </a:ext>
            </a:extLst>
          </p:cNvPr>
          <p:cNvSpPr txBox="1"/>
          <p:nvPr/>
        </p:nvSpPr>
        <p:spPr>
          <a:xfrm>
            <a:off x="838200" y="1832035"/>
            <a:ext cx="10641594" cy="4524315"/>
          </a:xfrm>
          <a:prstGeom prst="rect">
            <a:avLst/>
          </a:prstGeom>
          <a:noFill/>
        </p:spPr>
        <p:txBody>
          <a:bodyPr wrap="square">
            <a:spAutoFit/>
          </a:bodyPr>
          <a:lstStyle/>
          <a:p>
            <a:pPr marL="285750" indent="-285750">
              <a:buFont typeface="Arial" panose="020B0604020202020204" pitchFamily="34" charset="0"/>
              <a:buChar char="•"/>
            </a:pPr>
            <a:r>
              <a:rPr lang="es-ES" sz="2000" dirty="0">
                <a:latin typeface="Arial" panose="020B0604020202020204" pitchFamily="34" charset="0"/>
                <a:cs typeface="Arial" panose="020B0604020202020204" pitchFamily="34" charset="0"/>
              </a:rPr>
              <a:t>Los riesgos técnicos surgen cuando la resolución de un problema es más intrincada de lo previsto</a:t>
            </a:r>
          </a:p>
          <a:p>
            <a:pPr marL="285750" indent="-285750">
              <a:buFont typeface="Arial" panose="020B0604020202020204" pitchFamily="34" charset="0"/>
              <a:buChar char="•"/>
            </a:pPr>
            <a:r>
              <a:rPr lang="es-ES" sz="2000" b="1" dirty="0">
                <a:latin typeface="Arial" panose="020B0604020202020204" pitchFamily="34" charset="0"/>
                <a:cs typeface="Arial" panose="020B0604020202020204" pitchFamily="34" charset="0"/>
              </a:rPr>
              <a:t>Factores que producen el riesgo</a:t>
            </a:r>
            <a:r>
              <a:rPr lang="es-ES" sz="2000" dirty="0">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Adopción de tecnologías o algoritmos novedosos</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Integración con hardware/software/bases de datos nuevos o no probados</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Implantación de interfaces de usuario especializadas</a:t>
            </a:r>
          </a:p>
          <a:p>
            <a:pPr marL="285750" indent="-285750">
              <a:buFont typeface="Arial" panose="020B0604020202020204" pitchFamily="34" charset="0"/>
              <a:buChar char="•"/>
            </a:pPr>
            <a:r>
              <a:rPr lang="es-ES" sz="2000" b="1" dirty="0">
                <a:latin typeface="Arial" panose="020B0604020202020204" pitchFamily="34" charset="0"/>
                <a:cs typeface="Arial" panose="020B0604020202020204" pitchFamily="34" charset="0"/>
              </a:rPr>
              <a:t>Riesgos metodológicos</a:t>
            </a:r>
            <a:r>
              <a:rPr lang="es-ES" sz="2000" dirty="0">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Empleo de metodologías de análisis, diseño o pruebas no convencionales</a:t>
            </a:r>
          </a:p>
          <a:p>
            <a:pPr marL="285750" indent="-285750">
              <a:buFont typeface="Arial" panose="020B0604020202020204" pitchFamily="34" charset="0"/>
              <a:buChar char="•"/>
            </a:pPr>
            <a:r>
              <a:rPr lang="es-ES" sz="2000" b="1" dirty="0">
                <a:latin typeface="Arial" panose="020B0604020202020204" pitchFamily="34" charset="0"/>
                <a:cs typeface="Arial" panose="020B0604020202020204" pitchFamily="34" charset="0"/>
              </a:rPr>
              <a:t>Riesgos de rendimiento</a:t>
            </a:r>
            <a:r>
              <a:rPr lang="es-ES" sz="2000" dirty="0">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Limitaciones que pueden dar lugar a niveles de rendimiento inaceptables.</a:t>
            </a:r>
          </a:p>
          <a:p>
            <a:pPr marL="285750" indent="-285750">
              <a:buFont typeface="Arial" panose="020B0604020202020204" pitchFamily="34" charset="0"/>
              <a:buChar char="•"/>
            </a:pPr>
            <a:r>
              <a:rPr lang="es-ES" sz="2000" b="1" dirty="0">
                <a:latin typeface="Arial" panose="020B0604020202020204" pitchFamily="34" charset="0"/>
                <a:cs typeface="Arial" panose="020B0604020202020204" pitchFamily="34" charset="0"/>
              </a:rPr>
              <a:t>Preocupaciones de las partes interesadas </a:t>
            </a:r>
            <a:r>
              <a:rPr lang="es-ES" sz="2000" dirty="0">
                <a:latin typeface="Arial" panose="020B0604020202020204" pitchFamily="34" charset="0"/>
                <a:cs typeface="Arial" panose="020B0604020202020204" pitchFamily="34" charset="0"/>
              </a:rPr>
              <a:t>(</a:t>
            </a:r>
            <a:r>
              <a:rPr lang="es-ES" sz="2000" i="1" dirty="0" err="1">
                <a:latin typeface="Arial" panose="020B0604020202020204" pitchFamily="34" charset="0"/>
                <a:cs typeface="Arial" panose="020B0604020202020204" pitchFamily="34" charset="0"/>
              </a:rPr>
              <a:t>stakeholders</a:t>
            </a:r>
            <a:r>
              <a:rPr lang="es-ES" sz="2000" dirty="0">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Incertidumbres de los clientes respecto a la viabilidad técnica del proyecto</a:t>
            </a:r>
          </a:p>
          <a:p>
            <a:pPr marL="285750" indent="-285750">
              <a:buFont typeface="Arial" panose="020B0604020202020204" pitchFamily="34" charset="0"/>
              <a:buChar char="•"/>
            </a:pPr>
            <a:r>
              <a:rPr lang="es-ES" sz="2000" b="1" dirty="0">
                <a:latin typeface="Arial" panose="020B0604020202020204" pitchFamily="34" charset="0"/>
                <a:cs typeface="Arial" panose="020B0604020202020204" pitchFamily="34" charset="0"/>
              </a:rPr>
              <a:t>Gestión de riesgos</a:t>
            </a:r>
            <a:r>
              <a:rPr lang="es-ES" sz="2000" dirty="0">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Realización de estudios de viabilidad de nuevas tecnologías (pruebas de concepto)</a:t>
            </a:r>
          </a:p>
          <a:p>
            <a:pPr marL="742950" lvl="1" indent="-285750">
              <a:buFont typeface="Arial" panose="020B0604020202020204" pitchFamily="34" charset="0"/>
              <a:buChar char="•"/>
            </a:pPr>
            <a:r>
              <a:rPr lang="es-ES" dirty="0">
                <a:latin typeface="Arial" panose="020B0604020202020204" pitchFamily="34" charset="0"/>
                <a:cs typeface="Arial" panose="020B0604020202020204" pitchFamily="34" charset="0"/>
              </a:rPr>
              <a:t>Prototipos de interfaces y evaluación comparativa del rendimiento</a:t>
            </a:r>
            <a:endParaRPr lang="es-ES" sz="12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546120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DDE3A4-EED6-6B17-CF22-6B0B0B687AE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4D1F2905-809C-3B9F-7769-10550156EEF5}"/>
              </a:ext>
            </a:extLst>
          </p:cNvPr>
          <p:cNvSpPr>
            <a:spLocks noGrp="1"/>
          </p:cNvSpPr>
          <p:nvPr>
            <p:ph type="title"/>
          </p:nvPr>
        </p:nvSpPr>
        <p:spPr/>
        <p:txBody>
          <a:bodyPr>
            <a:normAutofit/>
          </a:bodyPr>
          <a:lstStyle/>
          <a:p>
            <a:r>
              <a:rPr lang="en-US" sz="3600" b="1" dirty="0" err="1">
                <a:latin typeface="Arial" panose="020B0604020202020204" pitchFamily="34" charset="0"/>
                <a:cs typeface="Arial" panose="020B0604020202020204" pitchFamily="34" charset="0"/>
              </a:rPr>
              <a:t>Riesgos</a:t>
            </a:r>
            <a:r>
              <a:rPr lang="en-US" sz="3600" b="1" dirty="0">
                <a:latin typeface="Arial" panose="020B0604020202020204" pitchFamily="34" charset="0"/>
                <a:cs typeface="Arial" panose="020B0604020202020204" pitchFamily="34" charset="0"/>
              </a:rPr>
              <a:t> </a:t>
            </a:r>
            <a:r>
              <a:rPr lang="en-US" sz="3600" b="1" dirty="0"/>
              <a:t>de </a:t>
            </a:r>
            <a:r>
              <a:rPr lang="en-US" sz="3600" b="1" dirty="0" err="1"/>
              <a:t>Empresa</a:t>
            </a:r>
            <a:endParaRPr lang="en-US" sz="3600" b="1" dirty="0">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667BFE98-79E5-BE43-767A-49FC66F63E22}"/>
              </a:ext>
            </a:extLst>
          </p:cNvPr>
          <p:cNvSpPr>
            <a:spLocks noGrp="1"/>
          </p:cNvSpPr>
          <p:nvPr>
            <p:ph type="sldNum" sz="quarter" idx="12"/>
          </p:nvPr>
        </p:nvSpPr>
        <p:spPr/>
        <p:txBody>
          <a:bodyPr/>
          <a:lstStyle/>
          <a:p>
            <a:fld id="{4FAB73BC-B049-4115-A692-8D63A059BFB8}" type="slidenum">
              <a:rPr lang="en-US" smtClean="0"/>
              <a:t>73</a:t>
            </a:fld>
            <a:endParaRPr lang="en-US" dirty="0"/>
          </a:p>
        </p:txBody>
      </p:sp>
      <p:sp>
        <p:nvSpPr>
          <p:cNvPr id="5" name="TextBox 4">
            <a:extLst>
              <a:ext uri="{FF2B5EF4-FFF2-40B4-BE49-F238E27FC236}">
                <a16:creationId xmlns:a16="http://schemas.microsoft.com/office/drawing/2014/main" id="{99E09969-9E8C-FE1D-4554-FE6A41B31637}"/>
              </a:ext>
            </a:extLst>
          </p:cNvPr>
          <p:cNvSpPr txBox="1"/>
          <p:nvPr/>
        </p:nvSpPr>
        <p:spPr>
          <a:xfrm>
            <a:off x="838200" y="1832035"/>
            <a:ext cx="10641594" cy="3262432"/>
          </a:xfrm>
          <a:prstGeom prst="rect">
            <a:avLst/>
          </a:prstGeom>
          <a:noFill/>
        </p:spPr>
        <p:txBody>
          <a:bodyPr wrap="square">
            <a:spAutoFit/>
          </a:bodyPr>
          <a:lstStyle/>
          <a:p>
            <a:pPr marL="285750" indent="-285750">
              <a:buFont typeface="Arial" panose="020B0604020202020204" pitchFamily="34" charset="0"/>
              <a:buChar char="•"/>
            </a:pPr>
            <a:r>
              <a:rPr lang="es-ES" sz="2400" b="1" dirty="0">
                <a:latin typeface="Arial" panose="020B0604020202020204" pitchFamily="34" charset="0"/>
                <a:cs typeface="Arial" panose="020B0604020202020204" pitchFamily="34" charset="0"/>
              </a:rPr>
              <a:t>Los riesgos empresariales amenazan </a:t>
            </a:r>
            <a:r>
              <a:rPr lang="es-ES" sz="2400" dirty="0">
                <a:latin typeface="Arial" panose="020B0604020202020204" pitchFamily="34" charset="0"/>
                <a:cs typeface="Arial" panose="020B0604020202020204" pitchFamily="34" charset="0"/>
              </a:rPr>
              <a:t>la </a:t>
            </a:r>
            <a:r>
              <a:rPr lang="es-ES" sz="2400" b="1" dirty="0">
                <a:latin typeface="Arial" panose="020B0604020202020204" pitchFamily="34" charset="0"/>
                <a:cs typeface="Arial" panose="020B0604020202020204" pitchFamily="34" charset="0"/>
              </a:rPr>
              <a:t>viabilidad</a:t>
            </a:r>
            <a:r>
              <a:rPr lang="es-ES" sz="2400" dirty="0">
                <a:latin typeface="Arial" panose="020B0604020202020204" pitchFamily="34" charset="0"/>
                <a:cs typeface="Arial" panose="020B0604020202020204" pitchFamily="34" charset="0"/>
              </a:rPr>
              <a:t> del software que se va a construir, a menudo </a:t>
            </a:r>
            <a:r>
              <a:rPr lang="es-ES" sz="2400" b="1" dirty="0">
                <a:latin typeface="Arial" panose="020B0604020202020204" pitchFamily="34" charset="0"/>
                <a:cs typeface="Arial" panose="020B0604020202020204" pitchFamily="34" charset="0"/>
              </a:rPr>
              <a:t>ponen en peligro </a:t>
            </a:r>
            <a:r>
              <a:rPr lang="es-ES" sz="2400" dirty="0">
                <a:latin typeface="Arial" panose="020B0604020202020204" pitchFamily="34" charset="0"/>
                <a:cs typeface="Arial" panose="020B0604020202020204" pitchFamily="34" charset="0"/>
              </a:rPr>
              <a:t>el proyecto o el producto</a:t>
            </a:r>
          </a:p>
          <a:p>
            <a:pPr marL="285750" indent="-285750">
              <a:buFont typeface="Arial" panose="020B0604020202020204" pitchFamily="34" charset="0"/>
              <a:buChar char="•"/>
            </a:pPr>
            <a:r>
              <a:rPr lang="es-ES" sz="2400" dirty="0">
                <a:latin typeface="Arial" panose="020B0604020202020204" pitchFamily="34" charset="0"/>
                <a:cs typeface="Arial" panose="020B0604020202020204" pitchFamily="34" charset="0"/>
              </a:rPr>
              <a:t>Afectan a la organización que desarrolla o adquiere el software</a:t>
            </a:r>
          </a:p>
          <a:p>
            <a:pPr marL="285750" indent="-285750">
              <a:buFont typeface="Arial" panose="020B0604020202020204" pitchFamily="34" charset="0"/>
              <a:buChar char="•"/>
            </a:pPr>
            <a:r>
              <a:rPr lang="es-ES" sz="2400" b="1" dirty="0">
                <a:latin typeface="Arial" panose="020B0604020202020204" pitchFamily="34" charset="0"/>
                <a:cs typeface="Arial" panose="020B0604020202020204" pitchFamily="34" charset="0"/>
              </a:rPr>
              <a:t>Los cinco principales riesgos empresariales</a:t>
            </a:r>
            <a:r>
              <a:rPr lang="es-ES" sz="2400" dirty="0">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s-ES" sz="2200" dirty="0">
                <a:latin typeface="Arial" panose="020B0604020202020204" pitchFamily="34" charset="0"/>
                <a:cs typeface="Arial" panose="020B0604020202020204" pitchFamily="34" charset="0"/>
              </a:rPr>
              <a:t>No hay mercado para el producto (riesgo de mercado)</a:t>
            </a:r>
          </a:p>
          <a:p>
            <a:pPr marL="742950" lvl="1" indent="-285750">
              <a:buFont typeface="Arial" panose="020B0604020202020204" pitchFamily="34" charset="0"/>
              <a:buChar char="•"/>
            </a:pPr>
            <a:r>
              <a:rPr lang="es-ES" sz="2200" dirty="0">
                <a:latin typeface="Arial" panose="020B0604020202020204" pitchFamily="34" charset="0"/>
                <a:cs typeface="Arial" panose="020B0604020202020204" pitchFamily="34" charset="0"/>
              </a:rPr>
              <a:t>El producto ya no encaja en el plan de negocio (riesgo estratégico)</a:t>
            </a:r>
          </a:p>
          <a:p>
            <a:pPr marL="742950" lvl="1" indent="-285750">
              <a:buFont typeface="Arial" panose="020B0604020202020204" pitchFamily="34" charset="0"/>
              <a:buChar char="•"/>
            </a:pPr>
            <a:r>
              <a:rPr lang="es-ES" sz="2200" dirty="0">
                <a:latin typeface="Arial" panose="020B0604020202020204" pitchFamily="34" charset="0"/>
                <a:cs typeface="Arial" panose="020B0604020202020204" pitchFamily="34" charset="0"/>
              </a:rPr>
              <a:t>Salesforce no sabe cómo vender el producto (riesgo de ventas)</a:t>
            </a:r>
          </a:p>
          <a:p>
            <a:pPr marL="742950" lvl="1" indent="-285750">
              <a:buFont typeface="Arial" panose="020B0604020202020204" pitchFamily="34" charset="0"/>
              <a:buChar char="•"/>
            </a:pPr>
            <a:r>
              <a:rPr lang="es-ES" sz="2200" dirty="0">
                <a:latin typeface="Arial" panose="020B0604020202020204" pitchFamily="34" charset="0"/>
                <a:cs typeface="Arial" panose="020B0604020202020204" pitchFamily="34" charset="0"/>
              </a:rPr>
              <a:t>Pérdida de apoyo de la dirección (riesgo de gestión)</a:t>
            </a:r>
          </a:p>
          <a:p>
            <a:pPr marL="742950" lvl="1" indent="-285750">
              <a:buFont typeface="Arial" panose="020B0604020202020204" pitchFamily="34" charset="0"/>
              <a:buChar char="•"/>
            </a:pPr>
            <a:r>
              <a:rPr lang="es-ES" sz="2200" dirty="0">
                <a:latin typeface="Arial" panose="020B0604020202020204" pitchFamily="34" charset="0"/>
                <a:cs typeface="Arial" panose="020B0604020202020204" pitchFamily="34" charset="0"/>
              </a:rPr>
              <a:t>Pérdida de compromiso presupuestario o de personal (riesgo presupuestario)</a:t>
            </a:r>
            <a:endParaRPr lang="es-ES" sz="22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186054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23F74-B3DB-706F-3E12-5C15BC861E8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34FE7A4A-09C4-6A7E-D1C4-3B225474ACE9}"/>
              </a:ext>
            </a:extLst>
          </p:cNvPr>
          <p:cNvSpPr>
            <a:spLocks noGrp="1"/>
          </p:cNvSpPr>
          <p:nvPr>
            <p:ph type="title"/>
          </p:nvPr>
        </p:nvSpPr>
        <p:spPr/>
        <p:txBody>
          <a:bodyPr>
            <a:normAutofit/>
          </a:bodyPr>
          <a:lstStyle/>
          <a:p>
            <a:r>
              <a:rPr lang="en-US" sz="3600" b="1" dirty="0" err="1">
                <a:latin typeface="Arial" panose="020B0604020202020204" pitchFamily="34" charset="0"/>
                <a:cs typeface="Arial" panose="020B0604020202020204" pitchFamily="34" charset="0"/>
              </a:rPr>
              <a:t>Riesgos</a:t>
            </a:r>
            <a:r>
              <a:rPr lang="en-US" sz="3600" b="1" dirty="0">
                <a:latin typeface="Arial" panose="020B0604020202020204" pitchFamily="34" charset="0"/>
                <a:cs typeface="Arial" panose="020B0604020202020204" pitchFamily="34" charset="0"/>
              </a:rPr>
              <a:t> </a:t>
            </a:r>
            <a:r>
              <a:rPr lang="en-US" sz="3600" b="1" dirty="0" err="1"/>
              <a:t>Conocidos</a:t>
            </a:r>
            <a:endParaRPr lang="en-US" sz="3600" b="1" dirty="0">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45600296-60E0-D521-A9DF-2013285BC0EA}"/>
              </a:ext>
            </a:extLst>
          </p:cNvPr>
          <p:cNvSpPr>
            <a:spLocks noGrp="1"/>
          </p:cNvSpPr>
          <p:nvPr>
            <p:ph type="sldNum" sz="quarter" idx="12"/>
          </p:nvPr>
        </p:nvSpPr>
        <p:spPr/>
        <p:txBody>
          <a:bodyPr/>
          <a:lstStyle/>
          <a:p>
            <a:fld id="{4FAB73BC-B049-4115-A692-8D63A059BFB8}" type="slidenum">
              <a:rPr lang="en-US" smtClean="0"/>
              <a:t>74</a:t>
            </a:fld>
            <a:endParaRPr lang="en-US" dirty="0"/>
          </a:p>
        </p:txBody>
      </p:sp>
      <p:sp>
        <p:nvSpPr>
          <p:cNvPr id="5" name="TextBox 4">
            <a:extLst>
              <a:ext uri="{FF2B5EF4-FFF2-40B4-BE49-F238E27FC236}">
                <a16:creationId xmlns:a16="http://schemas.microsoft.com/office/drawing/2014/main" id="{36E51BBD-4A73-4170-06A9-AC0F87B6D292}"/>
              </a:ext>
            </a:extLst>
          </p:cNvPr>
          <p:cNvSpPr txBox="1"/>
          <p:nvPr/>
        </p:nvSpPr>
        <p:spPr>
          <a:xfrm>
            <a:off x="838200" y="1832035"/>
            <a:ext cx="10641594" cy="3293209"/>
          </a:xfrm>
          <a:prstGeom prst="rect">
            <a:avLst/>
          </a:prstGeom>
          <a:noFill/>
        </p:spPr>
        <p:txBody>
          <a:bodyPr wrap="square">
            <a:spAutoFit/>
          </a:bodyPr>
          <a:lstStyle/>
          <a:p>
            <a:pPr marL="285750" indent="-285750">
              <a:buFont typeface="Arial" panose="020B0604020202020204" pitchFamily="34" charset="0"/>
              <a:buChar char="•"/>
            </a:pPr>
            <a:r>
              <a:rPr lang="es-ES" sz="2800" dirty="0">
                <a:latin typeface="Arial" panose="020B0604020202020204" pitchFamily="34" charset="0"/>
                <a:cs typeface="Arial" panose="020B0604020202020204" pitchFamily="34" charset="0"/>
              </a:rPr>
              <a:t>Identificados tras una </a:t>
            </a:r>
            <a:r>
              <a:rPr lang="es-ES" sz="2800" b="1" dirty="0">
                <a:latin typeface="Arial" panose="020B0604020202020204" pitchFamily="34" charset="0"/>
                <a:cs typeface="Arial" panose="020B0604020202020204" pitchFamily="34" charset="0"/>
              </a:rPr>
              <a:t>cuidadosa evaluación </a:t>
            </a:r>
            <a:r>
              <a:rPr lang="es-ES" sz="2800" dirty="0">
                <a:latin typeface="Arial" panose="020B0604020202020204" pitchFamily="34" charset="0"/>
                <a:cs typeface="Arial" panose="020B0604020202020204" pitchFamily="34" charset="0"/>
              </a:rPr>
              <a:t>del plan del proyecto, el entorno empresarial y técnico en el que se desarrolla el proyecto y otras fuentes de información fiables</a:t>
            </a:r>
          </a:p>
          <a:p>
            <a:pPr marL="285750" indent="-285750">
              <a:buFont typeface="Arial" panose="020B0604020202020204" pitchFamily="34" charset="0"/>
              <a:buChar char="•"/>
            </a:pPr>
            <a:r>
              <a:rPr lang="es-ES" sz="2800" dirty="0">
                <a:latin typeface="Arial" panose="020B0604020202020204" pitchFamily="34" charset="0"/>
                <a:cs typeface="Arial" panose="020B0604020202020204" pitchFamily="34" charset="0"/>
              </a:rPr>
              <a:t>Ejemplos:</a:t>
            </a:r>
          </a:p>
          <a:p>
            <a:pPr marL="742950" lvl="1" indent="-285750">
              <a:buFont typeface="Arial" panose="020B0604020202020204" pitchFamily="34" charset="0"/>
              <a:buChar char="•"/>
            </a:pPr>
            <a:r>
              <a:rPr lang="es-ES" sz="2400" dirty="0">
                <a:latin typeface="Arial" panose="020B0604020202020204" pitchFamily="34" charset="0"/>
                <a:cs typeface="Arial" panose="020B0604020202020204" pitchFamily="34" charset="0"/>
              </a:rPr>
              <a:t>Fecha de entrega poco realista</a:t>
            </a:r>
          </a:p>
          <a:p>
            <a:pPr marL="742950" lvl="1" indent="-285750">
              <a:buFont typeface="Arial" panose="020B0604020202020204" pitchFamily="34" charset="0"/>
              <a:buChar char="•"/>
            </a:pPr>
            <a:r>
              <a:rPr lang="es-ES" sz="2400" dirty="0">
                <a:latin typeface="Arial" panose="020B0604020202020204" pitchFamily="34" charset="0"/>
                <a:cs typeface="Arial" panose="020B0604020202020204" pitchFamily="34" charset="0"/>
              </a:rPr>
              <a:t>Falta de requisitos documentados</a:t>
            </a:r>
          </a:p>
          <a:p>
            <a:pPr marL="742950" lvl="1" indent="-285750">
              <a:buFont typeface="Arial" panose="020B0604020202020204" pitchFamily="34" charset="0"/>
              <a:buChar char="•"/>
            </a:pPr>
            <a:r>
              <a:rPr lang="es-ES" sz="2400" dirty="0">
                <a:latin typeface="Arial" panose="020B0604020202020204" pitchFamily="34" charset="0"/>
                <a:cs typeface="Arial" panose="020B0604020202020204" pitchFamily="34" charset="0"/>
              </a:rPr>
              <a:t>Falta de alcance del software</a:t>
            </a:r>
          </a:p>
          <a:p>
            <a:pPr marL="742950" lvl="1" indent="-285750">
              <a:buFont typeface="Arial" panose="020B0604020202020204" pitchFamily="34" charset="0"/>
              <a:buChar char="•"/>
            </a:pPr>
            <a:r>
              <a:rPr lang="es-ES" sz="2400" dirty="0">
                <a:latin typeface="Arial" panose="020B0604020202020204" pitchFamily="34" charset="0"/>
                <a:cs typeface="Arial" panose="020B0604020202020204" pitchFamily="34" charset="0"/>
              </a:rPr>
              <a:t>Entorno de desarrollo deficiente</a:t>
            </a:r>
            <a:endParaRPr lang="es-ES" sz="22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883290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6B3D4-726E-7BDB-116D-37F64BCAC188}"/>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D30601D-67CC-F9D4-BDDC-32FC9EAE3C2F}"/>
              </a:ext>
            </a:extLst>
          </p:cNvPr>
          <p:cNvSpPr>
            <a:spLocks noGrp="1"/>
          </p:cNvSpPr>
          <p:nvPr>
            <p:ph type="title"/>
          </p:nvPr>
        </p:nvSpPr>
        <p:spPr/>
        <p:txBody>
          <a:bodyPr>
            <a:normAutofit/>
          </a:bodyPr>
          <a:lstStyle/>
          <a:p>
            <a:r>
              <a:rPr lang="en-US" sz="3600" b="1" dirty="0" err="1">
                <a:latin typeface="Arial" panose="020B0604020202020204" pitchFamily="34" charset="0"/>
                <a:cs typeface="Arial" panose="020B0604020202020204" pitchFamily="34" charset="0"/>
              </a:rPr>
              <a:t>Riesgos</a:t>
            </a:r>
            <a:r>
              <a:rPr lang="en-US" sz="3600" b="1" dirty="0">
                <a:latin typeface="Arial" panose="020B0604020202020204" pitchFamily="34" charset="0"/>
                <a:cs typeface="Arial" panose="020B0604020202020204" pitchFamily="34" charset="0"/>
              </a:rPr>
              <a:t> </a:t>
            </a:r>
            <a:r>
              <a:rPr lang="en-US" sz="3600" b="1" dirty="0"/>
              <a:t>de </a:t>
            </a:r>
            <a:r>
              <a:rPr lang="en-US" sz="3600" b="1" dirty="0" err="1"/>
              <a:t>Predecibles</a:t>
            </a:r>
            <a:r>
              <a:rPr lang="en-US" sz="3600" b="1" dirty="0"/>
              <a:t> e </a:t>
            </a:r>
            <a:r>
              <a:rPr lang="en-US" sz="3600" b="1" dirty="0" err="1"/>
              <a:t>Impredecibles</a:t>
            </a:r>
            <a:endParaRPr lang="en-US" sz="3600" b="1" dirty="0">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AA5B85E5-6610-48CA-BB93-20A41E0A372F}"/>
              </a:ext>
            </a:extLst>
          </p:cNvPr>
          <p:cNvSpPr>
            <a:spLocks noGrp="1"/>
          </p:cNvSpPr>
          <p:nvPr>
            <p:ph type="sldNum" sz="quarter" idx="12"/>
          </p:nvPr>
        </p:nvSpPr>
        <p:spPr/>
        <p:txBody>
          <a:bodyPr/>
          <a:lstStyle/>
          <a:p>
            <a:fld id="{4FAB73BC-B049-4115-A692-8D63A059BFB8}" type="slidenum">
              <a:rPr lang="en-US" smtClean="0"/>
              <a:t>75</a:t>
            </a:fld>
            <a:endParaRPr lang="en-US" dirty="0"/>
          </a:p>
        </p:txBody>
      </p:sp>
      <p:sp>
        <p:nvSpPr>
          <p:cNvPr id="5" name="TextBox 4">
            <a:extLst>
              <a:ext uri="{FF2B5EF4-FFF2-40B4-BE49-F238E27FC236}">
                <a16:creationId xmlns:a16="http://schemas.microsoft.com/office/drawing/2014/main" id="{CE01F187-DCE2-0932-796F-1786E808F7A4}"/>
              </a:ext>
            </a:extLst>
          </p:cNvPr>
          <p:cNvSpPr txBox="1"/>
          <p:nvPr/>
        </p:nvSpPr>
        <p:spPr>
          <a:xfrm>
            <a:off x="838200" y="1832035"/>
            <a:ext cx="10641594" cy="3847207"/>
          </a:xfrm>
          <a:prstGeom prst="rect">
            <a:avLst/>
          </a:prstGeom>
          <a:noFill/>
        </p:spPr>
        <p:txBody>
          <a:bodyPr wrap="square">
            <a:spAutoFit/>
          </a:bodyPr>
          <a:lstStyle/>
          <a:p>
            <a:pPr marL="285750" indent="-285750">
              <a:buFont typeface="Arial" panose="020B0604020202020204" pitchFamily="34" charset="0"/>
              <a:buChar char="•"/>
            </a:pPr>
            <a:r>
              <a:rPr lang="es-ES" sz="2800" b="1" dirty="0">
                <a:latin typeface="Arial" panose="020B0604020202020204" pitchFamily="34" charset="0"/>
                <a:cs typeface="Arial" panose="020B0604020202020204" pitchFamily="34" charset="0"/>
              </a:rPr>
              <a:t>Riesgos predecibles:</a:t>
            </a:r>
          </a:p>
          <a:p>
            <a:pPr marL="742950" lvl="1" indent="-285750">
              <a:buFont typeface="Arial" panose="020B0604020202020204" pitchFamily="34" charset="0"/>
              <a:buChar char="•"/>
            </a:pPr>
            <a:r>
              <a:rPr lang="es-ES" sz="2800" dirty="0">
                <a:latin typeface="Arial" panose="020B0604020202020204" pitchFamily="34" charset="0"/>
                <a:cs typeface="Arial" panose="020B0604020202020204" pitchFamily="34" charset="0"/>
              </a:rPr>
              <a:t>Derivados de datos históricos y experiencias de proyectos anteriores</a:t>
            </a:r>
          </a:p>
          <a:p>
            <a:pPr marL="742950" lvl="1" indent="-285750">
              <a:buFont typeface="Arial" panose="020B0604020202020204" pitchFamily="34" charset="0"/>
              <a:buChar char="•"/>
            </a:pPr>
            <a:r>
              <a:rPr lang="es-ES" sz="2800" dirty="0">
                <a:latin typeface="Arial" panose="020B0604020202020204" pitchFamily="34" charset="0"/>
                <a:cs typeface="Arial" panose="020B0604020202020204" pitchFamily="34" charset="0"/>
              </a:rPr>
              <a:t>Algunos ejemplos comunes son:</a:t>
            </a:r>
          </a:p>
          <a:p>
            <a:pPr marL="1200150" lvl="2" indent="-285750">
              <a:buFont typeface="Arial" panose="020B0604020202020204" pitchFamily="34" charset="0"/>
              <a:buChar char="•"/>
            </a:pPr>
            <a:r>
              <a:rPr lang="es-ES" sz="2400" dirty="0">
                <a:latin typeface="Arial" panose="020B0604020202020204" pitchFamily="34" charset="0"/>
                <a:cs typeface="Arial" panose="020B0604020202020204" pitchFamily="34" charset="0"/>
              </a:rPr>
              <a:t>Altas tasas de rotación de personal</a:t>
            </a:r>
          </a:p>
          <a:p>
            <a:pPr marL="1200150" lvl="2" indent="-285750">
              <a:buFont typeface="Arial" panose="020B0604020202020204" pitchFamily="34" charset="0"/>
              <a:buChar char="•"/>
            </a:pPr>
            <a:r>
              <a:rPr lang="es-ES" sz="2400" dirty="0">
                <a:latin typeface="Arial" panose="020B0604020202020204" pitchFamily="34" charset="0"/>
                <a:cs typeface="Arial" panose="020B0604020202020204" pitchFamily="34" charset="0"/>
              </a:rPr>
              <a:t>Comunicación inadecuada con los clientes</a:t>
            </a:r>
          </a:p>
          <a:p>
            <a:pPr marL="285750" indent="-285750">
              <a:buFont typeface="Arial" panose="020B0604020202020204" pitchFamily="34" charset="0"/>
              <a:buChar char="•"/>
            </a:pPr>
            <a:r>
              <a:rPr lang="es-ES" sz="2800" b="1" dirty="0">
                <a:latin typeface="Arial" panose="020B0604020202020204" pitchFamily="34" charset="0"/>
                <a:cs typeface="Arial" panose="020B0604020202020204" pitchFamily="34" charset="0"/>
              </a:rPr>
              <a:t>Riesgos impredecibles:</a:t>
            </a:r>
          </a:p>
          <a:p>
            <a:pPr marL="742950" lvl="1" indent="-285750">
              <a:buFont typeface="Arial" panose="020B0604020202020204" pitchFamily="34" charset="0"/>
              <a:buChar char="•"/>
            </a:pPr>
            <a:r>
              <a:rPr lang="es-ES" sz="2800" dirty="0">
                <a:latin typeface="Arial" panose="020B0604020202020204" pitchFamily="34" charset="0"/>
                <a:cs typeface="Arial" panose="020B0604020202020204" pitchFamily="34" charset="0"/>
              </a:rPr>
              <a:t>Estos riesgos son intrínsecamente difíciles de prever</a:t>
            </a:r>
          </a:p>
          <a:p>
            <a:pPr marL="742950" lvl="1" indent="-285750">
              <a:buFont typeface="Arial" panose="020B0604020202020204" pitchFamily="34" charset="0"/>
              <a:buChar char="•"/>
            </a:pPr>
            <a:r>
              <a:rPr lang="es-ES" sz="2800" dirty="0">
                <a:latin typeface="Arial" panose="020B0604020202020204" pitchFamily="34" charset="0"/>
                <a:cs typeface="Arial" panose="020B0604020202020204" pitchFamily="34" charset="0"/>
              </a:rPr>
              <a:t>Los sucesos son aleatorios y pueden tener repercusiones</a:t>
            </a:r>
            <a:endParaRPr lang="es-ES" sz="2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56513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AE6A3D-D1C4-92F4-093F-FB7A70565B4A}"/>
              </a:ext>
            </a:extLst>
          </p:cNvPr>
          <p:cNvSpPr>
            <a:spLocks noGrp="1"/>
          </p:cNvSpPr>
          <p:nvPr>
            <p:ph type="title"/>
          </p:nvPr>
        </p:nvSpPr>
        <p:spPr/>
        <p:txBody>
          <a:bodyPr>
            <a:normAutofit/>
          </a:bodyPr>
          <a:lstStyle/>
          <a:p>
            <a:r>
              <a:rPr lang="en-US" sz="3600" b="1" dirty="0" err="1">
                <a:latin typeface="Arial" panose="020B0604020202020204" pitchFamily="34" charset="0"/>
                <a:cs typeface="Arial" panose="020B0604020202020204" pitchFamily="34" charset="0"/>
              </a:rPr>
              <a:t>Tipos</a:t>
            </a:r>
            <a:r>
              <a:rPr lang="en-US" sz="3600" b="1" dirty="0">
                <a:latin typeface="Arial" panose="020B0604020202020204" pitchFamily="34" charset="0"/>
                <a:cs typeface="Arial" panose="020B0604020202020204" pitchFamily="34" charset="0"/>
              </a:rPr>
              <a:t> de </a:t>
            </a:r>
            <a:r>
              <a:rPr lang="en-US" sz="3600" b="1" dirty="0" err="1">
                <a:latin typeface="Arial" panose="020B0604020202020204" pitchFamily="34" charset="0"/>
                <a:cs typeface="Arial" panose="020B0604020202020204" pitchFamily="34" charset="0"/>
              </a:rPr>
              <a:t>riesgos</a:t>
            </a:r>
            <a:r>
              <a:rPr lang="en-US" sz="3600" b="1" dirty="0">
                <a:latin typeface="Arial" panose="020B0604020202020204" pitchFamily="34" charset="0"/>
                <a:cs typeface="Arial" panose="020B0604020202020204" pitchFamily="34" charset="0"/>
              </a:rPr>
              <a:t> de software</a:t>
            </a:r>
          </a:p>
        </p:txBody>
      </p:sp>
      <p:sp>
        <p:nvSpPr>
          <p:cNvPr id="3" name="Marcador de contenido 2">
            <a:extLst>
              <a:ext uri="{FF2B5EF4-FFF2-40B4-BE49-F238E27FC236}">
                <a16:creationId xmlns:a16="http://schemas.microsoft.com/office/drawing/2014/main" id="{C9D2F56C-1ED8-0813-270C-C18060DB2286}"/>
              </a:ext>
            </a:extLst>
          </p:cNvPr>
          <p:cNvSpPr>
            <a:spLocks noGrp="1"/>
          </p:cNvSpPr>
          <p:nvPr>
            <p:ph idx="1"/>
          </p:nvPr>
        </p:nvSpPr>
        <p:spPr/>
        <p:txBody>
          <a:bodyPr>
            <a:normAutofit/>
          </a:bodyPr>
          <a:lstStyle/>
          <a:p>
            <a:r>
              <a:rPr lang="en-US" sz="2400" dirty="0" err="1">
                <a:latin typeface="Arial" panose="020B0604020202020204" pitchFamily="34" charset="0"/>
                <a:cs typeface="Arial" panose="020B0604020202020204" pitchFamily="34" charset="0"/>
              </a:rPr>
              <a:t>Además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existen</a:t>
            </a:r>
            <a:r>
              <a:rPr lang="en-US" sz="2400" dirty="0">
                <a:latin typeface="Arial" panose="020B0604020202020204" pitchFamily="34" charset="0"/>
                <a:cs typeface="Arial" panose="020B0604020202020204" pitchFamily="34" charset="0"/>
              </a:rPr>
              <a:t> 6 </a:t>
            </a:r>
            <a:r>
              <a:rPr lang="en-US" sz="2400" dirty="0" err="1">
                <a:latin typeface="Arial" panose="020B0604020202020204" pitchFamily="34" charset="0"/>
                <a:cs typeface="Arial" panose="020B0604020202020204" pitchFamily="34" charset="0"/>
              </a:rPr>
              <a:t>tipos</a:t>
            </a:r>
            <a:r>
              <a:rPr lang="en-US" sz="2400" dirty="0">
                <a:latin typeface="Arial" panose="020B0604020202020204" pitchFamily="34" charset="0"/>
                <a:cs typeface="Arial" panose="020B0604020202020204" pitchFamily="34" charset="0"/>
              </a:rPr>
              <a:t> de </a:t>
            </a:r>
            <a:r>
              <a:rPr lang="en-US" sz="2400" dirty="0" err="1">
                <a:latin typeface="Arial" panose="020B0604020202020204" pitchFamily="34" charset="0"/>
                <a:cs typeface="Arial" panose="020B0604020202020204" pitchFamily="34" charset="0"/>
              </a:rPr>
              <a:t>riesgos</a:t>
            </a:r>
            <a:r>
              <a:rPr lang="en-US" sz="2400" dirty="0">
                <a:latin typeface="Arial" panose="020B0604020202020204" pitchFamily="34" charset="0"/>
                <a:cs typeface="Arial" panose="020B0604020202020204" pitchFamily="34" charset="0"/>
              </a:rPr>
              <a:t> que </a:t>
            </a:r>
            <a:r>
              <a:rPr lang="en-US" sz="2400" dirty="0" err="1">
                <a:latin typeface="Arial" panose="020B0604020202020204" pitchFamily="34" charset="0"/>
                <a:cs typeface="Arial" panose="020B0604020202020204" pitchFamily="34" charset="0"/>
              </a:rPr>
              <a:t>pueden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afectar</a:t>
            </a:r>
            <a:r>
              <a:rPr lang="en-US" sz="2400" dirty="0">
                <a:latin typeface="Arial" panose="020B0604020202020204" pitchFamily="34" charset="0"/>
                <a:cs typeface="Arial" panose="020B0604020202020204" pitchFamily="34" charset="0"/>
              </a:rPr>
              <a:t> a un </a:t>
            </a:r>
            <a:r>
              <a:rPr lang="en-US" sz="2400" dirty="0" err="1">
                <a:latin typeface="Arial" panose="020B0604020202020204" pitchFamily="34" charset="0"/>
                <a:cs typeface="Arial" panose="020B0604020202020204" pitchFamily="34" charset="0"/>
              </a:rPr>
              <a:t>proyecto</a:t>
            </a:r>
            <a:r>
              <a:rPr lang="en-US" sz="2400" dirty="0">
                <a:latin typeface="Arial" panose="020B0604020202020204" pitchFamily="34" charset="0"/>
                <a:cs typeface="Arial" panose="020B0604020202020204" pitchFamily="34" charset="0"/>
              </a:rPr>
              <a:t> de software</a:t>
            </a:r>
          </a:p>
          <a:p>
            <a:pPr lvl="1"/>
            <a:r>
              <a:rPr lang="en-US" sz="1800" b="1" dirty="0" err="1">
                <a:latin typeface="Arial" panose="020B0604020202020204" pitchFamily="34" charset="0"/>
                <a:cs typeface="Arial" panose="020B0604020202020204" pitchFamily="34" charset="0"/>
              </a:rPr>
              <a:t>Riesgos</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tecnológicos</a:t>
            </a:r>
            <a:r>
              <a:rPr lang="en-US" sz="1800" dirty="0">
                <a:latin typeface="Arial" panose="020B0604020202020204" pitchFamily="34" charset="0"/>
                <a:cs typeface="Arial" panose="020B0604020202020204" pitchFamily="34" charset="0"/>
              </a:rPr>
              <a:t>. Este </a:t>
            </a:r>
            <a:r>
              <a:rPr lang="en-US" sz="1800" dirty="0" err="1">
                <a:latin typeface="Arial" panose="020B0604020202020204" pitchFamily="34" charset="0"/>
                <a:cs typeface="Arial" panose="020B0604020202020204" pitchFamily="34" charset="0"/>
              </a:rPr>
              <a:t>tipo</a:t>
            </a:r>
            <a:r>
              <a:rPr lang="en-US" sz="1800" dirty="0">
                <a:latin typeface="Arial" panose="020B0604020202020204" pitchFamily="34" charset="0"/>
                <a:cs typeface="Arial" panose="020B0604020202020204" pitchFamily="34" charset="0"/>
              </a:rPr>
              <a:t> de </a:t>
            </a:r>
            <a:r>
              <a:rPr lang="en-US" sz="1800" dirty="0" err="1">
                <a:latin typeface="Arial" panose="020B0604020202020204" pitchFamily="34" charset="0"/>
                <a:cs typeface="Arial" panose="020B0604020202020204" pitchFamily="34" charset="0"/>
              </a:rPr>
              <a:t>riesgos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surgen</a:t>
            </a:r>
            <a:r>
              <a:rPr lang="en-US" sz="1800" dirty="0">
                <a:latin typeface="Arial" panose="020B0604020202020204" pitchFamily="34" charset="0"/>
                <a:cs typeface="Arial" panose="020B0604020202020204" pitchFamily="34" charset="0"/>
              </a:rPr>
              <a:t> del software o </a:t>
            </a:r>
            <a:r>
              <a:rPr lang="en-US" sz="1800" dirty="0" err="1">
                <a:latin typeface="Arial" panose="020B0604020202020204" pitchFamily="34" charset="0"/>
                <a:cs typeface="Arial" panose="020B0604020202020204" pitchFamily="34" charset="0"/>
              </a:rPr>
              <a:t>el</a:t>
            </a:r>
            <a:r>
              <a:rPr lang="en-US" sz="1800" dirty="0">
                <a:latin typeface="Arial" panose="020B0604020202020204" pitchFamily="34" charset="0"/>
                <a:cs typeface="Arial" panose="020B0604020202020204" pitchFamily="34" charset="0"/>
              </a:rPr>
              <a:t> hardware que se </a:t>
            </a:r>
            <a:r>
              <a:rPr lang="en-US" sz="1800" dirty="0" err="1">
                <a:latin typeface="Arial" panose="020B0604020202020204" pitchFamily="34" charset="0"/>
                <a:cs typeface="Arial" panose="020B0604020202020204" pitchFamily="34" charset="0"/>
              </a:rPr>
              <a:t>utilizan</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durante</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el</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proyecto</a:t>
            </a:r>
            <a:r>
              <a:rPr lang="en-US" sz="1800" dirty="0">
                <a:latin typeface="Arial" panose="020B0604020202020204" pitchFamily="34" charset="0"/>
                <a:cs typeface="Arial" panose="020B0604020202020204" pitchFamily="34" charset="0"/>
              </a:rPr>
              <a:t> de </a:t>
            </a:r>
            <a:r>
              <a:rPr lang="en-US" sz="1800" dirty="0" err="1">
                <a:latin typeface="Arial" panose="020B0604020202020204" pitchFamily="34" charset="0"/>
                <a:cs typeface="Arial" panose="020B0604020202020204" pitchFamily="34" charset="0"/>
              </a:rPr>
              <a:t>desarrollo</a:t>
            </a:r>
            <a:r>
              <a:rPr lang="en-US" sz="1800" dirty="0">
                <a:latin typeface="Arial" panose="020B0604020202020204" pitchFamily="34" charset="0"/>
                <a:cs typeface="Arial" panose="020B0604020202020204" pitchFamily="34" charset="0"/>
              </a:rPr>
              <a:t> de software</a:t>
            </a:r>
          </a:p>
          <a:p>
            <a:pPr lvl="1"/>
            <a:r>
              <a:rPr lang="en-US" sz="1800" b="1" dirty="0" err="1">
                <a:latin typeface="Arial" panose="020B0604020202020204" pitchFamily="34" charset="0"/>
                <a:cs typeface="Arial" panose="020B0604020202020204" pitchFamily="34" charset="0"/>
              </a:rPr>
              <a:t>Riesgos</a:t>
            </a:r>
            <a:r>
              <a:rPr lang="en-US" sz="1800" b="1" dirty="0">
                <a:latin typeface="Arial" panose="020B0604020202020204" pitchFamily="34" charset="0"/>
                <a:cs typeface="Arial" panose="020B0604020202020204" pitchFamily="34" charset="0"/>
              </a:rPr>
              <a:t> de personas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Riesgo</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relacionado</a:t>
            </a:r>
            <a:r>
              <a:rPr lang="en-US" sz="1800" dirty="0">
                <a:latin typeface="Arial" panose="020B0604020202020204" pitchFamily="34" charset="0"/>
                <a:cs typeface="Arial" panose="020B0604020202020204" pitchFamily="34" charset="0"/>
              </a:rPr>
              <a:t> con las personas </a:t>
            </a:r>
            <a:r>
              <a:rPr lang="en-US" sz="1800" dirty="0" err="1">
                <a:latin typeface="Arial" panose="020B0604020202020204" pitchFamily="34" charset="0"/>
                <a:cs typeface="Arial" panose="020B0604020202020204" pitchFamily="34" charset="0"/>
              </a:rPr>
              <a:t>involucradas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durante</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el</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proyecto</a:t>
            </a:r>
            <a:r>
              <a:rPr lang="en-US" sz="1800" dirty="0">
                <a:latin typeface="Arial" panose="020B0604020202020204" pitchFamily="34" charset="0"/>
                <a:cs typeface="Arial" panose="020B0604020202020204" pitchFamily="34" charset="0"/>
              </a:rPr>
              <a:t> de </a:t>
            </a:r>
            <a:r>
              <a:rPr lang="en-US" sz="1800" dirty="0" err="1">
                <a:latin typeface="Arial" panose="020B0604020202020204" pitchFamily="34" charset="0"/>
                <a:cs typeface="Arial" panose="020B0604020202020204" pitchFamily="34" charset="0"/>
              </a:rPr>
              <a:t>desarrollo</a:t>
            </a:r>
            <a:r>
              <a:rPr lang="en-US" sz="1800" dirty="0">
                <a:latin typeface="Arial" panose="020B0604020202020204" pitchFamily="34" charset="0"/>
                <a:cs typeface="Arial" panose="020B0604020202020204" pitchFamily="34" charset="0"/>
              </a:rPr>
              <a:t> de software</a:t>
            </a:r>
          </a:p>
          <a:p>
            <a:pPr lvl="1"/>
            <a:r>
              <a:rPr lang="en-US" sz="1800" b="1" dirty="0" err="1">
                <a:latin typeface="Arial" panose="020B0604020202020204" pitchFamily="34" charset="0"/>
                <a:cs typeface="Arial" panose="020B0604020202020204" pitchFamily="34" charset="0"/>
              </a:rPr>
              <a:t>Riesgos</a:t>
            </a:r>
            <a:r>
              <a:rPr lang="en-US" sz="1800" b="1" dirty="0">
                <a:latin typeface="Arial" panose="020B0604020202020204" pitchFamily="34" charset="0"/>
                <a:cs typeface="Arial" panose="020B0604020202020204" pitchFamily="34" charset="0"/>
              </a:rPr>
              <a:t> </a:t>
            </a:r>
            <a:r>
              <a:rPr lang="en-US" sz="1800" b="1" dirty="0" err="1">
                <a:latin typeface="Arial" panose="020B0604020202020204" pitchFamily="34" charset="0"/>
                <a:cs typeface="Arial" panose="020B0604020202020204" pitchFamily="34" charset="0"/>
              </a:rPr>
              <a:t>organizativos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Riesgos</a:t>
            </a:r>
            <a:r>
              <a:rPr lang="en-US" sz="1800" dirty="0">
                <a:latin typeface="Arial" panose="020B0604020202020204" pitchFamily="34" charset="0"/>
                <a:cs typeface="Arial" panose="020B0604020202020204" pitchFamily="34" charset="0"/>
              </a:rPr>
              <a:t> que </a:t>
            </a:r>
            <a:r>
              <a:rPr lang="en-US" sz="1800" dirty="0" err="1">
                <a:latin typeface="Arial" panose="020B0604020202020204" pitchFamily="34" charset="0"/>
                <a:cs typeface="Arial" panose="020B0604020202020204" pitchFamily="34" charset="0"/>
              </a:rPr>
              <a:t>surgen</a:t>
            </a:r>
            <a:r>
              <a:rPr lang="en-US" sz="1800" dirty="0">
                <a:latin typeface="Arial" panose="020B0604020202020204" pitchFamily="34" charset="0"/>
                <a:cs typeface="Arial" panose="020B0604020202020204" pitchFamily="34" charset="0"/>
              </a:rPr>
              <a:t> del </a:t>
            </a:r>
            <a:r>
              <a:rPr lang="en-US" sz="1800" dirty="0" err="1">
                <a:latin typeface="Arial" panose="020B0604020202020204" pitchFamily="34" charset="0"/>
                <a:cs typeface="Arial" panose="020B0604020202020204" pitchFamily="34" charset="0"/>
              </a:rPr>
              <a:t>contexto</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organizacional</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en</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el</a:t>
            </a:r>
            <a:r>
              <a:rPr lang="en-US" sz="1800" dirty="0">
                <a:latin typeface="Arial" panose="020B0604020202020204" pitchFamily="34" charset="0"/>
                <a:cs typeface="Arial" panose="020B0604020202020204" pitchFamily="34" charset="0"/>
              </a:rPr>
              <a:t> que se </a:t>
            </a:r>
            <a:r>
              <a:rPr lang="en-US" sz="1800" dirty="0" err="1">
                <a:latin typeface="Arial" panose="020B0604020202020204" pitchFamily="34" charset="0"/>
                <a:cs typeface="Arial" panose="020B0604020202020204" pitchFamily="34" charset="0"/>
              </a:rPr>
              <a:t>está</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desarrollando</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el</a:t>
            </a:r>
            <a:r>
              <a:rPr lang="en-US" sz="1800" dirty="0">
                <a:latin typeface="Arial" panose="020B0604020202020204" pitchFamily="34" charset="0"/>
                <a:cs typeface="Arial" panose="020B0604020202020204" pitchFamily="34" charset="0"/>
              </a:rPr>
              <a:t> software</a:t>
            </a:r>
          </a:p>
          <a:p>
            <a:pPr lvl="1"/>
            <a:r>
              <a:rPr lang="en-US" sz="1800" b="1" dirty="0" err="1">
                <a:latin typeface="Arial" panose="020B0604020202020204" pitchFamily="34" charset="0"/>
                <a:cs typeface="Arial" panose="020B0604020202020204" pitchFamily="34" charset="0"/>
              </a:rPr>
              <a:t>Riesgos</a:t>
            </a:r>
            <a:r>
              <a:rPr lang="en-US" sz="1800" b="1" dirty="0">
                <a:latin typeface="Arial" panose="020B0604020202020204" pitchFamily="34" charset="0"/>
                <a:cs typeface="Arial" panose="020B0604020202020204" pitchFamily="34" charset="0"/>
              </a:rPr>
              <a:t> de las </a:t>
            </a:r>
            <a:r>
              <a:rPr lang="en-US" sz="1800" b="1" dirty="0" err="1">
                <a:latin typeface="Arial" panose="020B0604020202020204" pitchFamily="34" charset="0"/>
                <a:cs typeface="Arial" panose="020B0604020202020204" pitchFamily="34" charset="0"/>
              </a:rPr>
              <a:t>herramientas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Riesgos</a:t>
            </a:r>
            <a:r>
              <a:rPr lang="en-US" sz="1800" dirty="0">
                <a:latin typeface="Arial" panose="020B0604020202020204" pitchFamily="34" charset="0"/>
                <a:cs typeface="Arial" panose="020B0604020202020204" pitchFamily="34" charset="0"/>
              </a:rPr>
              <a:t> que se </a:t>
            </a:r>
            <a:r>
              <a:rPr lang="en-US" sz="1800" dirty="0" err="1">
                <a:latin typeface="Arial" panose="020B0604020202020204" pitchFamily="34" charset="0"/>
                <a:cs typeface="Arial" panose="020B0604020202020204" pitchFamily="34" charset="0"/>
              </a:rPr>
              <a:t>derivan</a:t>
            </a:r>
            <a:r>
              <a:rPr lang="en-US" sz="1800" dirty="0">
                <a:latin typeface="Arial" panose="020B0604020202020204" pitchFamily="34" charset="0"/>
                <a:cs typeface="Arial" panose="020B0604020202020204" pitchFamily="34" charset="0"/>
              </a:rPr>
              <a:t> de las </a:t>
            </a:r>
            <a:r>
              <a:rPr lang="en-US" sz="1800" dirty="0" err="1">
                <a:latin typeface="Arial" panose="020B0604020202020204" pitchFamily="34" charset="0"/>
                <a:cs typeface="Arial" panose="020B0604020202020204" pitchFamily="34" charset="0"/>
              </a:rPr>
              <a:t>herramientas</a:t>
            </a:r>
            <a:r>
              <a:rPr lang="en-US" sz="1800" dirty="0">
                <a:latin typeface="Arial" panose="020B0604020202020204" pitchFamily="34" charset="0"/>
                <a:cs typeface="Arial" panose="020B0604020202020204" pitchFamily="34" charset="0"/>
              </a:rPr>
              <a:t> de software y </a:t>
            </a:r>
            <a:r>
              <a:rPr lang="en-US" sz="1800" dirty="0" err="1">
                <a:latin typeface="Arial" panose="020B0604020202020204" pitchFamily="34" charset="0"/>
                <a:cs typeface="Arial" panose="020B0604020202020204" pitchFamily="34" charset="0"/>
              </a:rPr>
              <a:t>el</a:t>
            </a:r>
            <a:r>
              <a:rPr lang="en-US" sz="1800" dirty="0">
                <a:latin typeface="Arial" panose="020B0604020202020204" pitchFamily="34" charset="0"/>
                <a:cs typeface="Arial" panose="020B0604020202020204" pitchFamily="34" charset="0"/>
              </a:rPr>
              <a:t> software de </a:t>
            </a:r>
            <a:r>
              <a:rPr lang="en-US" sz="1800" dirty="0" err="1">
                <a:latin typeface="Arial" panose="020B0604020202020204" pitchFamily="34" charset="0"/>
                <a:cs typeface="Arial" panose="020B0604020202020204" pitchFamily="34" charset="0"/>
              </a:rPr>
              <a:t>apoyo</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adicional</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empleado</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en</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el</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desarrollo</a:t>
            </a:r>
            <a:r>
              <a:rPr lang="en-US" sz="1800" dirty="0">
                <a:latin typeface="Arial" panose="020B0604020202020204" pitchFamily="34" charset="0"/>
                <a:cs typeface="Arial" panose="020B0604020202020204" pitchFamily="34" charset="0"/>
              </a:rPr>
              <a:t> del </a:t>
            </a:r>
            <a:r>
              <a:rPr lang="en-US" sz="1800" dirty="0" err="1">
                <a:latin typeface="Arial" panose="020B0604020202020204" pitchFamily="34" charset="0"/>
                <a:cs typeface="Arial" panose="020B0604020202020204" pitchFamily="34" charset="0"/>
              </a:rPr>
              <a:t>sistema</a:t>
            </a:r>
            <a:endParaRPr lang="en-US" sz="1800" dirty="0">
              <a:latin typeface="Arial" panose="020B0604020202020204" pitchFamily="34" charset="0"/>
              <a:cs typeface="Arial" panose="020B0604020202020204" pitchFamily="34" charset="0"/>
            </a:endParaRPr>
          </a:p>
          <a:p>
            <a:pPr lvl="1"/>
            <a:r>
              <a:rPr lang="en-US" sz="1800" b="1" dirty="0" err="1">
                <a:latin typeface="Arial" panose="020B0604020202020204" pitchFamily="34" charset="0"/>
                <a:cs typeface="Arial" panose="020B0604020202020204" pitchFamily="34" charset="0"/>
              </a:rPr>
              <a:t>Riesgos</a:t>
            </a:r>
            <a:r>
              <a:rPr lang="en-US" sz="1800" b="1" dirty="0">
                <a:latin typeface="Arial" panose="020B0604020202020204" pitchFamily="34" charset="0"/>
                <a:cs typeface="Arial" panose="020B0604020202020204" pitchFamily="34" charset="0"/>
              </a:rPr>
              <a:t> de </a:t>
            </a:r>
            <a:r>
              <a:rPr lang="en-US" sz="1800" b="1" dirty="0" err="1">
                <a:latin typeface="Arial" panose="020B0604020202020204" pitchFamily="34" charset="0"/>
                <a:cs typeface="Arial" panose="020B0604020202020204" pitchFamily="34" charset="0"/>
              </a:rPr>
              <a:t>requisitos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Riesgos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asociados</a:t>
            </a:r>
            <a:r>
              <a:rPr lang="en-US" sz="1800" dirty="0">
                <a:latin typeface="Arial" panose="020B0604020202020204" pitchFamily="34" charset="0"/>
                <a:cs typeface="Arial" panose="020B0604020202020204" pitchFamily="34" charset="0"/>
              </a:rPr>
              <a:t> con las </a:t>
            </a:r>
            <a:r>
              <a:rPr lang="en-US" sz="1800" dirty="0" err="1">
                <a:latin typeface="Arial" panose="020B0604020202020204" pitchFamily="34" charset="0"/>
                <a:cs typeface="Arial" panose="020B0604020202020204" pitchFamily="34" charset="0"/>
              </a:rPr>
              <a:t>modificaciones</a:t>
            </a:r>
            <a:r>
              <a:rPr lang="en-US" sz="1800" dirty="0">
                <a:latin typeface="Arial" panose="020B0604020202020204" pitchFamily="34" charset="0"/>
                <a:cs typeface="Arial" panose="020B0604020202020204" pitchFamily="34" charset="0"/>
              </a:rPr>
              <a:t> de </a:t>
            </a:r>
            <a:r>
              <a:rPr lang="en-US" sz="1800" dirty="0" err="1">
                <a:latin typeface="Arial" panose="020B0604020202020204" pitchFamily="34" charset="0"/>
                <a:cs typeface="Arial" panose="020B0604020202020204" pitchFamily="34" charset="0"/>
              </a:rPr>
              <a:t>los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requisitos</a:t>
            </a:r>
            <a:r>
              <a:rPr lang="en-US" sz="1800" dirty="0">
                <a:latin typeface="Arial" panose="020B0604020202020204" pitchFamily="34" charset="0"/>
                <a:cs typeface="Arial" panose="020B0604020202020204" pitchFamily="34" charset="0"/>
              </a:rPr>
              <a:t> del </a:t>
            </a:r>
            <a:r>
              <a:rPr lang="en-US" sz="1800" dirty="0" err="1">
                <a:latin typeface="Arial" panose="020B0604020202020204" pitchFamily="34" charset="0"/>
                <a:cs typeface="Arial" panose="020B0604020202020204" pitchFamily="34" charset="0"/>
              </a:rPr>
              <a:t>cliente</a:t>
            </a:r>
            <a:r>
              <a:rPr lang="en-US" sz="1800" dirty="0">
                <a:latin typeface="Arial" panose="020B0604020202020204" pitchFamily="34" charset="0"/>
                <a:cs typeface="Arial" panose="020B0604020202020204" pitchFamily="34" charset="0"/>
              </a:rPr>
              <a:t> y </a:t>
            </a:r>
            <a:r>
              <a:rPr lang="en-US" sz="1800" dirty="0" err="1">
                <a:latin typeface="Arial" panose="020B0604020202020204" pitchFamily="34" charset="0"/>
                <a:cs typeface="Arial" panose="020B0604020202020204" pitchFamily="34" charset="0"/>
              </a:rPr>
              <a:t>el</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proceso</a:t>
            </a:r>
            <a:r>
              <a:rPr lang="en-US" sz="1800" dirty="0">
                <a:latin typeface="Arial" panose="020B0604020202020204" pitchFamily="34" charset="0"/>
                <a:cs typeface="Arial" panose="020B0604020202020204" pitchFamily="34" charset="0"/>
              </a:rPr>
              <a:t> de </a:t>
            </a:r>
            <a:r>
              <a:rPr lang="en-US" sz="1800" dirty="0" err="1">
                <a:latin typeface="Arial" panose="020B0604020202020204" pitchFamily="34" charset="0"/>
                <a:cs typeface="Arial" panose="020B0604020202020204" pitchFamily="34" charset="0"/>
              </a:rPr>
              <a:t>manejo</a:t>
            </a:r>
            <a:r>
              <a:rPr lang="en-US" sz="1800" dirty="0">
                <a:latin typeface="Arial" panose="020B0604020202020204" pitchFamily="34" charset="0"/>
                <a:cs typeface="Arial" panose="020B0604020202020204" pitchFamily="34" charset="0"/>
              </a:rPr>
              <a:t> de </a:t>
            </a:r>
            <a:r>
              <a:rPr lang="en-US" sz="1800" dirty="0" err="1">
                <a:latin typeface="Arial" panose="020B0604020202020204" pitchFamily="34" charset="0"/>
                <a:cs typeface="Arial" panose="020B0604020202020204" pitchFamily="34" charset="0"/>
              </a:rPr>
              <a:t>los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cambios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en</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esos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requisitos</a:t>
            </a:r>
            <a:endParaRPr lang="en-US" sz="1800" dirty="0">
              <a:latin typeface="Arial" panose="020B0604020202020204" pitchFamily="34" charset="0"/>
              <a:cs typeface="Arial" panose="020B0604020202020204" pitchFamily="34" charset="0"/>
            </a:endParaRPr>
          </a:p>
          <a:p>
            <a:pPr lvl="1"/>
            <a:r>
              <a:rPr lang="en-US" sz="1800" b="1" dirty="0" err="1">
                <a:latin typeface="Arial" panose="020B0604020202020204" pitchFamily="34" charset="0"/>
                <a:cs typeface="Arial" panose="020B0604020202020204" pitchFamily="34" charset="0"/>
              </a:rPr>
              <a:t>Riesgos</a:t>
            </a:r>
            <a:r>
              <a:rPr lang="en-US" sz="1800" b="1" dirty="0">
                <a:latin typeface="Arial" panose="020B0604020202020204" pitchFamily="34" charset="0"/>
                <a:cs typeface="Arial" panose="020B0604020202020204" pitchFamily="34" charset="0"/>
              </a:rPr>
              <a:t> de </a:t>
            </a:r>
            <a:r>
              <a:rPr lang="en-US" sz="1800" b="1" dirty="0" err="1">
                <a:latin typeface="Arial" panose="020B0604020202020204" pitchFamily="34" charset="0"/>
                <a:cs typeface="Arial" panose="020B0604020202020204" pitchFamily="34" charset="0"/>
              </a:rPr>
              <a:t>estimación</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Riesgos</a:t>
            </a:r>
            <a:r>
              <a:rPr lang="en-US" sz="1800" dirty="0">
                <a:latin typeface="Arial" panose="020B0604020202020204" pitchFamily="34" charset="0"/>
                <a:cs typeface="Arial" panose="020B0604020202020204" pitchFamily="34" charset="0"/>
              </a:rPr>
              <a:t> que </a:t>
            </a:r>
            <a:r>
              <a:rPr lang="en-US" sz="1800" dirty="0" err="1">
                <a:latin typeface="Arial" panose="020B0604020202020204" pitchFamily="34" charset="0"/>
                <a:cs typeface="Arial" panose="020B0604020202020204" pitchFamily="34" charset="0"/>
              </a:rPr>
              <a:t>surgen</a:t>
            </a:r>
            <a:r>
              <a:rPr lang="en-US" sz="1800" dirty="0">
                <a:latin typeface="Arial" panose="020B0604020202020204" pitchFamily="34" charset="0"/>
                <a:cs typeface="Arial" panose="020B0604020202020204" pitchFamily="34" charset="0"/>
              </a:rPr>
              <a:t> de las </a:t>
            </a:r>
            <a:r>
              <a:rPr lang="en-US" sz="1800" dirty="0" err="1">
                <a:latin typeface="Arial" panose="020B0604020202020204" pitchFamily="34" charset="0"/>
                <a:cs typeface="Arial" panose="020B0604020202020204" pitchFamily="34" charset="0"/>
              </a:rPr>
              <a:t>estimaciones</a:t>
            </a:r>
            <a:r>
              <a:rPr lang="en-US" sz="1800" dirty="0">
                <a:latin typeface="Arial" panose="020B0604020202020204" pitchFamily="34" charset="0"/>
                <a:cs typeface="Arial" panose="020B0604020202020204" pitchFamily="34" charset="0"/>
              </a:rPr>
              <a:t> de la </a:t>
            </a:r>
            <a:r>
              <a:rPr lang="en-US" sz="1800" dirty="0" err="1">
                <a:latin typeface="Arial" panose="020B0604020202020204" pitchFamily="34" charset="0"/>
                <a:cs typeface="Arial" panose="020B0604020202020204" pitchFamily="34" charset="0"/>
              </a:rPr>
              <a:t>gerencia</a:t>
            </a:r>
            <a:r>
              <a:rPr lang="en-US" sz="1800" dirty="0">
                <a:latin typeface="Arial" panose="020B0604020202020204" pitchFamily="34" charset="0"/>
                <a:cs typeface="Arial" panose="020B0604020202020204" pitchFamily="34" charset="0"/>
              </a:rPr>
              <a:t> de </a:t>
            </a:r>
            <a:r>
              <a:rPr lang="en-US" sz="1800" dirty="0" err="1">
                <a:latin typeface="Arial" panose="020B0604020202020204" pitchFamily="34" charset="0"/>
                <a:cs typeface="Arial" panose="020B0604020202020204" pitchFamily="34" charset="0"/>
              </a:rPr>
              <a:t>los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recursos</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necesarios</a:t>
            </a:r>
            <a:r>
              <a:rPr lang="en-US" sz="1800" dirty="0">
                <a:latin typeface="Arial" panose="020B0604020202020204" pitchFamily="34" charset="0"/>
                <a:cs typeface="Arial" panose="020B0604020202020204" pitchFamily="34" charset="0"/>
              </a:rPr>
              <a:t> para </a:t>
            </a:r>
            <a:r>
              <a:rPr lang="en-US" sz="1800" dirty="0" err="1">
                <a:latin typeface="Arial" panose="020B0604020202020204" pitchFamily="34" charset="0"/>
                <a:cs typeface="Arial" panose="020B0604020202020204" pitchFamily="34" charset="0"/>
              </a:rPr>
              <a:t>construir</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el</a:t>
            </a:r>
            <a:r>
              <a:rPr lang="en-US" sz="1800" dirty="0">
                <a:latin typeface="Arial" panose="020B0604020202020204" pitchFamily="34" charset="0"/>
                <a:cs typeface="Arial" panose="020B0604020202020204" pitchFamily="34" charset="0"/>
              </a:rPr>
              <a:t> </a:t>
            </a:r>
            <a:r>
              <a:rPr lang="en-US" sz="1800" dirty="0" err="1">
                <a:latin typeface="Arial" panose="020B0604020202020204" pitchFamily="34" charset="0"/>
                <a:cs typeface="Arial" panose="020B0604020202020204" pitchFamily="34" charset="0"/>
              </a:rPr>
              <a:t>sistema</a:t>
            </a:r>
            <a:endParaRPr lang="en-US" sz="1800" dirty="0">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5FA12C10-90EB-6A0F-76EA-A40CE1F160AD}"/>
              </a:ext>
            </a:extLst>
          </p:cNvPr>
          <p:cNvSpPr>
            <a:spLocks noGrp="1"/>
          </p:cNvSpPr>
          <p:nvPr>
            <p:ph type="sldNum" sz="quarter" idx="12"/>
          </p:nvPr>
        </p:nvSpPr>
        <p:spPr/>
        <p:txBody>
          <a:bodyPr/>
          <a:lstStyle/>
          <a:p>
            <a:fld id="{4FAB73BC-B049-4115-A692-8D63A059BFB8}" type="slidenum">
              <a:rPr lang="en-US" smtClean="0"/>
              <a:t>76</a:t>
            </a:fld>
            <a:endParaRPr lang="en-US" dirty="0"/>
          </a:p>
        </p:txBody>
      </p:sp>
    </p:spTree>
    <p:extLst>
      <p:ext uri="{BB962C8B-B14F-4D97-AF65-F5344CB8AC3E}">
        <p14:creationId xmlns:p14="http://schemas.microsoft.com/office/powerpoint/2010/main" val="287962862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Enfoque </a:t>
            </a:r>
            <a:r>
              <a:rPr lang="es-ES" sz="3600" b="1" dirty="0" err="1">
                <a:latin typeface="Arial" panose="020B0604020202020204" pitchFamily="34" charset="0"/>
                <a:cs typeface="Arial" panose="020B0604020202020204" pitchFamily="34" charset="0"/>
              </a:rPr>
              <a:t>Baseline</a:t>
            </a:r>
            <a:endParaRPr lang="es-ES" sz="36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500"/>
              </a:spcBef>
              <a:spcAft>
                <a:spcPts val="0"/>
              </a:spcAft>
            </a:pPr>
            <a:r>
              <a:rPr lang="en-US" sz="2200" dirty="0">
                <a:latin typeface="Arial"/>
                <a:cs typeface="Arial"/>
              </a:rPr>
              <a:t>El </a:t>
            </a:r>
            <a:r>
              <a:rPr lang="en-US" sz="2200" dirty="0" err="1">
                <a:latin typeface="Arial"/>
                <a:cs typeface="Arial"/>
              </a:rPr>
              <a:t>objetivo</a:t>
            </a:r>
            <a:r>
              <a:rPr lang="en-US" sz="2200" dirty="0">
                <a:latin typeface="Arial"/>
                <a:cs typeface="Arial"/>
              </a:rPr>
              <a:t> es </a:t>
            </a:r>
            <a:r>
              <a:rPr lang="en-US" sz="2200" dirty="0" err="1">
                <a:latin typeface="Arial"/>
                <a:cs typeface="Arial"/>
              </a:rPr>
              <a:t>implementar</a:t>
            </a:r>
            <a:r>
              <a:rPr lang="en-US" sz="2200" dirty="0">
                <a:latin typeface="Arial"/>
                <a:cs typeface="Arial"/>
              </a:rPr>
              <a:t> </a:t>
            </a:r>
            <a:r>
              <a:rPr lang="en-US" sz="2200" dirty="0" err="1">
                <a:latin typeface="Arial"/>
                <a:cs typeface="Arial"/>
              </a:rPr>
              <a:t>controles</a:t>
            </a:r>
            <a:r>
              <a:rPr lang="en-US" sz="2200" dirty="0">
                <a:latin typeface="Arial"/>
                <a:cs typeface="Arial"/>
              </a:rPr>
              <a:t> </a:t>
            </a:r>
            <a:r>
              <a:rPr lang="en-US" sz="2200" dirty="0" err="1">
                <a:latin typeface="Arial"/>
                <a:cs typeface="Arial"/>
              </a:rPr>
              <a:t>acordados</a:t>
            </a:r>
            <a:r>
              <a:rPr lang="en-US" sz="2200" dirty="0">
                <a:latin typeface="Arial"/>
                <a:cs typeface="Arial"/>
              </a:rPr>
              <a:t> para </a:t>
            </a:r>
            <a:r>
              <a:rPr lang="en-US" sz="2200" dirty="0" err="1">
                <a:latin typeface="Arial"/>
                <a:cs typeface="Arial"/>
              </a:rPr>
              <a:t>brindar</a:t>
            </a:r>
            <a:r>
              <a:rPr lang="en-US" sz="2200" dirty="0">
                <a:latin typeface="Arial"/>
                <a:cs typeface="Arial"/>
              </a:rPr>
              <a:t> </a:t>
            </a:r>
            <a:r>
              <a:rPr lang="en-US" sz="2200" dirty="0" err="1">
                <a:latin typeface="Arial"/>
                <a:cs typeface="Arial"/>
              </a:rPr>
              <a:t>protección</a:t>
            </a:r>
            <a:r>
              <a:rPr lang="en-US" sz="2200" dirty="0">
                <a:latin typeface="Arial"/>
                <a:cs typeface="Arial"/>
              </a:rPr>
              <a:t> contra las </a:t>
            </a:r>
            <a:r>
              <a:rPr lang="en-US" sz="2200" dirty="0" err="1">
                <a:latin typeface="Arial"/>
                <a:cs typeface="Arial"/>
              </a:rPr>
              <a:t>amenazas</a:t>
            </a:r>
            <a:r>
              <a:rPr lang="en-US" sz="2200" dirty="0">
                <a:latin typeface="Arial"/>
                <a:cs typeface="Arial"/>
              </a:rPr>
              <a:t> </a:t>
            </a:r>
            <a:r>
              <a:rPr lang="en-US" sz="2200" dirty="0" err="1">
                <a:latin typeface="Arial"/>
                <a:cs typeface="Arial"/>
              </a:rPr>
              <a:t>más</a:t>
            </a:r>
            <a:r>
              <a:rPr lang="en-US" sz="2200" dirty="0">
                <a:latin typeface="Arial"/>
                <a:cs typeface="Arial"/>
              </a:rPr>
              <a:t> </a:t>
            </a:r>
            <a:r>
              <a:rPr lang="en-US" sz="2200" dirty="0" err="1">
                <a:latin typeface="Arial"/>
                <a:cs typeface="Arial"/>
              </a:rPr>
              <a:t>comunes</a:t>
            </a:r>
            <a:endParaRPr lang="en-US" sz="2200" dirty="0">
              <a:latin typeface="Arial"/>
              <a:cs typeface="Arial"/>
            </a:endParaRPr>
          </a:p>
          <a:p>
            <a:pPr algn="just">
              <a:lnSpc>
                <a:spcPct val="100000"/>
              </a:lnSpc>
              <a:spcBef>
                <a:spcPts val="1500"/>
              </a:spcBef>
              <a:spcAft>
                <a:spcPts val="0"/>
              </a:spcAft>
            </a:pPr>
            <a:r>
              <a:rPr lang="en-US" sz="2200" dirty="0" err="1">
                <a:latin typeface="Arial"/>
                <a:cs typeface="Arial"/>
              </a:rPr>
              <a:t>Constituye</a:t>
            </a:r>
            <a:r>
              <a:rPr lang="en-US" sz="2200" dirty="0">
                <a:latin typeface="Arial"/>
                <a:cs typeface="Arial"/>
              </a:rPr>
              <a:t> </a:t>
            </a:r>
            <a:r>
              <a:rPr lang="en-US" sz="2200" dirty="0" err="1">
                <a:latin typeface="Arial"/>
                <a:cs typeface="Arial"/>
              </a:rPr>
              <a:t>una</a:t>
            </a:r>
            <a:r>
              <a:rPr lang="en-US" sz="2200" dirty="0">
                <a:latin typeface="Arial"/>
                <a:cs typeface="Arial"/>
              </a:rPr>
              <a:t> </a:t>
            </a:r>
            <a:r>
              <a:rPr lang="en-US" sz="2200" dirty="0" err="1">
                <a:latin typeface="Arial"/>
                <a:cs typeface="Arial"/>
              </a:rPr>
              <a:t>buena</a:t>
            </a:r>
            <a:r>
              <a:rPr lang="en-US" sz="2200" dirty="0">
                <a:latin typeface="Arial"/>
                <a:cs typeface="Arial"/>
              </a:rPr>
              <a:t> base para </a:t>
            </a:r>
            <a:r>
              <a:rPr lang="en-US" sz="2200" dirty="0" err="1">
                <a:latin typeface="Arial"/>
                <a:cs typeface="Arial"/>
              </a:rPr>
              <a:t>otras</a:t>
            </a:r>
            <a:r>
              <a:rPr lang="en-US" sz="2200" dirty="0">
                <a:latin typeface="Arial"/>
                <a:cs typeface="Arial"/>
              </a:rPr>
              <a:t> </a:t>
            </a:r>
            <a:r>
              <a:rPr lang="en-US" sz="2200" dirty="0" err="1">
                <a:latin typeface="Arial"/>
                <a:cs typeface="Arial"/>
              </a:rPr>
              <a:t>medidas</a:t>
            </a:r>
            <a:r>
              <a:rPr lang="en-US" sz="2200" dirty="0">
                <a:latin typeface="Arial"/>
                <a:cs typeface="Arial"/>
              </a:rPr>
              <a:t> de </a:t>
            </a:r>
            <a:r>
              <a:rPr lang="en-US" sz="2200" dirty="0" err="1">
                <a:latin typeface="Arial"/>
                <a:cs typeface="Arial"/>
              </a:rPr>
              <a:t>seguridad</a:t>
            </a:r>
            <a:endParaRPr lang="en-US" sz="2200" dirty="0">
              <a:latin typeface="Arial"/>
              <a:cs typeface="Arial"/>
            </a:endParaRPr>
          </a:p>
          <a:p>
            <a:pPr algn="just">
              <a:lnSpc>
                <a:spcPct val="100000"/>
              </a:lnSpc>
              <a:spcBef>
                <a:spcPts val="1500"/>
              </a:spcBef>
              <a:spcAft>
                <a:spcPts val="0"/>
              </a:spcAft>
            </a:pPr>
            <a:r>
              <a:rPr lang="en-US" sz="2200" dirty="0" err="1">
                <a:latin typeface="Arial"/>
                <a:cs typeface="Arial"/>
              </a:rPr>
              <a:t>Utilice</a:t>
            </a:r>
            <a:r>
              <a:rPr lang="en-US" sz="2200" dirty="0">
                <a:latin typeface="Arial"/>
                <a:cs typeface="Arial"/>
              </a:rPr>
              <a:t> las "</a:t>
            </a:r>
            <a:r>
              <a:rPr lang="en-US" sz="2200" dirty="0" err="1">
                <a:latin typeface="Arial"/>
                <a:cs typeface="Arial"/>
              </a:rPr>
              <a:t>mejores</a:t>
            </a:r>
            <a:r>
              <a:rPr lang="en-US" sz="2200" dirty="0">
                <a:latin typeface="Arial"/>
                <a:cs typeface="Arial"/>
              </a:rPr>
              <a:t> </a:t>
            </a:r>
            <a:r>
              <a:rPr lang="en-US" sz="2200" dirty="0" err="1">
                <a:latin typeface="Arial"/>
                <a:cs typeface="Arial"/>
              </a:rPr>
              <a:t>prácticas</a:t>
            </a:r>
            <a:r>
              <a:rPr lang="en-US" sz="2200" dirty="0">
                <a:latin typeface="Arial"/>
                <a:cs typeface="Arial"/>
              </a:rPr>
              <a:t> de la </a:t>
            </a:r>
            <a:r>
              <a:rPr lang="en-US" sz="2200" dirty="0" err="1">
                <a:latin typeface="Arial"/>
                <a:cs typeface="Arial"/>
              </a:rPr>
              <a:t>industria</a:t>
            </a:r>
            <a:r>
              <a:rPr lang="en-US" sz="2200" dirty="0">
                <a:latin typeface="Arial"/>
                <a:cs typeface="Arial"/>
              </a:rPr>
              <a:t>"</a:t>
            </a:r>
          </a:p>
          <a:p>
            <a:pPr lvl="1" algn="just">
              <a:lnSpc>
                <a:spcPct val="100000"/>
              </a:lnSpc>
              <a:spcBef>
                <a:spcPts val="600"/>
              </a:spcBef>
              <a:spcAft>
                <a:spcPts val="0"/>
              </a:spcAft>
              <a:buFont typeface="Wingdings 2" pitchFamily="34" charset="0"/>
              <a:buChar char=""/>
            </a:pPr>
            <a:r>
              <a:rPr lang="en-US" dirty="0" err="1">
                <a:latin typeface="Arial"/>
                <a:cs typeface="Arial"/>
              </a:rPr>
              <a:t>Fácil</a:t>
            </a:r>
            <a:r>
              <a:rPr lang="en-US" dirty="0">
                <a:latin typeface="Arial"/>
                <a:cs typeface="Arial"/>
              </a:rPr>
              <a:t>, </a:t>
            </a:r>
            <a:r>
              <a:rPr lang="en-US" dirty="0" err="1">
                <a:latin typeface="Arial"/>
                <a:cs typeface="Arial"/>
              </a:rPr>
              <a:t>barato</a:t>
            </a:r>
            <a:r>
              <a:rPr lang="en-US" dirty="0">
                <a:latin typeface="Arial"/>
                <a:cs typeface="Arial"/>
              </a:rPr>
              <a:t>, se </a:t>
            </a:r>
            <a:r>
              <a:rPr lang="en-US" dirty="0" err="1">
                <a:latin typeface="Arial"/>
                <a:cs typeface="Arial"/>
              </a:rPr>
              <a:t>puede</a:t>
            </a:r>
            <a:r>
              <a:rPr lang="en-US" dirty="0">
                <a:latin typeface="Arial"/>
                <a:cs typeface="Arial"/>
              </a:rPr>
              <a:t> </a:t>
            </a:r>
            <a:r>
              <a:rPr lang="en-US" dirty="0" err="1">
                <a:latin typeface="Arial"/>
                <a:cs typeface="Arial"/>
              </a:rPr>
              <a:t>replicar</a:t>
            </a:r>
            <a:endParaRPr lang="en-US" dirty="0">
              <a:latin typeface="Arial"/>
              <a:cs typeface="Arial"/>
            </a:endParaRPr>
          </a:p>
          <a:p>
            <a:pPr lvl="1" algn="just">
              <a:lnSpc>
                <a:spcPct val="100000"/>
              </a:lnSpc>
              <a:spcBef>
                <a:spcPts val="600"/>
              </a:spcBef>
              <a:spcAft>
                <a:spcPts val="0"/>
              </a:spcAft>
              <a:buFont typeface="Wingdings 2" pitchFamily="34" charset="0"/>
              <a:buChar char=""/>
            </a:pPr>
            <a:r>
              <a:rPr lang="en-US" dirty="0">
                <a:latin typeface="Arial"/>
                <a:cs typeface="Arial"/>
              </a:rPr>
              <a:t>No </a:t>
            </a:r>
            <a:r>
              <a:rPr lang="en-US" dirty="0" err="1">
                <a:latin typeface="Arial"/>
                <a:cs typeface="Arial"/>
              </a:rPr>
              <a:t>presta</a:t>
            </a:r>
            <a:r>
              <a:rPr lang="en-US" dirty="0">
                <a:latin typeface="Arial"/>
                <a:cs typeface="Arial"/>
              </a:rPr>
              <a:t> especial </a:t>
            </a:r>
            <a:r>
              <a:rPr lang="en-US" dirty="0" err="1">
                <a:latin typeface="Arial"/>
                <a:cs typeface="Arial"/>
              </a:rPr>
              <a:t>atención</a:t>
            </a:r>
            <a:r>
              <a:rPr lang="en-US" dirty="0">
                <a:latin typeface="Arial"/>
                <a:cs typeface="Arial"/>
              </a:rPr>
              <a:t> a las </a:t>
            </a:r>
            <a:r>
              <a:rPr lang="en-US" dirty="0" err="1">
                <a:latin typeface="Arial"/>
                <a:cs typeface="Arial"/>
              </a:rPr>
              <a:t>variaciones</a:t>
            </a:r>
            <a:r>
              <a:rPr lang="en-US" dirty="0">
                <a:latin typeface="Arial"/>
                <a:cs typeface="Arial"/>
              </a:rPr>
              <a:t> </a:t>
            </a:r>
            <a:r>
              <a:rPr lang="en-US" dirty="0" err="1">
                <a:latin typeface="Arial"/>
                <a:cs typeface="Arial"/>
              </a:rPr>
              <a:t>en</a:t>
            </a:r>
            <a:r>
              <a:rPr lang="en-US" dirty="0">
                <a:latin typeface="Arial"/>
                <a:cs typeface="Arial"/>
              </a:rPr>
              <a:t> la </a:t>
            </a:r>
            <a:r>
              <a:rPr lang="en-US" dirty="0" err="1">
                <a:latin typeface="Arial"/>
                <a:cs typeface="Arial"/>
              </a:rPr>
              <a:t>exposición</a:t>
            </a:r>
            <a:r>
              <a:rPr lang="en-US" dirty="0">
                <a:latin typeface="Arial"/>
                <a:cs typeface="Arial"/>
              </a:rPr>
              <a:t> al </a:t>
            </a:r>
            <a:r>
              <a:rPr lang="en-US" dirty="0" err="1">
                <a:latin typeface="Arial"/>
                <a:cs typeface="Arial"/>
              </a:rPr>
              <a:t>riesgo</a:t>
            </a:r>
            <a:endParaRPr lang="en-US" dirty="0">
              <a:latin typeface="Arial"/>
              <a:cs typeface="Arial"/>
            </a:endParaRPr>
          </a:p>
          <a:p>
            <a:pPr lvl="1" algn="just">
              <a:lnSpc>
                <a:spcPct val="100000"/>
              </a:lnSpc>
              <a:spcBef>
                <a:spcPts val="600"/>
              </a:spcBef>
              <a:spcAft>
                <a:spcPts val="0"/>
              </a:spcAft>
              <a:buFont typeface="Wingdings 2" pitchFamily="34" charset="0"/>
              <a:buChar char=""/>
            </a:pPr>
            <a:r>
              <a:rPr lang="en-US" dirty="0" err="1">
                <a:latin typeface="Arial"/>
                <a:cs typeface="Arial"/>
              </a:rPr>
              <a:t>Puede</a:t>
            </a:r>
            <a:r>
              <a:rPr lang="en-US" dirty="0">
                <a:latin typeface="Arial"/>
                <a:cs typeface="Arial"/>
              </a:rPr>
              <a:t> </a:t>
            </a:r>
            <a:r>
              <a:rPr lang="en-US" dirty="0" err="1">
                <a:latin typeface="Arial"/>
                <a:cs typeface="Arial"/>
              </a:rPr>
              <a:t>dar</a:t>
            </a:r>
            <a:r>
              <a:rPr lang="en-US" dirty="0">
                <a:latin typeface="Arial"/>
                <a:cs typeface="Arial"/>
              </a:rPr>
              <a:t> </a:t>
            </a:r>
            <a:r>
              <a:rPr lang="en-US" dirty="0" err="1">
                <a:latin typeface="Arial"/>
                <a:cs typeface="Arial"/>
              </a:rPr>
              <a:t>demasiada</a:t>
            </a:r>
            <a:r>
              <a:rPr lang="en-US" dirty="0">
                <a:latin typeface="Arial"/>
                <a:cs typeface="Arial"/>
              </a:rPr>
              <a:t> o </a:t>
            </a:r>
            <a:r>
              <a:rPr lang="en-US" dirty="0" err="1">
                <a:latin typeface="Arial"/>
                <a:cs typeface="Arial"/>
              </a:rPr>
              <a:t>muy</a:t>
            </a:r>
            <a:r>
              <a:rPr lang="en-US" dirty="0">
                <a:latin typeface="Arial"/>
                <a:cs typeface="Arial"/>
              </a:rPr>
              <a:t> </a:t>
            </a:r>
            <a:r>
              <a:rPr lang="en-US" dirty="0" err="1">
                <a:latin typeface="Arial"/>
                <a:cs typeface="Arial"/>
              </a:rPr>
              <a:t>poca</a:t>
            </a:r>
            <a:r>
              <a:rPr lang="en-US" dirty="0">
                <a:latin typeface="Arial"/>
                <a:cs typeface="Arial"/>
              </a:rPr>
              <a:t> </a:t>
            </a:r>
            <a:r>
              <a:rPr lang="en-US" dirty="0" err="1">
                <a:latin typeface="Arial"/>
                <a:cs typeface="Arial"/>
              </a:rPr>
              <a:t>seguridad</a:t>
            </a:r>
            <a:endParaRPr lang="en-US" dirty="0">
              <a:latin typeface="Arial"/>
              <a:cs typeface="Arial"/>
            </a:endParaRPr>
          </a:p>
          <a:p>
            <a:pPr algn="just">
              <a:lnSpc>
                <a:spcPct val="100000"/>
              </a:lnSpc>
              <a:spcBef>
                <a:spcPts val="1500"/>
              </a:spcBef>
              <a:spcAft>
                <a:spcPts val="0"/>
              </a:spcAft>
            </a:pPr>
            <a:r>
              <a:rPr lang="en-US" sz="2200" dirty="0">
                <a:latin typeface="Arial"/>
                <a:cs typeface="Arial"/>
              </a:rPr>
              <a:t>Por lo general, se </a:t>
            </a:r>
            <a:r>
              <a:rPr lang="en-US" sz="2200" dirty="0" err="1">
                <a:latin typeface="Arial"/>
                <a:cs typeface="Arial"/>
              </a:rPr>
              <a:t>recomienda</a:t>
            </a:r>
            <a:r>
              <a:rPr lang="en-US" sz="2200" dirty="0">
                <a:latin typeface="Arial"/>
                <a:cs typeface="Arial"/>
              </a:rPr>
              <a:t> solo para </a:t>
            </a:r>
            <a:r>
              <a:rPr lang="en-US" sz="2200" dirty="0" err="1">
                <a:latin typeface="Arial"/>
                <a:cs typeface="Arial"/>
              </a:rPr>
              <a:t>organizaciones</a:t>
            </a:r>
            <a:r>
              <a:rPr lang="en-US" sz="2200" dirty="0">
                <a:latin typeface="Arial"/>
                <a:cs typeface="Arial"/>
              </a:rPr>
              <a:t> </a:t>
            </a:r>
            <a:r>
              <a:rPr lang="en-US" sz="2200" dirty="0" err="1">
                <a:latin typeface="Arial"/>
                <a:cs typeface="Arial"/>
              </a:rPr>
              <a:t>pequeñas</a:t>
            </a:r>
            <a:r>
              <a:rPr lang="en-US" sz="2200" dirty="0">
                <a:latin typeface="Arial"/>
                <a:cs typeface="Arial"/>
              </a:rPr>
              <a:t> sin </a:t>
            </a:r>
            <a:r>
              <a:rPr lang="en-US" sz="2200" dirty="0" err="1">
                <a:latin typeface="Arial"/>
                <a:cs typeface="Arial"/>
              </a:rPr>
              <a:t>los</a:t>
            </a:r>
            <a:r>
              <a:rPr lang="en-US" sz="2200" dirty="0">
                <a:latin typeface="Arial"/>
                <a:cs typeface="Arial"/>
              </a:rPr>
              <a:t> </a:t>
            </a:r>
            <a:r>
              <a:rPr lang="en-US" sz="2200" dirty="0" err="1">
                <a:latin typeface="Arial"/>
                <a:cs typeface="Arial"/>
              </a:rPr>
              <a:t>recursos</a:t>
            </a:r>
            <a:r>
              <a:rPr lang="en-US" sz="2200" dirty="0">
                <a:latin typeface="Arial"/>
                <a:cs typeface="Arial"/>
              </a:rPr>
              <a:t> para </a:t>
            </a:r>
            <a:r>
              <a:rPr lang="en-US" sz="2200" dirty="0" err="1">
                <a:latin typeface="Arial"/>
                <a:cs typeface="Arial"/>
              </a:rPr>
              <a:t>implementar</a:t>
            </a:r>
            <a:r>
              <a:rPr lang="en-US" sz="2200" dirty="0">
                <a:latin typeface="Arial"/>
                <a:cs typeface="Arial"/>
              </a:rPr>
              <a:t> </a:t>
            </a:r>
            <a:r>
              <a:rPr lang="en-US" sz="2200" dirty="0" err="1">
                <a:latin typeface="Arial"/>
                <a:cs typeface="Arial"/>
              </a:rPr>
              <a:t>enfoques</a:t>
            </a:r>
            <a:r>
              <a:rPr lang="en-US" sz="2200" dirty="0">
                <a:latin typeface="Arial"/>
                <a:cs typeface="Arial"/>
              </a:rPr>
              <a:t> </a:t>
            </a:r>
            <a:r>
              <a:rPr lang="en-US" sz="2200" dirty="0" err="1">
                <a:latin typeface="Arial"/>
                <a:cs typeface="Arial"/>
              </a:rPr>
              <a:t>más</a:t>
            </a:r>
            <a:r>
              <a:rPr lang="en-US" sz="2200" dirty="0">
                <a:latin typeface="Arial"/>
                <a:cs typeface="Arial"/>
              </a:rPr>
              <a:t> </a:t>
            </a:r>
            <a:r>
              <a:rPr lang="en-US" sz="2200" dirty="0" err="1">
                <a:latin typeface="Arial"/>
                <a:cs typeface="Arial"/>
              </a:rPr>
              <a:t>estructurados</a:t>
            </a:r>
            <a:endParaRPr lang="en-US" sz="2200" dirty="0">
              <a:latin typeface="Arial"/>
              <a:cs typeface="Arial"/>
            </a:endParaRPr>
          </a:p>
          <a:p>
            <a:pPr marL="0" indent="0" algn="just">
              <a:buNone/>
            </a:pPr>
            <a:endParaRPr lang="es-ES" dirty="0"/>
          </a:p>
        </p:txBody>
      </p:sp>
      <p:sp>
        <p:nvSpPr>
          <p:cNvPr id="4" name="Marcador de número de diapositiva 3">
            <a:extLst>
              <a:ext uri="{FF2B5EF4-FFF2-40B4-BE49-F238E27FC236}">
                <a16:creationId xmlns:a16="http://schemas.microsoft.com/office/drawing/2014/main" id="{EAC23F35-9EDB-316B-C0C5-3A4E29450CAA}"/>
              </a:ext>
            </a:extLst>
          </p:cNvPr>
          <p:cNvSpPr>
            <a:spLocks noGrp="1"/>
          </p:cNvSpPr>
          <p:nvPr>
            <p:ph type="sldNum" sz="quarter" idx="12"/>
          </p:nvPr>
        </p:nvSpPr>
        <p:spPr/>
        <p:txBody>
          <a:bodyPr/>
          <a:lstStyle/>
          <a:p>
            <a:fld id="{4FAB73BC-B049-4115-A692-8D63A059BFB8}" type="slidenum">
              <a:rPr lang="en-US" smtClean="0"/>
              <a:t>77</a:t>
            </a:fld>
            <a:endParaRPr lang="en-US" dirty="0"/>
          </a:p>
        </p:txBody>
      </p:sp>
    </p:spTree>
    <p:extLst>
      <p:ext uri="{BB962C8B-B14F-4D97-AF65-F5344CB8AC3E}">
        <p14:creationId xmlns:p14="http://schemas.microsoft.com/office/powerpoint/2010/main" val="168083423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Enfoque Informal</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lnSpcReduction="10000"/>
          </a:bodyPr>
          <a:lstStyle/>
          <a:p>
            <a:pPr algn="just">
              <a:lnSpc>
                <a:spcPct val="100000"/>
              </a:lnSpc>
              <a:spcBef>
                <a:spcPts val="1500"/>
              </a:spcBef>
              <a:spcAft>
                <a:spcPts val="0"/>
              </a:spcAft>
            </a:pPr>
            <a:r>
              <a:rPr lang="en-US" sz="2200" dirty="0" err="1">
                <a:latin typeface="Arial"/>
                <a:cs typeface="Arial"/>
              </a:rPr>
              <a:t>Implica</a:t>
            </a:r>
            <a:r>
              <a:rPr lang="en-US" sz="2200" dirty="0">
                <a:latin typeface="Arial"/>
                <a:cs typeface="Arial"/>
              </a:rPr>
              <a:t> la </a:t>
            </a:r>
            <a:r>
              <a:rPr lang="en-US" sz="2200" dirty="0" err="1">
                <a:latin typeface="Arial"/>
                <a:cs typeface="Arial"/>
              </a:rPr>
              <a:t>realización</a:t>
            </a:r>
            <a:r>
              <a:rPr lang="en-US" sz="2200" dirty="0">
                <a:latin typeface="Arial"/>
                <a:cs typeface="Arial"/>
              </a:rPr>
              <a:t> de un </a:t>
            </a:r>
            <a:r>
              <a:rPr lang="en-US" sz="2200" dirty="0" err="1">
                <a:latin typeface="Arial"/>
                <a:cs typeface="Arial"/>
              </a:rPr>
              <a:t>análisis</a:t>
            </a:r>
            <a:r>
              <a:rPr lang="en-US" sz="2200" dirty="0">
                <a:latin typeface="Arial"/>
                <a:cs typeface="Arial"/>
              </a:rPr>
              <a:t> de </a:t>
            </a:r>
            <a:r>
              <a:rPr lang="en-US" sz="2200" dirty="0" err="1">
                <a:latin typeface="Arial"/>
                <a:cs typeface="Arial"/>
              </a:rPr>
              <a:t>riesgos</a:t>
            </a:r>
            <a:r>
              <a:rPr lang="en-US" sz="2200" dirty="0">
                <a:latin typeface="Arial"/>
                <a:cs typeface="Arial"/>
              </a:rPr>
              <a:t> informal y </a:t>
            </a:r>
            <a:r>
              <a:rPr lang="en-US" sz="2200" dirty="0" err="1">
                <a:latin typeface="Arial"/>
                <a:cs typeface="Arial"/>
              </a:rPr>
              <a:t>pragmático</a:t>
            </a:r>
            <a:r>
              <a:rPr lang="en-US" sz="2200" dirty="0">
                <a:latin typeface="Arial"/>
                <a:cs typeface="Arial"/>
              </a:rPr>
              <a:t> </a:t>
            </a:r>
            <a:r>
              <a:rPr lang="en-US" sz="2200" dirty="0" err="1">
                <a:latin typeface="Arial"/>
                <a:cs typeface="Arial"/>
              </a:rPr>
              <a:t>sobre</a:t>
            </a:r>
            <a:r>
              <a:rPr lang="en-US" sz="2200" dirty="0">
                <a:latin typeface="Arial"/>
                <a:cs typeface="Arial"/>
              </a:rPr>
              <a:t> </a:t>
            </a:r>
            <a:r>
              <a:rPr lang="en-US" sz="2200" dirty="0" err="1">
                <a:latin typeface="Arial"/>
                <a:cs typeface="Arial"/>
              </a:rPr>
              <a:t>los</a:t>
            </a:r>
            <a:r>
              <a:rPr lang="en-US" sz="2200" dirty="0">
                <a:latin typeface="Arial"/>
                <a:cs typeface="Arial"/>
              </a:rPr>
              <a:t> </a:t>
            </a:r>
            <a:r>
              <a:rPr lang="en-US" sz="2200" dirty="0" err="1">
                <a:latin typeface="Arial"/>
                <a:cs typeface="Arial"/>
              </a:rPr>
              <a:t>sistemas</a:t>
            </a:r>
            <a:r>
              <a:rPr lang="en-US" sz="2200" dirty="0">
                <a:latin typeface="Arial"/>
                <a:cs typeface="Arial"/>
              </a:rPr>
              <a:t> de IT de la </a:t>
            </a:r>
            <a:r>
              <a:rPr lang="en-US" sz="2200" dirty="0" err="1">
                <a:latin typeface="Arial"/>
                <a:cs typeface="Arial"/>
              </a:rPr>
              <a:t>organización</a:t>
            </a:r>
            <a:r>
              <a:rPr lang="en-US" sz="2200" dirty="0">
                <a:latin typeface="Arial"/>
                <a:cs typeface="Arial"/>
              </a:rPr>
              <a:t>.</a:t>
            </a:r>
          </a:p>
          <a:p>
            <a:pPr algn="just">
              <a:lnSpc>
                <a:spcPct val="100000"/>
              </a:lnSpc>
              <a:spcBef>
                <a:spcPts val="1500"/>
              </a:spcBef>
              <a:spcAft>
                <a:spcPts val="0"/>
              </a:spcAft>
            </a:pPr>
            <a:r>
              <a:rPr lang="en-US" sz="2200" dirty="0" err="1">
                <a:latin typeface="Arial"/>
                <a:cs typeface="Arial"/>
              </a:rPr>
              <a:t>Explota</a:t>
            </a:r>
            <a:r>
              <a:rPr lang="en-US" sz="2200" dirty="0">
                <a:latin typeface="Arial"/>
                <a:cs typeface="Arial"/>
              </a:rPr>
              <a:t> </a:t>
            </a:r>
            <a:r>
              <a:rPr lang="en-US" sz="2200" dirty="0" err="1">
                <a:latin typeface="Arial"/>
                <a:cs typeface="Arial"/>
              </a:rPr>
              <a:t>el</a:t>
            </a:r>
            <a:r>
              <a:rPr lang="en-US" sz="2200" dirty="0">
                <a:latin typeface="Arial"/>
                <a:cs typeface="Arial"/>
              </a:rPr>
              <a:t> </a:t>
            </a:r>
            <a:r>
              <a:rPr lang="en-US" sz="2200" dirty="0" err="1">
                <a:latin typeface="Arial"/>
                <a:cs typeface="Arial"/>
              </a:rPr>
              <a:t>conocimiento</a:t>
            </a:r>
            <a:r>
              <a:rPr lang="en-US" sz="2200" dirty="0">
                <a:latin typeface="Arial"/>
                <a:cs typeface="Arial"/>
              </a:rPr>
              <a:t> y la </a:t>
            </a:r>
            <a:r>
              <a:rPr lang="en-US" sz="2200" dirty="0" err="1">
                <a:latin typeface="Arial"/>
                <a:cs typeface="Arial"/>
              </a:rPr>
              <a:t>experiencia</a:t>
            </a:r>
            <a:r>
              <a:rPr lang="en-US" sz="2200" dirty="0">
                <a:latin typeface="Arial"/>
                <a:cs typeface="Arial"/>
              </a:rPr>
              <a:t> del </a:t>
            </a:r>
            <a:r>
              <a:rPr lang="en-US" sz="2200" dirty="0" err="1">
                <a:latin typeface="Arial"/>
                <a:cs typeface="Arial"/>
              </a:rPr>
              <a:t>analista</a:t>
            </a:r>
            <a:endParaRPr lang="en-US" sz="2200" dirty="0">
              <a:latin typeface="Arial"/>
              <a:cs typeface="Arial"/>
            </a:endParaRPr>
          </a:p>
          <a:p>
            <a:pPr algn="just">
              <a:lnSpc>
                <a:spcPct val="100000"/>
              </a:lnSpc>
              <a:spcBef>
                <a:spcPts val="1500"/>
              </a:spcBef>
              <a:spcAft>
                <a:spcPts val="0"/>
              </a:spcAft>
            </a:pPr>
            <a:r>
              <a:rPr lang="en-US" sz="2200" dirty="0" err="1">
                <a:latin typeface="Arial"/>
                <a:cs typeface="Arial"/>
              </a:rPr>
              <a:t>Bastante</a:t>
            </a:r>
            <a:r>
              <a:rPr lang="en-US" sz="2200" dirty="0">
                <a:latin typeface="Arial"/>
                <a:cs typeface="Arial"/>
              </a:rPr>
              <a:t> </a:t>
            </a:r>
            <a:r>
              <a:rPr lang="en-US" sz="2200" dirty="0" err="1">
                <a:latin typeface="Arial"/>
                <a:cs typeface="Arial"/>
              </a:rPr>
              <a:t>rápido</a:t>
            </a:r>
            <a:r>
              <a:rPr lang="en-US" sz="2200" dirty="0">
                <a:latin typeface="Arial"/>
                <a:cs typeface="Arial"/>
              </a:rPr>
              <a:t> y </a:t>
            </a:r>
            <a:r>
              <a:rPr lang="en-US" sz="2200" dirty="0" err="1">
                <a:latin typeface="Arial"/>
                <a:cs typeface="Arial"/>
              </a:rPr>
              <a:t>barato</a:t>
            </a:r>
            <a:endParaRPr lang="en-US" sz="2200" dirty="0">
              <a:latin typeface="Arial"/>
              <a:cs typeface="Arial"/>
            </a:endParaRPr>
          </a:p>
          <a:p>
            <a:pPr algn="just">
              <a:lnSpc>
                <a:spcPct val="100000"/>
              </a:lnSpc>
              <a:spcBef>
                <a:spcPts val="1500"/>
              </a:spcBef>
              <a:spcAft>
                <a:spcPts val="0"/>
              </a:spcAft>
            </a:pPr>
            <a:r>
              <a:rPr lang="en-US" sz="2200" dirty="0">
                <a:latin typeface="Arial"/>
                <a:cs typeface="Arial"/>
              </a:rPr>
              <a:t>Se </a:t>
            </a:r>
            <a:r>
              <a:rPr lang="en-US" sz="2200" dirty="0" err="1">
                <a:latin typeface="Arial"/>
                <a:cs typeface="Arial"/>
              </a:rPr>
              <a:t>pueden</a:t>
            </a:r>
            <a:r>
              <a:rPr lang="en-US" sz="2200" dirty="0">
                <a:latin typeface="Arial"/>
                <a:cs typeface="Arial"/>
              </a:rPr>
              <a:t> </a:t>
            </a:r>
            <a:r>
              <a:rPr lang="en-US" sz="2200" dirty="0" err="1">
                <a:latin typeface="Arial"/>
                <a:cs typeface="Arial"/>
              </a:rPr>
              <a:t>hacer</a:t>
            </a:r>
            <a:r>
              <a:rPr lang="en-US" sz="2200" dirty="0">
                <a:latin typeface="Arial"/>
                <a:cs typeface="Arial"/>
              </a:rPr>
              <a:t> </a:t>
            </a:r>
            <a:r>
              <a:rPr lang="en-US" sz="2200" dirty="0" err="1">
                <a:latin typeface="Arial"/>
                <a:cs typeface="Arial"/>
              </a:rPr>
              <a:t>juicios</a:t>
            </a:r>
            <a:r>
              <a:rPr lang="en-US" sz="2200" dirty="0">
                <a:latin typeface="Arial"/>
                <a:cs typeface="Arial"/>
              </a:rPr>
              <a:t> </a:t>
            </a:r>
            <a:r>
              <a:rPr lang="en-US" sz="2200" dirty="0" err="1">
                <a:latin typeface="Arial"/>
                <a:cs typeface="Arial"/>
              </a:rPr>
              <a:t>sobre</a:t>
            </a:r>
            <a:r>
              <a:rPr lang="en-US" sz="2200" dirty="0">
                <a:latin typeface="Arial"/>
                <a:cs typeface="Arial"/>
              </a:rPr>
              <a:t> </a:t>
            </a:r>
            <a:r>
              <a:rPr lang="en-US" sz="2200" dirty="0" err="1">
                <a:latin typeface="Arial"/>
                <a:cs typeface="Arial"/>
              </a:rPr>
              <a:t>vulnerabilidades</a:t>
            </a:r>
            <a:r>
              <a:rPr lang="en-US" sz="2200" dirty="0">
                <a:latin typeface="Arial"/>
                <a:cs typeface="Arial"/>
              </a:rPr>
              <a:t> y </a:t>
            </a:r>
            <a:r>
              <a:rPr lang="en-US" sz="2200" dirty="0" err="1">
                <a:latin typeface="Arial"/>
                <a:cs typeface="Arial"/>
              </a:rPr>
              <a:t>riesgos</a:t>
            </a:r>
            <a:r>
              <a:rPr lang="en-US" sz="2200" dirty="0">
                <a:latin typeface="Arial"/>
                <a:cs typeface="Arial"/>
              </a:rPr>
              <a:t> que </a:t>
            </a:r>
            <a:r>
              <a:rPr lang="en-US" sz="2200" dirty="0" err="1">
                <a:latin typeface="Arial"/>
                <a:cs typeface="Arial"/>
              </a:rPr>
              <a:t>el</a:t>
            </a:r>
            <a:r>
              <a:rPr lang="en-US" sz="2200" dirty="0">
                <a:latin typeface="Arial"/>
                <a:cs typeface="Arial"/>
              </a:rPr>
              <a:t> </a:t>
            </a:r>
            <a:r>
              <a:rPr lang="en-US" sz="2200" dirty="0" err="1">
                <a:latin typeface="Arial"/>
                <a:cs typeface="Arial"/>
              </a:rPr>
              <a:t>enfoque</a:t>
            </a:r>
            <a:r>
              <a:rPr lang="en-US" sz="2200" dirty="0">
                <a:latin typeface="Arial"/>
                <a:cs typeface="Arial"/>
              </a:rPr>
              <a:t> baseline no </a:t>
            </a:r>
            <a:r>
              <a:rPr lang="en-US" sz="2200" dirty="0" err="1">
                <a:latin typeface="Arial"/>
                <a:cs typeface="Arial"/>
              </a:rPr>
              <a:t>abordaría</a:t>
            </a:r>
            <a:endParaRPr lang="en-US" sz="2200" dirty="0">
              <a:latin typeface="Arial"/>
              <a:cs typeface="Arial"/>
            </a:endParaRPr>
          </a:p>
          <a:p>
            <a:pPr algn="just">
              <a:lnSpc>
                <a:spcPct val="100000"/>
              </a:lnSpc>
              <a:spcBef>
                <a:spcPts val="1500"/>
              </a:spcBef>
              <a:spcAft>
                <a:spcPts val="0"/>
              </a:spcAft>
            </a:pPr>
            <a:r>
              <a:rPr lang="en-US" sz="2200" dirty="0" err="1">
                <a:latin typeface="Arial"/>
                <a:cs typeface="Arial"/>
              </a:rPr>
              <a:t>Algunos</a:t>
            </a:r>
            <a:r>
              <a:rPr lang="en-US" sz="2200" dirty="0">
                <a:latin typeface="Arial"/>
                <a:cs typeface="Arial"/>
              </a:rPr>
              <a:t> </a:t>
            </a:r>
            <a:r>
              <a:rPr lang="en-US" sz="2200" dirty="0" err="1">
                <a:latin typeface="Arial"/>
                <a:cs typeface="Arial"/>
              </a:rPr>
              <a:t>riesgos</a:t>
            </a:r>
            <a:r>
              <a:rPr lang="en-US" sz="2200" dirty="0">
                <a:latin typeface="Arial"/>
                <a:cs typeface="Arial"/>
              </a:rPr>
              <a:t> </a:t>
            </a:r>
            <a:r>
              <a:rPr lang="en-US" sz="2200" dirty="0" err="1">
                <a:latin typeface="Arial"/>
                <a:cs typeface="Arial"/>
              </a:rPr>
              <a:t>pueden</a:t>
            </a:r>
            <a:r>
              <a:rPr lang="en-US" sz="2200" dirty="0">
                <a:latin typeface="Arial"/>
                <a:cs typeface="Arial"/>
              </a:rPr>
              <a:t> </a:t>
            </a:r>
            <a:r>
              <a:rPr lang="en-US" sz="2200" dirty="0" err="1">
                <a:latin typeface="Arial"/>
                <a:cs typeface="Arial"/>
              </a:rPr>
              <a:t>evaluarse</a:t>
            </a:r>
            <a:r>
              <a:rPr lang="en-US" sz="2200" dirty="0">
                <a:latin typeface="Arial"/>
                <a:cs typeface="Arial"/>
              </a:rPr>
              <a:t> </a:t>
            </a:r>
            <a:r>
              <a:rPr lang="en-US" sz="2200" dirty="0" err="1">
                <a:latin typeface="Arial"/>
                <a:cs typeface="Arial"/>
              </a:rPr>
              <a:t>incorrectamente</a:t>
            </a:r>
            <a:endParaRPr lang="en-US" sz="2200" dirty="0">
              <a:latin typeface="Arial"/>
              <a:cs typeface="Arial"/>
            </a:endParaRPr>
          </a:p>
          <a:p>
            <a:pPr algn="just">
              <a:lnSpc>
                <a:spcPct val="100000"/>
              </a:lnSpc>
              <a:spcBef>
                <a:spcPts val="1500"/>
              </a:spcBef>
              <a:spcAft>
                <a:spcPts val="0"/>
              </a:spcAft>
            </a:pPr>
            <a:r>
              <a:rPr lang="en-US" sz="2200" dirty="0" err="1">
                <a:latin typeface="Arial"/>
                <a:cs typeface="Arial"/>
              </a:rPr>
              <a:t>Sesgado</a:t>
            </a:r>
            <a:r>
              <a:rPr lang="en-US" sz="2200" dirty="0">
                <a:latin typeface="Arial"/>
                <a:cs typeface="Arial"/>
              </a:rPr>
              <a:t> </a:t>
            </a:r>
            <a:r>
              <a:rPr lang="en-US" sz="2200" dirty="0" err="1">
                <a:latin typeface="Arial"/>
                <a:cs typeface="Arial"/>
              </a:rPr>
              <a:t>por</a:t>
            </a:r>
            <a:r>
              <a:rPr lang="en-US" sz="2200" dirty="0">
                <a:latin typeface="Arial"/>
                <a:cs typeface="Arial"/>
              </a:rPr>
              <a:t> las </a:t>
            </a:r>
            <a:r>
              <a:rPr lang="en-US" sz="2200" dirty="0" err="1">
                <a:latin typeface="Arial"/>
                <a:cs typeface="Arial"/>
              </a:rPr>
              <a:t>opiniones</a:t>
            </a:r>
            <a:r>
              <a:rPr lang="en-US" sz="2200" dirty="0">
                <a:latin typeface="Arial"/>
                <a:cs typeface="Arial"/>
              </a:rPr>
              <a:t> de </a:t>
            </a:r>
            <a:r>
              <a:rPr lang="en-US" sz="2200" dirty="0" err="1">
                <a:latin typeface="Arial"/>
                <a:cs typeface="Arial"/>
              </a:rPr>
              <a:t>los</a:t>
            </a:r>
            <a:r>
              <a:rPr lang="en-US" sz="2200" dirty="0">
                <a:latin typeface="Arial"/>
                <a:cs typeface="Arial"/>
              </a:rPr>
              <a:t> </a:t>
            </a:r>
            <a:r>
              <a:rPr lang="en-US" sz="2200" dirty="0" err="1">
                <a:latin typeface="Arial"/>
                <a:cs typeface="Arial"/>
              </a:rPr>
              <a:t>analistas</a:t>
            </a:r>
            <a:r>
              <a:rPr lang="en-US" sz="2200" dirty="0">
                <a:latin typeface="Arial"/>
                <a:cs typeface="Arial"/>
              </a:rPr>
              <a:t>, </a:t>
            </a:r>
            <a:r>
              <a:rPr lang="en-US" sz="2200" dirty="0" err="1">
                <a:latin typeface="Arial"/>
                <a:cs typeface="Arial"/>
              </a:rPr>
              <a:t>varía</a:t>
            </a:r>
            <a:r>
              <a:rPr lang="en-US" sz="2200" dirty="0">
                <a:latin typeface="Arial"/>
                <a:cs typeface="Arial"/>
              </a:rPr>
              <a:t> con </a:t>
            </a:r>
            <a:r>
              <a:rPr lang="en-US" sz="2200" dirty="0" err="1">
                <a:latin typeface="Arial"/>
                <a:cs typeface="Arial"/>
              </a:rPr>
              <a:t>el</a:t>
            </a:r>
            <a:r>
              <a:rPr lang="en-US" sz="2200" dirty="0">
                <a:latin typeface="Arial"/>
                <a:cs typeface="Arial"/>
              </a:rPr>
              <a:t> </a:t>
            </a:r>
            <a:r>
              <a:rPr lang="en-US" sz="2200" dirty="0" err="1">
                <a:latin typeface="Arial"/>
                <a:cs typeface="Arial"/>
              </a:rPr>
              <a:t>tiempo</a:t>
            </a:r>
            <a:endParaRPr lang="en-US" sz="2200" dirty="0">
              <a:latin typeface="Arial"/>
              <a:cs typeface="Arial"/>
            </a:endParaRPr>
          </a:p>
          <a:p>
            <a:pPr algn="just">
              <a:lnSpc>
                <a:spcPct val="100000"/>
              </a:lnSpc>
              <a:spcBef>
                <a:spcPts val="1500"/>
              </a:spcBef>
              <a:spcAft>
                <a:spcPts val="0"/>
              </a:spcAft>
            </a:pPr>
            <a:r>
              <a:rPr lang="en-US" sz="2200" dirty="0" err="1">
                <a:latin typeface="Arial"/>
                <a:cs typeface="Arial"/>
              </a:rPr>
              <a:t>Adecuado</a:t>
            </a:r>
            <a:r>
              <a:rPr lang="en-US" sz="2200" dirty="0">
                <a:latin typeface="Arial"/>
                <a:cs typeface="Arial"/>
              </a:rPr>
              <a:t> para </a:t>
            </a:r>
            <a:r>
              <a:rPr lang="en-US" sz="2200" dirty="0" err="1">
                <a:latin typeface="Arial"/>
                <a:cs typeface="Arial"/>
              </a:rPr>
              <a:t>organizaciones</a:t>
            </a:r>
            <a:r>
              <a:rPr lang="en-US" sz="2200" dirty="0">
                <a:latin typeface="Arial"/>
                <a:cs typeface="Arial"/>
              </a:rPr>
              <a:t> </a:t>
            </a:r>
            <a:r>
              <a:rPr lang="en-US" sz="2200" dirty="0" err="1">
                <a:latin typeface="Arial"/>
                <a:cs typeface="Arial"/>
              </a:rPr>
              <a:t>pequeñas</a:t>
            </a:r>
            <a:r>
              <a:rPr lang="en-US" sz="2200" dirty="0">
                <a:latin typeface="Arial"/>
                <a:cs typeface="Arial"/>
              </a:rPr>
              <a:t> y </a:t>
            </a:r>
            <a:r>
              <a:rPr lang="en-US" sz="2200" dirty="0" err="1">
                <a:latin typeface="Arial"/>
                <a:cs typeface="Arial"/>
              </a:rPr>
              <a:t>medianas</a:t>
            </a:r>
            <a:r>
              <a:rPr lang="en-US" sz="2200" dirty="0">
                <a:latin typeface="Arial"/>
                <a:cs typeface="Arial"/>
              </a:rPr>
              <a:t> </a:t>
            </a:r>
            <a:r>
              <a:rPr lang="en-US" sz="2200" dirty="0" err="1">
                <a:latin typeface="Arial"/>
                <a:cs typeface="Arial"/>
              </a:rPr>
              <a:t>en</a:t>
            </a:r>
            <a:r>
              <a:rPr lang="en-US" sz="2200" dirty="0">
                <a:latin typeface="Arial"/>
                <a:cs typeface="Arial"/>
              </a:rPr>
              <a:t> las que </a:t>
            </a:r>
            <a:r>
              <a:rPr lang="en-US" sz="2200" dirty="0" err="1">
                <a:latin typeface="Arial"/>
                <a:cs typeface="Arial"/>
              </a:rPr>
              <a:t>los</a:t>
            </a:r>
            <a:r>
              <a:rPr lang="en-US" sz="2200" dirty="0">
                <a:latin typeface="Arial"/>
                <a:cs typeface="Arial"/>
              </a:rPr>
              <a:t> </a:t>
            </a:r>
            <a:r>
              <a:rPr lang="en-US" sz="2200" dirty="0" err="1">
                <a:latin typeface="Arial"/>
                <a:cs typeface="Arial"/>
              </a:rPr>
              <a:t>sistemas</a:t>
            </a:r>
            <a:r>
              <a:rPr lang="en-US" sz="2200" dirty="0">
                <a:latin typeface="Arial"/>
                <a:cs typeface="Arial"/>
              </a:rPr>
              <a:t> de IT no son </a:t>
            </a:r>
            <a:r>
              <a:rPr lang="en-US" sz="2200" dirty="0" err="1">
                <a:latin typeface="Arial"/>
                <a:cs typeface="Arial"/>
              </a:rPr>
              <a:t>necesariamente</a:t>
            </a:r>
            <a:r>
              <a:rPr lang="en-US" sz="2200" dirty="0">
                <a:latin typeface="Arial"/>
                <a:cs typeface="Arial"/>
              </a:rPr>
              <a:t> </a:t>
            </a:r>
            <a:r>
              <a:rPr lang="en-US" sz="2200" dirty="0" err="1">
                <a:latin typeface="Arial"/>
                <a:cs typeface="Arial"/>
              </a:rPr>
              <a:t>esenciales</a:t>
            </a:r>
            <a:endParaRPr lang="en-US" sz="2200" dirty="0">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07E2005D-4711-79F9-878E-E8A909A8BAF3}"/>
              </a:ext>
            </a:extLst>
          </p:cNvPr>
          <p:cNvSpPr>
            <a:spLocks noGrp="1"/>
          </p:cNvSpPr>
          <p:nvPr>
            <p:ph type="sldNum" sz="quarter" idx="12"/>
          </p:nvPr>
        </p:nvSpPr>
        <p:spPr/>
        <p:txBody>
          <a:bodyPr/>
          <a:lstStyle/>
          <a:p>
            <a:fld id="{4FAB73BC-B049-4115-A692-8D63A059BFB8}" type="slidenum">
              <a:rPr lang="en-US" smtClean="0"/>
              <a:t>78</a:t>
            </a:fld>
            <a:endParaRPr lang="en-US" dirty="0"/>
          </a:p>
        </p:txBody>
      </p:sp>
    </p:spTree>
    <p:extLst>
      <p:ext uri="{BB962C8B-B14F-4D97-AF65-F5344CB8AC3E}">
        <p14:creationId xmlns:p14="http://schemas.microsoft.com/office/powerpoint/2010/main" val="369398619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Enfoque detallado de riesgos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r>
              <a:rPr lang="en-US" sz="2200" dirty="0">
                <a:latin typeface="Arial" panose="020B0604020202020204" pitchFamily="34" charset="0"/>
                <a:cs typeface="Arial" panose="020B0604020202020204" pitchFamily="34" charset="0"/>
              </a:rPr>
              <a:t>El </a:t>
            </a:r>
            <a:r>
              <a:rPr lang="en-US" sz="2200" dirty="0" err="1">
                <a:latin typeface="Arial" panose="020B0604020202020204" pitchFamily="34" charset="0"/>
                <a:cs typeface="Arial" panose="020B0604020202020204" pitchFamily="34" charset="0"/>
              </a:rPr>
              <a:t>enfoque</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más</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completo</a:t>
            </a:r>
            <a:endParaRPr lang="es-ES" dirty="0">
              <a:latin typeface="Arial" panose="020B0604020202020204" pitchFamily="34" charset="0"/>
              <a:cs typeface="Arial" panose="020B0604020202020204" pitchFamily="34" charset="0"/>
            </a:endParaRPr>
          </a:p>
          <a:p>
            <a:pPr algn="just">
              <a:lnSpc>
                <a:spcPct val="100000"/>
              </a:lnSpc>
              <a:spcBef>
                <a:spcPts val="600"/>
              </a:spcBef>
              <a:spcAft>
                <a:spcPts val="0"/>
              </a:spcAft>
            </a:pPr>
            <a:r>
              <a:rPr lang="en-US" sz="2200" dirty="0">
                <a:latin typeface="Arial" panose="020B0604020202020204" pitchFamily="34" charset="0"/>
                <a:cs typeface="Arial" panose="020B0604020202020204" pitchFamily="34" charset="0"/>
              </a:rPr>
              <a:t>Se </a:t>
            </a:r>
            <a:r>
              <a:rPr lang="en-US" sz="2200" dirty="0" err="1">
                <a:latin typeface="Arial" panose="020B0604020202020204" pitchFamily="34" charset="0"/>
                <a:cs typeface="Arial" panose="020B0604020202020204" pitchFamily="34" charset="0"/>
              </a:rPr>
              <a:t>evalua</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utilizando</a:t>
            </a:r>
            <a:r>
              <a:rPr lang="en-US" sz="2200" dirty="0">
                <a:latin typeface="Arial" panose="020B0604020202020204" pitchFamily="34" charset="0"/>
                <a:cs typeface="Arial" panose="020B0604020202020204" pitchFamily="34" charset="0"/>
              </a:rPr>
              <a:t> un </a:t>
            </a:r>
            <a:r>
              <a:rPr lang="en-US" sz="2200" dirty="0" err="1">
                <a:latin typeface="Arial" panose="020B0604020202020204" pitchFamily="34" charset="0"/>
                <a:cs typeface="Arial" panose="020B0604020202020204" pitchFamily="34" charset="0"/>
              </a:rPr>
              <a:t>proceso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estructurado</a:t>
            </a:r>
            <a:r>
              <a:rPr lang="en-US" sz="2200" dirty="0">
                <a:latin typeface="Arial" panose="020B0604020202020204" pitchFamily="34" charset="0"/>
                <a:cs typeface="Arial" panose="020B0604020202020204" pitchFamily="34" charset="0"/>
              </a:rPr>
              <a:t> formal</a:t>
            </a:r>
          </a:p>
          <a:p>
            <a:pPr lvl="1" algn="just">
              <a:lnSpc>
                <a:spcPct val="100000"/>
              </a:lnSpc>
              <a:spcBef>
                <a:spcPts val="600"/>
              </a:spcBef>
              <a:spcAft>
                <a:spcPts val="0"/>
              </a:spcAft>
              <a:buFont typeface="Wingdings 2" pitchFamily="34" charset="0"/>
              <a:buChar char=""/>
            </a:pPr>
            <a:r>
              <a:rPr lang="en-US" dirty="0" err="1">
                <a:latin typeface="Arial" panose="020B0604020202020204" pitchFamily="34" charset="0"/>
                <a:cs typeface="Arial" panose="020B0604020202020204" pitchFamily="34" charset="0"/>
              </a:rPr>
              <a:t>Número</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etapas</a:t>
            </a:r>
            <a:endParaRPr lang="en-US" dirty="0">
              <a:latin typeface="Arial" panose="020B0604020202020204" pitchFamily="34" charset="0"/>
              <a:cs typeface="Arial" panose="020B0604020202020204" pitchFamily="34" charset="0"/>
            </a:endParaRPr>
          </a:p>
          <a:p>
            <a:pPr lvl="1" algn="just">
              <a:lnSpc>
                <a:spcPct val="100000"/>
              </a:lnSpc>
              <a:spcBef>
                <a:spcPts val="600"/>
              </a:spcBef>
              <a:spcAft>
                <a:spcPts val="0"/>
              </a:spcAft>
              <a:buFont typeface="Wingdings 2" pitchFamily="34" charset="0"/>
              <a:buChar char=""/>
            </a:pPr>
            <a:r>
              <a:rPr lang="en-US" dirty="0" err="1">
                <a:latin typeface="Arial" panose="020B0604020202020204" pitchFamily="34" charset="0"/>
                <a:cs typeface="Arial" panose="020B0604020202020204" pitchFamily="34" charset="0"/>
              </a:rPr>
              <a:t>Identifica</a:t>
            </a:r>
            <a:r>
              <a:rPr lang="en-US" dirty="0">
                <a:latin typeface="Arial" panose="020B0604020202020204" pitchFamily="34" charset="0"/>
                <a:cs typeface="Arial" panose="020B0604020202020204" pitchFamily="34" charset="0"/>
              </a:rPr>
              <a:t> las </a:t>
            </a:r>
            <a:r>
              <a:rPr lang="en-US" dirty="0" err="1">
                <a:latin typeface="Arial" panose="020B0604020202020204" pitchFamily="34" charset="0"/>
                <a:cs typeface="Arial" panose="020B0604020202020204" pitchFamily="34" charset="0"/>
              </a:rPr>
              <a:t>amenazas</a:t>
            </a:r>
            <a:r>
              <a:rPr lang="en-US" dirty="0">
                <a:latin typeface="Arial" panose="020B0604020202020204" pitchFamily="34" charset="0"/>
                <a:cs typeface="Arial" panose="020B0604020202020204" pitchFamily="34" charset="0"/>
              </a:rPr>
              <a:t> y </a:t>
            </a:r>
            <a:r>
              <a:rPr lang="en-US" dirty="0" err="1">
                <a:latin typeface="Arial" panose="020B0604020202020204" pitchFamily="34" charset="0"/>
                <a:cs typeface="Arial" panose="020B0604020202020204" pitchFamily="34" charset="0"/>
              </a:rPr>
              <a:t>vulnerabilidades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los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activos</a:t>
            </a:r>
            <a:endParaRPr lang="en-US" dirty="0">
              <a:latin typeface="Arial" panose="020B0604020202020204" pitchFamily="34" charset="0"/>
              <a:cs typeface="Arial" panose="020B0604020202020204" pitchFamily="34" charset="0"/>
            </a:endParaRPr>
          </a:p>
          <a:p>
            <a:pPr lvl="1" algn="just">
              <a:lnSpc>
                <a:spcPct val="100000"/>
              </a:lnSpc>
              <a:spcBef>
                <a:spcPts val="600"/>
              </a:spcBef>
              <a:spcAft>
                <a:spcPts val="0"/>
              </a:spcAft>
              <a:buFont typeface="Wingdings 2" pitchFamily="34" charset="0"/>
              <a:buChar char=""/>
            </a:pPr>
            <a:r>
              <a:rPr lang="en-US" dirty="0" err="1">
                <a:latin typeface="Arial" panose="020B0604020202020204" pitchFamily="34" charset="0"/>
                <a:cs typeface="Arial" panose="020B0604020202020204" pitchFamily="34" charset="0"/>
              </a:rPr>
              <a:t>Identifica</a:t>
            </a:r>
            <a:r>
              <a:rPr lang="en-US" dirty="0">
                <a:latin typeface="Arial" panose="020B0604020202020204" pitchFamily="34" charset="0"/>
                <a:cs typeface="Arial" panose="020B0604020202020204" pitchFamily="34" charset="0"/>
              </a:rPr>
              <a:t> la </a:t>
            </a:r>
            <a:r>
              <a:rPr lang="en-US" dirty="0" err="1">
                <a:latin typeface="Arial" panose="020B0604020202020204" pitchFamily="34" charset="0"/>
                <a:cs typeface="Arial" panose="020B0604020202020204" pitchFamily="34" charset="0"/>
              </a:rPr>
              <a:t>probabilidad</a:t>
            </a:r>
            <a:r>
              <a:rPr lang="en-US" dirty="0">
                <a:latin typeface="Arial" panose="020B0604020202020204" pitchFamily="34" charset="0"/>
                <a:cs typeface="Arial" panose="020B0604020202020204" pitchFamily="34" charset="0"/>
              </a:rPr>
              <a:t> de que </a:t>
            </a:r>
            <a:r>
              <a:rPr lang="en-US" dirty="0" err="1">
                <a:latin typeface="Arial" panose="020B0604020202020204" pitchFamily="34" charset="0"/>
                <a:cs typeface="Arial" panose="020B0604020202020204" pitchFamily="34" charset="0"/>
              </a:rPr>
              <a:t>ocurra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el</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riesgo</a:t>
            </a:r>
            <a:r>
              <a:rPr lang="en-US" dirty="0">
                <a:latin typeface="Arial" panose="020B0604020202020204" pitchFamily="34" charset="0"/>
                <a:cs typeface="Arial" panose="020B0604020202020204" pitchFamily="34" charset="0"/>
              </a:rPr>
              <a:t> y sus </a:t>
            </a:r>
            <a:r>
              <a:rPr lang="en-US" dirty="0" err="1">
                <a:latin typeface="Arial" panose="020B0604020202020204" pitchFamily="34" charset="0"/>
                <a:cs typeface="Arial" panose="020B0604020202020204" pitchFamily="34" charset="0"/>
              </a:rPr>
              <a:t>consecuencias</a:t>
            </a:r>
            <a:endParaRPr lang="es-ES" dirty="0">
              <a:latin typeface="Arial" panose="020B0604020202020204" pitchFamily="34" charset="0"/>
              <a:cs typeface="Arial" panose="020B0604020202020204" pitchFamily="34" charset="0"/>
            </a:endParaRPr>
          </a:p>
          <a:p>
            <a:pPr algn="just">
              <a:lnSpc>
                <a:spcPct val="100000"/>
              </a:lnSpc>
              <a:spcBef>
                <a:spcPts val="1500"/>
              </a:spcBef>
              <a:spcAft>
                <a:spcPts val="0"/>
              </a:spcAft>
            </a:pPr>
            <a:r>
              <a:rPr lang="en-US" sz="2200" dirty="0" err="1">
                <a:latin typeface="Arial" panose="020B0604020202020204" pitchFamily="34" charset="0"/>
                <a:cs typeface="Arial" panose="020B0604020202020204" pitchFamily="34" charset="0"/>
              </a:rPr>
              <a:t>Coste</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significativo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en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tiempo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recursos</a:t>
            </a:r>
            <a:r>
              <a:rPr lang="en-US" sz="2200" dirty="0">
                <a:latin typeface="Arial" panose="020B0604020202020204" pitchFamily="34" charset="0"/>
                <a:cs typeface="Arial" panose="020B0604020202020204" pitchFamily="34" charset="0"/>
              </a:rPr>
              <a:t> y </a:t>
            </a:r>
            <a:r>
              <a:rPr lang="en-US" sz="2200" dirty="0" err="1">
                <a:latin typeface="Arial" panose="020B0604020202020204" pitchFamily="34" charset="0"/>
                <a:cs typeface="Arial" panose="020B0604020202020204" pitchFamily="34" charset="0"/>
              </a:rPr>
              <a:t>experiencia</a:t>
            </a:r>
            <a:endParaRPr lang="en-US" sz="2200" dirty="0">
              <a:latin typeface="Arial" panose="020B0604020202020204" pitchFamily="34" charset="0"/>
              <a:cs typeface="Arial" panose="020B0604020202020204" pitchFamily="34" charset="0"/>
            </a:endParaRPr>
          </a:p>
          <a:p>
            <a:pPr algn="just">
              <a:lnSpc>
                <a:spcPct val="100000"/>
              </a:lnSpc>
              <a:spcBef>
                <a:spcPts val="1500"/>
              </a:spcBef>
              <a:spcAft>
                <a:spcPts val="0"/>
              </a:spcAft>
            </a:pPr>
            <a:r>
              <a:rPr lang="en-US" sz="2200" dirty="0" err="1">
                <a:latin typeface="Arial" panose="020B0604020202020204" pitchFamily="34" charset="0"/>
                <a:cs typeface="Arial" panose="020B0604020202020204" pitchFamily="34" charset="0"/>
              </a:rPr>
              <a:t>Puede</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requerirse</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como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requisito</a:t>
            </a:r>
            <a:r>
              <a:rPr lang="en-US" sz="2200" dirty="0">
                <a:latin typeface="Arial" panose="020B0604020202020204" pitchFamily="34" charset="0"/>
                <a:cs typeface="Arial" panose="020B0604020202020204" pitchFamily="34" charset="0"/>
              </a:rPr>
              <a:t> legal</a:t>
            </a:r>
          </a:p>
          <a:p>
            <a:pPr algn="just">
              <a:lnSpc>
                <a:spcPct val="100000"/>
              </a:lnSpc>
              <a:spcBef>
                <a:spcPts val="1500"/>
              </a:spcBef>
              <a:spcAft>
                <a:spcPts val="0"/>
              </a:spcAft>
            </a:pPr>
            <a:r>
              <a:rPr lang="en-US" sz="2200" dirty="0" err="1">
                <a:latin typeface="Arial" panose="020B0604020202020204" pitchFamily="34" charset="0"/>
                <a:cs typeface="Arial" panose="020B0604020202020204" pitchFamily="34" charset="0"/>
              </a:rPr>
              <a:t>Adecuado</a:t>
            </a:r>
            <a:r>
              <a:rPr lang="en-US" sz="2200" dirty="0">
                <a:latin typeface="Arial" panose="020B0604020202020204" pitchFamily="34" charset="0"/>
                <a:cs typeface="Arial" panose="020B0604020202020204" pitchFamily="34" charset="0"/>
              </a:rPr>
              <a:t> para </a:t>
            </a:r>
            <a:r>
              <a:rPr lang="en-US" sz="2200" dirty="0" err="1">
                <a:latin typeface="Arial" panose="020B0604020202020204" pitchFamily="34" charset="0"/>
                <a:cs typeface="Arial" panose="020B0604020202020204" pitchFamily="34" charset="0"/>
              </a:rPr>
              <a:t>grandes</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organizaciones</a:t>
            </a:r>
            <a:r>
              <a:rPr lang="en-US" sz="2200" dirty="0">
                <a:latin typeface="Arial" panose="020B0604020202020204" pitchFamily="34" charset="0"/>
                <a:cs typeface="Arial" panose="020B0604020202020204" pitchFamily="34" charset="0"/>
              </a:rPr>
              <a:t> con </a:t>
            </a:r>
            <a:r>
              <a:rPr lang="en-US" sz="2200" dirty="0" err="1">
                <a:latin typeface="Arial" panose="020B0604020202020204" pitchFamily="34" charset="0"/>
                <a:cs typeface="Arial" panose="020B0604020202020204" pitchFamily="34" charset="0"/>
              </a:rPr>
              <a:t>sistemas</a:t>
            </a:r>
            <a:r>
              <a:rPr lang="en-US" sz="2200" dirty="0">
                <a:latin typeface="Arial" panose="020B0604020202020204" pitchFamily="34" charset="0"/>
                <a:cs typeface="Arial" panose="020B0604020202020204" pitchFamily="34" charset="0"/>
              </a:rPr>
              <a:t> de IT </a:t>
            </a:r>
            <a:r>
              <a:rPr lang="en-US" sz="2200" dirty="0" err="1">
                <a:latin typeface="Arial" panose="020B0604020202020204" pitchFamily="34" charset="0"/>
                <a:cs typeface="Arial" panose="020B0604020202020204" pitchFamily="34" charset="0"/>
              </a:rPr>
              <a:t>críticos</a:t>
            </a:r>
            <a:r>
              <a:rPr lang="en-US" sz="2200" dirty="0">
                <a:latin typeface="Arial" panose="020B0604020202020204" pitchFamily="34" charset="0"/>
                <a:cs typeface="Arial" panose="020B0604020202020204" pitchFamily="34" charset="0"/>
              </a:rPr>
              <a:t> para sus </a:t>
            </a:r>
            <a:r>
              <a:rPr lang="en-US" sz="2200" dirty="0" err="1">
                <a:latin typeface="Arial" panose="020B0604020202020204" pitchFamily="34" charset="0"/>
                <a:cs typeface="Arial" panose="020B0604020202020204" pitchFamily="34" charset="0"/>
              </a:rPr>
              <a:t>objetivos</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comerciales</a:t>
            </a:r>
            <a:endParaRPr lang="en-US" sz="2200" dirty="0">
              <a:latin typeface="Arial" panose="020B0604020202020204" pitchFamily="34" charset="0"/>
              <a:cs typeface="Arial" panose="020B0604020202020204" pitchFamily="34" charset="0"/>
            </a:endParaRPr>
          </a:p>
          <a:p>
            <a:pPr algn="just"/>
            <a:endParaRPr lang="es-ES" dirty="0">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C1EDC1D4-6523-7CEB-6E4C-DA36297331D4}"/>
              </a:ext>
            </a:extLst>
          </p:cNvPr>
          <p:cNvSpPr>
            <a:spLocks noGrp="1"/>
          </p:cNvSpPr>
          <p:nvPr>
            <p:ph type="sldNum" sz="quarter" idx="12"/>
          </p:nvPr>
        </p:nvSpPr>
        <p:spPr/>
        <p:txBody>
          <a:bodyPr/>
          <a:lstStyle/>
          <a:p>
            <a:fld id="{4FAB73BC-B049-4115-A692-8D63A059BFB8}" type="slidenum">
              <a:rPr lang="en-US" smtClean="0"/>
              <a:t>79</a:t>
            </a:fld>
            <a:endParaRPr lang="en-US" dirty="0"/>
          </a:p>
        </p:txBody>
      </p:sp>
    </p:spTree>
    <p:extLst>
      <p:ext uri="{BB962C8B-B14F-4D97-AF65-F5344CB8AC3E}">
        <p14:creationId xmlns:p14="http://schemas.microsoft.com/office/powerpoint/2010/main" val="1572250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n-US" sz="3600" b="1" dirty="0" err="1">
                <a:latin typeface="Arial" panose="020B0604020202020204" pitchFamily="34" charset="0"/>
                <a:ea typeface="+mj-lt"/>
                <a:cs typeface="Arial" panose="020B0604020202020204" pitchFamily="34" charset="0"/>
              </a:rPr>
              <a:t>Gestión</a:t>
            </a:r>
            <a:r>
              <a:rPr lang="en-US" sz="3600" b="1" dirty="0">
                <a:latin typeface="Arial" panose="020B0604020202020204" pitchFamily="34" charset="0"/>
                <a:ea typeface="+mj-lt"/>
                <a:cs typeface="Arial" panose="020B0604020202020204" pitchFamily="34" charset="0"/>
              </a:rPr>
              <a:t> de la </a:t>
            </a:r>
            <a:r>
              <a:rPr lang="en-US" sz="3600" b="1" dirty="0" err="1">
                <a:latin typeface="Arial" panose="020B0604020202020204" pitchFamily="34" charset="0"/>
                <a:ea typeface="+mj-lt"/>
                <a:cs typeface="Arial" panose="020B0604020202020204" pitchFamily="34" charset="0"/>
              </a:rPr>
              <a:t>seguridad</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800"/>
              </a:spcBef>
              <a:spcAft>
                <a:spcPct val="0"/>
              </a:spcAft>
            </a:pPr>
            <a:r>
              <a:rPr lang="en-US" sz="2400" b="1" dirty="0" err="1">
                <a:latin typeface="Arial"/>
                <a:cs typeface="Arial"/>
              </a:rPr>
              <a:t>Complejo</a:t>
            </a:r>
            <a:endParaRPr lang="en-US" sz="2400" b="1" dirty="0">
              <a:latin typeface="Arial"/>
              <a:cs typeface="Arial"/>
            </a:endParaRPr>
          </a:p>
          <a:p>
            <a:pPr lvl="1" algn="just">
              <a:lnSpc>
                <a:spcPct val="100000"/>
              </a:lnSpc>
              <a:spcBef>
                <a:spcPts val="1800"/>
              </a:spcBef>
              <a:spcAft>
                <a:spcPct val="0"/>
              </a:spcAft>
            </a:pPr>
            <a:r>
              <a:rPr lang="en-US" sz="2200" dirty="0" err="1">
                <a:latin typeface="Arial"/>
                <a:cs typeface="Arial"/>
              </a:rPr>
              <a:t>Debe</a:t>
            </a:r>
            <a:r>
              <a:rPr lang="en-US" sz="2200" dirty="0">
                <a:latin typeface="Arial"/>
                <a:cs typeface="Arial"/>
              </a:rPr>
              <a:t> ser un </a:t>
            </a:r>
            <a:r>
              <a:rPr lang="en-US" sz="2200" dirty="0" err="1">
                <a:latin typeface="Arial"/>
                <a:cs typeface="Arial"/>
              </a:rPr>
              <a:t>proceso</a:t>
            </a:r>
            <a:r>
              <a:rPr lang="en-US" sz="2200" dirty="0">
                <a:latin typeface="Arial"/>
                <a:cs typeface="Arial"/>
              </a:rPr>
              <a:t> </a:t>
            </a:r>
            <a:r>
              <a:rPr lang="en-US" sz="2200" dirty="0" err="1">
                <a:latin typeface="Arial"/>
                <a:cs typeface="Arial"/>
              </a:rPr>
              <a:t>disciplinado</a:t>
            </a:r>
            <a:r>
              <a:rPr lang="en-US" sz="2200" dirty="0">
                <a:latin typeface="Arial"/>
                <a:cs typeface="Arial"/>
              </a:rPr>
              <a:t> e </a:t>
            </a:r>
            <a:r>
              <a:rPr lang="en-US" sz="2200" dirty="0" err="1">
                <a:latin typeface="Arial"/>
                <a:cs typeface="Arial"/>
              </a:rPr>
              <a:t>integrado</a:t>
            </a:r>
            <a:endParaRPr lang="en-US" sz="2200" dirty="0">
              <a:latin typeface="Arial"/>
              <a:cs typeface="Arial"/>
            </a:endParaRPr>
          </a:p>
          <a:p>
            <a:pPr lvl="1" algn="just">
              <a:lnSpc>
                <a:spcPct val="100000"/>
              </a:lnSpc>
              <a:spcBef>
                <a:spcPts val="1200"/>
              </a:spcBef>
              <a:spcAft>
                <a:spcPct val="0"/>
              </a:spcAft>
              <a:buFont typeface="Wingdings 2" pitchFamily="34" charset="0"/>
              <a:buChar char=""/>
            </a:pPr>
            <a:r>
              <a:rPr lang="en-US" sz="2200" dirty="0">
                <a:latin typeface="Arial"/>
                <a:cs typeface="Arial"/>
              </a:rPr>
              <a:t>No se </a:t>
            </a:r>
            <a:r>
              <a:rPr lang="en-US" sz="2200" dirty="0" err="1">
                <a:latin typeface="Arial"/>
                <a:cs typeface="Arial"/>
              </a:rPr>
              <a:t>puede</a:t>
            </a:r>
            <a:r>
              <a:rPr lang="en-US" sz="2200" dirty="0">
                <a:latin typeface="Arial"/>
                <a:cs typeface="Arial"/>
              </a:rPr>
              <a:t> </a:t>
            </a:r>
            <a:r>
              <a:rPr lang="en-US" sz="2200" dirty="0" err="1">
                <a:latin typeface="Arial"/>
                <a:cs typeface="Arial"/>
              </a:rPr>
              <a:t>gestionar</a:t>
            </a:r>
            <a:r>
              <a:rPr lang="en-US" sz="2200" dirty="0">
                <a:latin typeface="Arial"/>
                <a:cs typeface="Arial"/>
              </a:rPr>
              <a:t> de </a:t>
            </a:r>
            <a:r>
              <a:rPr lang="en-US" sz="2200" dirty="0" err="1">
                <a:latin typeface="Arial"/>
                <a:cs typeface="Arial"/>
              </a:rPr>
              <a:t>manera</a:t>
            </a:r>
            <a:r>
              <a:rPr lang="en-US" sz="2200" dirty="0">
                <a:latin typeface="Arial"/>
                <a:cs typeface="Arial"/>
              </a:rPr>
              <a:t> informal</a:t>
            </a:r>
          </a:p>
          <a:p>
            <a:pPr algn="just">
              <a:lnSpc>
                <a:spcPct val="100000"/>
              </a:lnSpc>
              <a:spcBef>
                <a:spcPts val="1800"/>
              </a:spcBef>
              <a:spcAft>
                <a:spcPct val="0"/>
              </a:spcAft>
            </a:pPr>
            <a:r>
              <a:rPr lang="en-US" sz="2400" b="1" dirty="0" err="1">
                <a:latin typeface="Arial"/>
                <a:cs typeface="Arial"/>
              </a:rPr>
              <a:t>Necesita</a:t>
            </a:r>
            <a:r>
              <a:rPr lang="en-US" sz="2400" b="1" dirty="0">
                <a:latin typeface="Arial"/>
                <a:cs typeface="Arial"/>
              </a:rPr>
              <a:t> </a:t>
            </a:r>
            <a:r>
              <a:rPr lang="en-US" sz="2400" b="1" dirty="0" err="1">
                <a:latin typeface="Arial"/>
                <a:cs typeface="Arial"/>
              </a:rPr>
              <a:t>procesos</a:t>
            </a:r>
            <a:r>
              <a:rPr lang="en-US" sz="2400" b="1" dirty="0">
                <a:latin typeface="Arial"/>
                <a:cs typeface="Arial"/>
              </a:rPr>
              <a:t> </a:t>
            </a:r>
            <a:r>
              <a:rPr lang="en-US" sz="2400" b="1" dirty="0" err="1">
                <a:latin typeface="Arial"/>
                <a:cs typeface="Arial"/>
              </a:rPr>
              <a:t>formales</a:t>
            </a:r>
            <a:endParaRPr lang="en-US" sz="2400" dirty="0">
              <a:latin typeface="Arial"/>
              <a:cs typeface="Arial"/>
            </a:endParaRPr>
          </a:p>
          <a:p>
            <a:pPr lvl="1" algn="just">
              <a:lnSpc>
                <a:spcPct val="100000"/>
              </a:lnSpc>
              <a:spcBef>
                <a:spcPts val="1200"/>
              </a:spcBef>
              <a:spcAft>
                <a:spcPct val="0"/>
              </a:spcAft>
              <a:buFont typeface="Wingdings 2" pitchFamily="34" charset="0"/>
              <a:buChar char=""/>
            </a:pPr>
            <a:r>
              <a:rPr lang="en-US" sz="2200" dirty="0">
                <a:latin typeface="Arial"/>
                <a:cs typeface="Arial"/>
              </a:rPr>
              <a:t>Serie de </a:t>
            </a:r>
            <a:r>
              <a:rPr lang="en-US" sz="2200" dirty="0" err="1">
                <a:latin typeface="Arial"/>
                <a:cs typeface="Arial"/>
              </a:rPr>
              <a:t>acciones</a:t>
            </a:r>
            <a:r>
              <a:rPr lang="en-US" sz="2200" dirty="0">
                <a:latin typeface="Arial"/>
                <a:cs typeface="Arial"/>
              </a:rPr>
              <a:t> </a:t>
            </a:r>
            <a:r>
              <a:rPr lang="en-US" sz="2200" dirty="0" err="1">
                <a:latin typeface="Arial"/>
                <a:cs typeface="Arial"/>
              </a:rPr>
              <a:t>planificadas</a:t>
            </a:r>
            <a:endParaRPr lang="en-US" sz="2200" dirty="0">
              <a:latin typeface="Arial"/>
              <a:cs typeface="Arial"/>
            </a:endParaRPr>
          </a:p>
          <a:p>
            <a:pPr lvl="1" algn="just">
              <a:lnSpc>
                <a:spcPct val="100000"/>
              </a:lnSpc>
              <a:spcBef>
                <a:spcPts val="1200"/>
              </a:spcBef>
              <a:spcAft>
                <a:spcPct val="0"/>
              </a:spcAft>
              <a:buFont typeface="Wingdings 2" pitchFamily="34" charset="0"/>
              <a:buChar char=""/>
            </a:pPr>
            <a:r>
              <a:rPr lang="en-US" sz="2200" dirty="0" err="1">
                <a:latin typeface="Arial"/>
                <a:cs typeface="Arial"/>
              </a:rPr>
              <a:t>Planificación</a:t>
            </a:r>
            <a:r>
              <a:rPr lang="en-US" sz="2200" dirty="0">
                <a:latin typeface="Arial"/>
                <a:cs typeface="Arial"/>
              </a:rPr>
              <a:t> </a:t>
            </a:r>
            <a:r>
              <a:rPr lang="en-US" sz="2200" dirty="0" err="1">
                <a:latin typeface="Arial"/>
                <a:cs typeface="Arial"/>
              </a:rPr>
              <a:t>anual</a:t>
            </a:r>
            <a:endParaRPr lang="en-US" sz="2200" dirty="0">
              <a:latin typeface="Arial"/>
              <a:cs typeface="Arial"/>
            </a:endParaRPr>
          </a:p>
          <a:p>
            <a:pPr lvl="1" algn="just">
              <a:lnSpc>
                <a:spcPct val="100000"/>
              </a:lnSpc>
              <a:spcBef>
                <a:spcPts val="1200"/>
              </a:spcBef>
              <a:spcAft>
                <a:spcPct val="0"/>
              </a:spcAft>
              <a:buFont typeface="Wingdings 2" pitchFamily="34" charset="0"/>
              <a:buChar char=""/>
            </a:pPr>
            <a:r>
              <a:rPr lang="en-US" sz="2200" dirty="0" err="1">
                <a:latin typeface="Arial"/>
                <a:cs typeface="Arial"/>
              </a:rPr>
              <a:t>Procesos</a:t>
            </a:r>
            <a:r>
              <a:rPr lang="en-US" sz="2200" dirty="0">
                <a:latin typeface="Arial"/>
                <a:cs typeface="Arial"/>
              </a:rPr>
              <a:t> de </a:t>
            </a:r>
            <a:r>
              <a:rPr lang="en-US" sz="2200" dirty="0" err="1">
                <a:latin typeface="Arial"/>
                <a:cs typeface="Arial"/>
              </a:rPr>
              <a:t>planificación</a:t>
            </a:r>
            <a:r>
              <a:rPr lang="en-US" sz="2200" dirty="0">
                <a:latin typeface="Arial"/>
                <a:cs typeface="Arial"/>
              </a:rPr>
              <a:t> y </a:t>
            </a:r>
            <a:r>
              <a:rPr lang="en-US" sz="2200" dirty="0" err="1">
                <a:latin typeface="Arial"/>
                <a:cs typeface="Arial"/>
              </a:rPr>
              <a:t>desarrollo</a:t>
            </a:r>
            <a:r>
              <a:rPr lang="en-US" sz="2200" dirty="0">
                <a:latin typeface="Arial"/>
                <a:cs typeface="Arial"/>
              </a:rPr>
              <a:t> de </a:t>
            </a:r>
            <a:r>
              <a:rPr lang="en-US" sz="2200" dirty="0" err="1">
                <a:latin typeface="Arial"/>
                <a:cs typeface="Arial"/>
              </a:rPr>
              <a:t>contramedidas</a:t>
            </a:r>
            <a:r>
              <a:rPr lang="en-US" sz="2200" dirty="0">
                <a:latin typeface="Arial"/>
                <a:cs typeface="Arial"/>
              </a:rPr>
              <a:t> </a:t>
            </a:r>
            <a:r>
              <a:rPr lang="en-US" sz="2200" dirty="0" err="1">
                <a:latin typeface="Arial"/>
                <a:cs typeface="Arial"/>
              </a:rPr>
              <a:t>individuales</a:t>
            </a:r>
            <a:endParaRPr lang="en-US" sz="2200" dirty="0">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729656B3-2970-1EED-3094-078A54C70754}"/>
              </a:ext>
            </a:extLst>
          </p:cNvPr>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112334268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Enfoque detallado de riesgos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500"/>
              </a:spcBef>
              <a:spcAft>
                <a:spcPts val="0"/>
              </a:spcAft>
            </a:pPr>
            <a:r>
              <a:rPr lang="en-US" sz="2400" dirty="0" err="1">
                <a:latin typeface="Arial"/>
                <a:cs typeface="Arial"/>
              </a:rPr>
              <a:t>Proporciona</a:t>
            </a:r>
            <a:r>
              <a:rPr lang="en-US" sz="2400" dirty="0">
                <a:latin typeface="Arial"/>
                <a:cs typeface="Arial"/>
              </a:rPr>
              <a:t> la </a:t>
            </a:r>
            <a:r>
              <a:rPr lang="en-US" sz="2400" dirty="0" err="1">
                <a:latin typeface="Arial"/>
                <a:cs typeface="Arial"/>
              </a:rPr>
              <a:t>evaluación</a:t>
            </a:r>
            <a:r>
              <a:rPr lang="en-US" sz="2400" dirty="0">
                <a:latin typeface="Arial"/>
                <a:cs typeface="Arial"/>
              </a:rPr>
              <a:t> </a:t>
            </a:r>
            <a:r>
              <a:rPr lang="en-US" sz="2400" dirty="0" err="1">
                <a:latin typeface="Arial"/>
                <a:cs typeface="Arial"/>
              </a:rPr>
              <a:t>más</a:t>
            </a:r>
            <a:r>
              <a:rPr lang="en-US" sz="2400" dirty="0">
                <a:latin typeface="Arial"/>
                <a:cs typeface="Arial"/>
              </a:rPr>
              <a:t> </a:t>
            </a:r>
            <a:r>
              <a:rPr lang="en-US" sz="2400" dirty="0" err="1">
                <a:latin typeface="Arial"/>
                <a:cs typeface="Arial"/>
              </a:rPr>
              <a:t>precisa</a:t>
            </a:r>
            <a:r>
              <a:rPr lang="en-US" sz="2400" dirty="0">
                <a:latin typeface="Arial"/>
                <a:cs typeface="Arial"/>
              </a:rPr>
              <a:t> de </a:t>
            </a:r>
            <a:r>
              <a:rPr lang="en-US" sz="2400" dirty="0" err="1">
                <a:latin typeface="Arial"/>
                <a:cs typeface="Arial"/>
              </a:rPr>
              <a:t>los</a:t>
            </a:r>
            <a:r>
              <a:rPr lang="en-US" sz="2400" dirty="0">
                <a:latin typeface="Arial"/>
                <a:cs typeface="Arial"/>
              </a:rPr>
              <a:t> </a:t>
            </a:r>
            <a:r>
              <a:rPr lang="en-US" sz="2400" dirty="0" err="1">
                <a:latin typeface="Arial"/>
                <a:cs typeface="Arial"/>
              </a:rPr>
              <a:t>riesgos</a:t>
            </a:r>
            <a:r>
              <a:rPr lang="en-US" sz="2400" dirty="0">
                <a:latin typeface="Arial"/>
                <a:cs typeface="Arial"/>
              </a:rPr>
              <a:t> de </a:t>
            </a:r>
            <a:r>
              <a:rPr lang="en-US" sz="2400" dirty="0" err="1">
                <a:latin typeface="Arial"/>
                <a:cs typeface="Arial"/>
              </a:rPr>
              <a:t>seguridad</a:t>
            </a:r>
            <a:r>
              <a:rPr lang="en-US" sz="2400" dirty="0">
                <a:latin typeface="Arial"/>
                <a:cs typeface="Arial"/>
              </a:rPr>
              <a:t> del </a:t>
            </a:r>
            <a:r>
              <a:rPr lang="en-US" sz="2400" dirty="0" err="1">
                <a:latin typeface="Arial"/>
                <a:cs typeface="Arial"/>
              </a:rPr>
              <a:t>sistema</a:t>
            </a:r>
            <a:r>
              <a:rPr lang="en-US" sz="2400" dirty="0">
                <a:latin typeface="Arial"/>
                <a:cs typeface="Arial"/>
              </a:rPr>
              <a:t> de IT de </a:t>
            </a:r>
            <a:r>
              <a:rPr lang="en-US" sz="2400" dirty="0" err="1">
                <a:latin typeface="Arial"/>
                <a:cs typeface="Arial"/>
              </a:rPr>
              <a:t>una</a:t>
            </a:r>
            <a:r>
              <a:rPr lang="en-US" sz="2400" dirty="0">
                <a:latin typeface="Arial"/>
                <a:cs typeface="Arial"/>
              </a:rPr>
              <a:t> </a:t>
            </a:r>
            <a:r>
              <a:rPr lang="en-US" sz="2400" dirty="0" err="1">
                <a:latin typeface="Arial"/>
                <a:cs typeface="Arial"/>
              </a:rPr>
              <a:t>organización</a:t>
            </a:r>
            <a:endParaRPr lang="en-US" sz="2400" dirty="0">
              <a:latin typeface="Arial"/>
              <a:cs typeface="Arial"/>
            </a:endParaRPr>
          </a:p>
          <a:p>
            <a:pPr algn="just">
              <a:lnSpc>
                <a:spcPct val="100000"/>
              </a:lnSpc>
              <a:spcBef>
                <a:spcPts val="1500"/>
              </a:spcBef>
              <a:spcAft>
                <a:spcPts val="0"/>
              </a:spcAft>
            </a:pPr>
            <a:r>
              <a:rPr lang="en-US" sz="2400" dirty="0" err="1">
                <a:latin typeface="Arial"/>
                <a:cs typeface="Arial"/>
              </a:rPr>
              <a:t>Costo</a:t>
            </a:r>
            <a:r>
              <a:rPr lang="en-US" sz="2400" dirty="0">
                <a:latin typeface="Arial"/>
                <a:cs typeface="Arial"/>
              </a:rPr>
              <a:t> </a:t>
            </a:r>
            <a:r>
              <a:rPr lang="en-US" sz="2400" dirty="0" err="1">
                <a:latin typeface="Arial"/>
                <a:cs typeface="Arial"/>
              </a:rPr>
              <a:t>más</a:t>
            </a:r>
            <a:r>
              <a:rPr lang="en-US" sz="2400" dirty="0">
                <a:latin typeface="Arial"/>
                <a:cs typeface="Arial"/>
              </a:rPr>
              <a:t> alto</a:t>
            </a:r>
          </a:p>
          <a:p>
            <a:pPr algn="just">
              <a:lnSpc>
                <a:spcPct val="100000"/>
              </a:lnSpc>
              <a:spcBef>
                <a:spcPts val="1500"/>
              </a:spcBef>
              <a:spcAft>
                <a:spcPts val="0"/>
              </a:spcAft>
            </a:pPr>
            <a:r>
              <a:rPr lang="en-US" sz="2400" dirty="0" err="1">
                <a:latin typeface="Arial"/>
                <a:cs typeface="Arial"/>
              </a:rPr>
              <a:t>Inicialmente</a:t>
            </a:r>
            <a:r>
              <a:rPr lang="en-US" sz="2400" dirty="0">
                <a:latin typeface="Arial"/>
                <a:cs typeface="Arial"/>
              </a:rPr>
              <a:t> se </a:t>
            </a:r>
            <a:r>
              <a:rPr lang="en-US" sz="2400" dirty="0" err="1">
                <a:latin typeface="Arial"/>
                <a:cs typeface="Arial"/>
              </a:rPr>
              <a:t>centró</a:t>
            </a:r>
            <a:r>
              <a:rPr lang="en-US" sz="2400" dirty="0">
                <a:latin typeface="Arial"/>
                <a:cs typeface="Arial"/>
              </a:rPr>
              <a:t> </a:t>
            </a:r>
            <a:r>
              <a:rPr lang="en-US" sz="2400" dirty="0" err="1">
                <a:latin typeface="Arial"/>
                <a:cs typeface="Arial"/>
              </a:rPr>
              <a:t>en</a:t>
            </a:r>
            <a:r>
              <a:rPr lang="en-US" sz="2400" dirty="0">
                <a:latin typeface="Arial"/>
                <a:cs typeface="Arial"/>
              </a:rPr>
              <a:t> </a:t>
            </a:r>
            <a:r>
              <a:rPr lang="en-US" sz="2400" dirty="0" err="1">
                <a:latin typeface="Arial"/>
                <a:cs typeface="Arial"/>
              </a:rPr>
              <a:t>abordar</a:t>
            </a:r>
            <a:r>
              <a:rPr lang="en-US" sz="2400" dirty="0">
                <a:latin typeface="Arial"/>
                <a:cs typeface="Arial"/>
              </a:rPr>
              <a:t> </a:t>
            </a:r>
            <a:r>
              <a:rPr lang="en-US" sz="2400" dirty="0" err="1">
                <a:latin typeface="Arial"/>
                <a:cs typeface="Arial"/>
              </a:rPr>
              <a:t>los</a:t>
            </a:r>
            <a:r>
              <a:rPr lang="en-US" sz="2400" dirty="0">
                <a:latin typeface="Arial"/>
                <a:cs typeface="Arial"/>
              </a:rPr>
              <a:t> </a:t>
            </a:r>
            <a:r>
              <a:rPr lang="en-US" sz="2400" dirty="0" err="1">
                <a:latin typeface="Arial"/>
                <a:cs typeface="Arial"/>
              </a:rPr>
              <a:t>problemas</a:t>
            </a:r>
            <a:r>
              <a:rPr lang="en-US" sz="2400" dirty="0">
                <a:latin typeface="Arial"/>
                <a:cs typeface="Arial"/>
              </a:rPr>
              <a:t> de </a:t>
            </a:r>
            <a:r>
              <a:rPr lang="en-US" sz="2400" dirty="0" err="1">
                <a:latin typeface="Arial"/>
                <a:cs typeface="Arial"/>
              </a:rPr>
              <a:t>seguridad</a:t>
            </a:r>
            <a:r>
              <a:rPr lang="en-US" sz="2400" dirty="0">
                <a:latin typeface="Arial"/>
                <a:cs typeface="Arial"/>
              </a:rPr>
              <a:t> </a:t>
            </a:r>
            <a:r>
              <a:rPr lang="en-US" sz="2400" dirty="0" err="1">
                <a:latin typeface="Arial"/>
                <a:cs typeface="Arial"/>
              </a:rPr>
              <a:t>el</a:t>
            </a:r>
            <a:r>
              <a:rPr lang="en-US" sz="2400" dirty="0">
                <a:latin typeface="Arial"/>
                <a:cs typeface="Arial"/>
              </a:rPr>
              <a:t> area de </a:t>
            </a:r>
            <a:r>
              <a:rPr lang="en-US" sz="2400" dirty="0" err="1">
                <a:latin typeface="Arial"/>
                <a:cs typeface="Arial"/>
              </a:rPr>
              <a:t>defensa</a:t>
            </a:r>
            <a:endParaRPr lang="en-US" sz="2400" dirty="0">
              <a:latin typeface="Arial"/>
              <a:cs typeface="Arial"/>
            </a:endParaRPr>
          </a:p>
          <a:p>
            <a:pPr algn="just">
              <a:lnSpc>
                <a:spcPct val="100000"/>
              </a:lnSpc>
              <a:spcBef>
                <a:spcPts val="1500"/>
              </a:spcBef>
              <a:spcAft>
                <a:spcPts val="0"/>
              </a:spcAft>
            </a:pPr>
            <a:r>
              <a:rPr lang="en-US" sz="2400" dirty="0">
                <a:latin typeface="Arial"/>
                <a:cs typeface="Arial"/>
              </a:rPr>
              <a:t>A menudo es </a:t>
            </a:r>
            <a:r>
              <a:rPr lang="en-US" sz="2400" dirty="0" err="1">
                <a:latin typeface="Arial"/>
                <a:cs typeface="Arial"/>
              </a:rPr>
              <a:t>obligatorio</a:t>
            </a:r>
            <a:r>
              <a:rPr lang="en-US" sz="2400" dirty="0">
                <a:latin typeface="Arial"/>
                <a:cs typeface="Arial"/>
              </a:rPr>
              <a:t> </a:t>
            </a:r>
            <a:r>
              <a:rPr lang="en-US" sz="2400" dirty="0" err="1">
                <a:latin typeface="Arial"/>
                <a:cs typeface="Arial"/>
              </a:rPr>
              <a:t>por</a:t>
            </a:r>
            <a:r>
              <a:rPr lang="en-US" sz="2400" dirty="0">
                <a:latin typeface="Arial"/>
                <a:cs typeface="Arial"/>
              </a:rPr>
              <a:t> </a:t>
            </a:r>
            <a:r>
              <a:rPr lang="en-US" sz="2400" dirty="0" err="1">
                <a:latin typeface="Arial"/>
                <a:cs typeface="Arial"/>
              </a:rPr>
              <a:t>organizaciones</a:t>
            </a:r>
            <a:r>
              <a:rPr lang="en-US" sz="2400" dirty="0">
                <a:latin typeface="Arial"/>
                <a:cs typeface="Arial"/>
              </a:rPr>
              <a:t> </a:t>
            </a:r>
            <a:r>
              <a:rPr lang="en-US" sz="2400" dirty="0" err="1">
                <a:latin typeface="Arial"/>
                <a:cs typeface="Arial"/>
              </a:rPr>
              <a:t>gubernamentales</a:t>
            </a:r>
            <a:r>
              <a:rPr lang="en-US" sz="2400" dirty="0">
                <a:latin typeface="Arial"/>
                <a:cs typeface="Arial"/>
              </a:rPr>
              <a:t> y </a:t>
            </a:r>
            <a:r>
              <a:rPr lang="en-US" sz="2400" dirty="0" err="1">
                <a:latin typeface="Arial"/>
                <a:cs typeface="Arial"/>
              </a:rPr>
              <a:t>empresas</a:t>
            </a:r>
            <a:r>
              <a:rPr lang="en-US" sz="2400" dirty="0">
                <a:latin typeface="Arial"/>
                <a:cs typeface="Arial"/>
              </a:rPr>
              <a:t> </a:t>
            </a:r>
            <a:r>
              <a:rPr lang="en-US" sz="2400" dirty="0" err="1">
                <a:latin typeface="Arial"/>
                <a:cs typeface="Arial"/>
              </a:rPr>
              <a:t>asociadas</a:t>
            </a:r>
            <a:endParaRPr lang="en-US" sz="2400" dirty="0">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7E2EDF79-71EA-92E7-8045-5685AB14E568}"/>
              </a:ext>
            </a:extLst>
          </p:cNvPr>
          <p:cNvSpPr>
            <a:spLocks noGrp="1"/>
          </p:cNvSpPr>
          <p:nvPr>
            <p:ph type="sldNum" sz="quarter" idx="12"/>
          </p:nvPr>
        </p:nvSpPr>
        <p:spPr/>
        <p:txBody>
          <a:bodyPr/>
          <a:lstStyle/>
          <a:p>
            <a:fld id="{4FAB73BC-B049-4115-A692-8D63A059BFB8}" type="slidenum">
              <a:rPr lang="en-US" smtClean="0"/>
              <a:t>80</a:t>
            </a:fld>
            <a:endParaRPr lang="en-US" dirty="0"/>
          </a:p>
        </p:txBody>
      </p:sp>
    </p:spTree>
    <p:extLst>
      <p:ext uri="{BB962C8B-B14F-4D97-AF65-F5344CB8AC3E}">
        <p14:creationId xmlns:p14="http://schemas.microsoft.com/office/powerpoint/2010/main" val="336051971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Enfoque combinado</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500"/>
              </a:spcBef>
              <a:spcAft>
                <a:spcPts val="0"/>
              </a:spcAft>
            </a:pPr>
            <a:r>
              <a:rPr lang="en-US" sz="2400" dirty="0" err="1">
                <a:latin typeface="Arial"/>
                <a:cs typeface="Arial"/>
              </a:rPr>
              <a:t>Combina</a:t>
            </a:r>
            <a:r>
              <a:rPr lang="en-US" sz="2400" dirty="0">
                <a:latin typeface="Arial"/>
                <a:cs typeface="Arial"/>
              </a:rPr>
              <a:t> </a:t>
            </a:r>
            <a:r>
              <a:rPr lang="en-US" sz="2400" dirty="0" err="1">
                <a:latin typeface="Arial"/>
                <a:cs typeface="Arial"/>
              </a:rPr>
              <a:t>elementos</a:t>
            </a:r>
            <a:r>
              <a:rPr lang="en-US" sz="2400" dirty="0">
                <a:latin typeface="Arial"/>
                <a:cs typeface="Arial"/>
              </a:rPr>
              <a:t> de </a:t>
            </a:r>
            <a:r>
              <a:rPr lang="en-US" sz="2400" dirty="0" err="1">
                <a:latin typeface="Arial"/>
                <a:cs typeface="Arial"/>
              </a:rPr>
              <a:t>los</a:t>
            </a:r>
            <a:r>
              <a:rPr lang="en-US" sz="2400" dirty="0">
                <a:latin typeface="Arial"/>
                <a:cs typeface="Arial"/>
              </a:rPr>
              <a:t> </a:t>
            </a:r>
            <a:r>
              <a:rPr lang="en-US" sz="2400" dirty="0" err="1">
                <a:latin typeface="Arial"/>
                <a:cs typeface="Arial"/>
              </a:rPr>
              <a:t>enfoques</a:t>
            </a:r>
            <a:r>
              <a:rPr lang="en-US" sz="2400" dirty="0">
                <a:latin typeface="Arial"/>
                <a:cs typeface="Arial"/>
              </a:rPr>
              <a:t> de </a:t>
            </a:r>
            <a:r>
              <a:rPr lang="en-US" sz="2400" dirty="0" err="1">
                <a:latin typeface="Arial"/>
                <a:cs typeface="Arial"/>
              </a:rPr>
              <a:t>análisis</a:t>
            </a:r>
            <a:r>
              <a:rPr lang="en-US" sz="2400" dirty="0">
                <a:latin typeface="Arial"/>
                <a:cs typeface="Arial"/>
              </a:rPr>
              <a:t> de </a:t>
            </a:r>
            <a:r>
              <a:rPr lang="en-US" sz="2400" dirty="0" err="1">
                <a:latin typeface="Arial"/>
                <a:cs typeface="Arial"/>
              </a:rPr>
              <a:t>riesgos</a:t>
            </a:r>
            <a:r>
              <a:rPr lang="en-US" sz="2400" dirty="0">
                <a:latin typeface="Arial"/>
                <a:cs typeface="Arial"/>
              </a:rPr>
              <a:t> baseline, </a:t>
            </a:r>
            <a:r>
              <a:rPr lang="en-US" sz="2400" dirty="0" err="1">
                <a:latin typeface="Arial"/>
                <a:cs typeface="Arial"/>
              </a:rPr>
              <a:t>informales</a:t>
            </a:r>
            <a:r>
              <a:rPr lang="en-US" sz="2400" dirty="0">
                <a:latin typeface="Arial"/>
                <a:cs typeface="Arial"/>
              </a:rPr>
              <a:t> y </a:t>
            </a:r>
            <a:r>
              <a:rPr lang="en-US" sz="2400" dirty="0" err="1">
                <a:latin typeface="Arial"/>
                <a:cs typeface="Arial"/>
              </a:rPr>
              <a:t>detallados</a:t>
            </a:r>
            <a:endParaRPr lang="en-US" sz="2400" dirty="0">
              <a:latin typeface="Arial"/>
              <a:cs typeface="Arial"/>
            </a:endParaRPr>
          </a:p>
          <a:p>
            <a:pPr algn="just">
              <a:lnSpc>
                <a:spcPct val="100000"/>
              </a:lnSpc>
              <a:spcBef>
                <a:spcPts val="1500"/>
              </a:spcBef>
              <a:spcAft>
                <a:spcPts val="0"/>
              </a:spcAft>
            </a:pPr>
            <a:r>
              <a:rPr lang="en-US" sz="2400" dirty="0">
                <a:latin typeface="Arial"/>
                <a:cs typeface="Arial"/>
              </a:rPr>
              <a:t>El </a:t>
            </a:r>
            <a:r>
              <a:rPr lang="en-US" sz="2400" dirty="0" err="1">
                <a:latin typeface="Arial"/>
                <a:cs typeface="Arial"/>
              </a:rPr>
              <a:t>objetivo</a:t>
            </a:r>
            <a:r>
              <a:rPr lang="en-US" sz="2400" dirty="0">
                <a:latin typeface="Arial"/>
                <a:cs typeface="Arial"/>
              </a:rPr>
              <a:t> es </a:t>
            </a:r>
            <a:r>
              <a:rPr lang="en-US" sz="2400" dirty="0" err="1">
                <a:latin typeface="Arial"/>
                <a:cs typeface="Arial"/>
              </a:rPr>
              <a:t>proporcionar</a:t>
            </a:r>
            <a:r>
              <a:rPr lang="en-US" sz="2400" dirty="0">
                <a:latin typeface="Arial"/>
                <a:cs typeface="Arial"/>
              </a:rPr>
              <a:t> </a:t>
            </a:r>
            <a:r>
              <a:rPr lang="en-US" sz="2400" dirty="0" err="1">
                <a:latin typeface="Arial"/>
                <a:cs typeface="Arial"/>
              </a:rPr>
              <a:t>niveles</a:t>
            </a:r>
            <a:r>
              <a:rPr lang="en-US" sz="2400" dirty="0">
                <a:latin typeface="Arial"/>
                <a:cs typeface="Arial"/>
              </a:rPr>
              <a:t> </a:t>
            </a:r>
            <a:r>
              <a:rPr lang="en-US" sz="2400" dirty="0" err="1">
                <a:latin typeface="Arial"/>
                <a:cs typeface="Arial"/>
              </a:rPr>
              <a:t>razonables</a:t>
            </a:r>
            <a:r>
              <a:rPr lang="en-US" sz="2400" dirty="0">
                <a:latin typeface="Arial"/>
                <a:cs typeface="Arial"/>
              </a:rPr>
              <a:t> de </a:t>
            </a:r>
            <a:r>
              <a:rPr lang="en-US" sz="2400" dirty="0" err="1">
                <a:latin typeface="Arial"/>
                <a:cs typeface="Arial"/>
              </a:rPr>
              <a:t>protección</a:t>
            </a:r>
            <a:r>
              <a:rPr lang="en-US" sz="2400" dirty="0">
                <a:latin typeface="Arial"/>
                <a:cs typeface="Arial"/>
              </a:rPr>
              <a:t> lo </a:t>
            </a:r>
            <a:r>
              <a:rPr lang="en-US" sz="2400" dirty="0" err="1">
                <a:latin typeface="Arial"/>
                <a:cs typeface="Arial"/>
              </a:rPr>
              <a:t>más</a:t>
            </a:r>
            <a:r>
              <a:rPr lang="en-US" sz="2400" dirty="0">
                <a:latin typeface="Arial"/>
                <a:cs typeface="Arial"/>
              </a:rPr>
              <a:t> </a:t>
            </a:r>
            <a:r>
              <a:rPr lang="en-US" sz="2400" dirty="0" err="1">
                <a:latin typeface="Arial"/>
                <a:cs typeface="Arial"/>
              </a:rPr>
              <a:t>rápido</a:t>
            </a:r>
            <a:r>
              <a:rPr lang="en-US" sz="2400" dirty="0">
                <a:latin typeface="Arial"/>
                <a:cs typeface="Arial"/>
              </a:rPr>
              <a:t> </a:t>
            </a:r>
            <a:r>
              <a:rPr lang="en-US" sz="2400" dirty="0" err="1">
                <a:latin typeface="Arial"/>
                <a:cs typeface="Arial"/>
              </a:rPr>
              <a:t>posible</a:t>
            </a:r>
            <a:r>
              <a:rPr lang="en-US" sz="2400" dirty="0">
                <a:latin typeface="Arial"/>
                <a:cs typeface="Arial"/>
              </a:rPr>
              <a:t> y, a </a:t>
            </a:r>
            <a:r>
              <a:rPr lang="en-US" sz="2400" dirty="0" err="1">
                <a:latin typeface="Arial"/>
                <a:cs typeface="Arial"/>
              </a:rPr>
              <a:t>continuación</a:t>
            </a:r>
            <a:r>
              <a:rPr lang="en-US" sz="2400" dirty="0">
                <a:latin typeface="Arial"/>
                <a:cs typeface="Arial"/>
              </a:rPr>
              <a:t>, </a:t>
            </a:r>
            <a:r>
              <a:rPr lang="en-US" sz="2400" dirty="0" err="1">
                <a:latin typeface="Arial"/>
                <a:cs typeface="Arial"/>
              </a:rPr>
              <a:t>examinar</a:t>
            </a:r>
            <a:r>
              <a:rPr lang="en-US" sz="2400" dirty="0">
                <a:latin typeface="Arial"/>
                <a:cs typeface="Arial"/>
              </a:rPr>
              <a:t> y </a:t>
            </a:r>
            <a:r>
              <a:rPr lang="en-US" sz="2400" dirty="0" err="1">
                <a:latin typeface="Arial"/>
                <a:cs typeface="Arial"/>
              </a:rPr>
              <a:t>ajustar</a:t>
            </a:r>
            <a:r>
              <a:rPr lang="en-US" sz="2400" dirty="0">
                <a:latin typeface="Arial"/>
                <a:cs typeface="Arial"/>
              </a:rPr>
              <a:t> </a:t>
            </a:r>
            <a:r>
              <a:rPr lang="en-US" sz="2400" dirty="0" err="1">
                <a:latin typeface="Arial"/>
                <a:cs typeface="Arial"/>
              </a:rPr>
              <a:t>los</a:t>
            </a:r>
            <a:r>
              <a:rPr lang="en-US" sz="2400" dirty="0">
                <a:latin typeface="Arial"/>
                <a:cs typeface="Arial"/>
              </a:rPr>
              <a:t> </a:t>
            </a:r>
            <a:r>
              <a:rPr lang="en-US" sz="2400" dirty="0" err="1">
                <a:latin typeface="Arial"/>
                <a:cs typeface="Arial"/>
              </a:rPr>
              <a:t>controles</a:t>
            </a:r>
            <a:r>
              <a:rPr lang="en-US" sz="2400" dirty="0">
                <a:latin typeface="Arial"/>
                <a:cs typeface="Arial"/>
              </a:rPr>
              <a:t> de </a:t>
            </a:r>
            <a:r>
              <a:rPr lang="en-US" sz="2400" dirty="0" err="1">
                <a:latin typeface="Arial"/>
                <a:cs typeface="Arial"/>
              </a:rPr>
              <a:t>protección</a:t>
            </a:r>
            <a:r>
              <a:rPr lang="en-US" sz="2400" dirty="0">
                <a:latin typeface="Arial"/>
                <a:cs typeface="Arial"/>
              </a:rPr>
              <a:t> </a:t>
            </a:r>
            <a:r>
              <a:rPr lang="en-US" sz="2400" dirty="0" err="1">
                <a:latin typeface="Arial"/>
                <a:cs typeface="Arial"/>
              </a:rPr>
              <a:t>implementados</a:t>
            </a:r>
            <a:r>
              <a:rPr lang="en-US" sz="2400" dirty="0">
                <a:latin typeface="Arial"/>
                <a:cs typeface="Arial"/>
              </a:rPr>
              <a:t> </a:t>
            </a:r>
            <a:r>
              <a:rPr lang="en-US" sz="2400" dirty="0" err="1">
                <a:latin typeface="Arial"/>
                <a:cs typeface="Arial"/>
              </a:rPr>
              <a:t>en</a:t>
            </a:r>
            <a:r>
              <a:rPr lang="en-US" sz="2400" dirty="0">
                <a:latin typeface="Arial"/>
                <a:cs typeface="Arial"/>
              </a:rPr>
              <a:t> </a:t>
            </a:r>
            <a:r>
              <a:rPr lang="en-US" sz="2400" dirty="0" err="1">
                <a:latin typeface="Arial"/>
                <a:cs typeface="Arial"/>
              </a:rPr>
              <a:t>los</a:t>
            </a:r>
            <a:r>
              <a:rPr lang="en-US" sz="2400" dirty="0">
                <a:latin typeface="Arial"/>
                <a:cs typeface="Arial"/>
              </a:rPr>
              <a:t> </a:t>
            </a:r>
            <a:r>
              <a:rPr lang="en-US" sz="2400" dirty="0" err="1">
                <a:latin typeface="Arial"/>
                <a:cs typeface="Arial"/>
              </a:rPr>
              <a:t>sistemas</a:t>
            </a:r>
            <a:r>
              <a:rPr lang="en-US" sz="2400" dirty="0">
                <a:latin typeface="Arial"/>
                <a:cs typeface="Arial"/>
              </a:rPr>
              <a:t> clave a lo largo del </a:t>
            </a:r>
            <a:r>
              <a:rPr lang="en-US" sz="2400" dirty="0" err="1">
                <a:latin typeface="Arial"/>
                <a:cs typeface="Arial"/>
              </a:rPr>
              <a:t>tiempo</a:t>
            </a:r>
            <a:endParaRPr lang="en-US" sz="2400" dirty="0">
              <a:latin typeface="Arial"/>
              <a:cs typeface="Arial"/>
            </a:endParaRPr>
          </a:p>
          <a:p>
            <a:pPr algn="just">
              <a:lnSpc>
                <a:spcPct val="100000"/>
              </a:lnSpc>
              <a:spcBef>
                <a:spcPts val="1500"/>
              </a:spcBef>
              <a:spcAft>
                <a:spcPts val="0"/>
              </a:spcAft>
            </a:pPr>
            <a:r>
              <a:rPr lang="en-US" sz="2400" dirty="0">
                <a:latin typeface="Arial"/>
                <a:cs typeface="Arial"/>
              </a:rPr>
              <a:t>El </a:t>
            </a:r>
            <a:r>
              <a:rPr lang="en-US" sz="2400" dirty="0" err="1">
                <a:latin typeface="Arial"/>
                <a:cs typeface="Arial"/>
              </a:rPr>
              <a:t>enfoque</a:t>
            </a:r>
            <a:r>
              <a:rPr lang="en-US" sz="2400" dirty="0">
                <a:latin typeface="Arial"/>
                <a:cs typeface="Arial"/>
              </a:rPr>
              <a:t> </a:t>
            </a:r>
            <a:r>
              <a:rPr lang="en-US" sz="2400" dirty="0" err="1">
                <a:latin typeface="Arial"/>
                <a:cs typeface="Arial"/>
              </a:rPr>
              <a:t>comienza</a:t>
            </a:r>
            <a:r>
              <a:rPr lang="en-US" sz="2400" dirty="0">
                <a:latin typeface="Arial"/>
                <a:cs typeface="Arial"/>
              </a:rPr>
              <a:t> con la </a:t>
            </a:r>
            <a:r>
              <a:rPr lang="en-US" sz="2400" dirty="0" err="1">
                <a:latin typeface="Arial"/>
                <a:cs typeface="Arial"/>
              </a:rPr>
              <a:t>implementación</a:t>
            </a:r>
            <a:r>
              <a:rPr lang="en-US" sz="2400" dirty="0">
                <a:latin typeface="Arial"/>
                <a:cs typeface="Arial"/>
              </a:rPr>
              <a:t> de </a:t>
            </a:r>
            <a:r>
              <a:rPr lang="en-US" sz="2400" dirty="0" err="1">
                <a:latin typeface="Arial"/>
                <a:cs typeface="Arial"/>
              </a:rPr>
              <a:t>recomendaciones</a:t>
            </a:r>
            <a:r>
              <a:rPr lang="en-US" sz="2400" dirty="0">
                <a:latin typeface="Arial"/>
                <a:cs typeface="Arial"/>
              </a:rPr>
              <a:t> de </a:t>
            </a:r>
            <a:r>
              <a:rPr lang="en-US" sz="2400" dirty="0" err="1">
                <a:latin typeface="Arial"/>
                <a:cs typeface="Arial"/>
              </a:rPr>
              <a:t>seguridad</a:t>
            </a:r>
            <a:r>
              <a:rPr lang="en-US" sz="2400" dirty="0">
                <a:latin typeface="Arial"/>
                <a:cs typeface="Arial"/>
              </a:rPr>
              <a:t> del </a:t>
            </a:r>
            <a:r>
              <a:rPr lang="en-US" sz="2400" dirty="0" err="1">
                <a:latin typeface="Arial"/>
                <a:cs typeface="Arial"/>
              </a:rPr>
              <a:t>enfoque</a:t>
            </a:r>
            <a:r>
              <a:rPr lang="en-US" sz="2400" dirty="0">
                <a:latin typeface="Arial"/>
                <a:cs typeface="Arial"/>
              </a:rPr>
              <a:t> baseline </a:t>
            </a:r>
            <a:r>
              <a:rPr lang="en-US" sz="2400" dirty="0" err="1">
                <a:latin typeface="Arial"/>
                <a:cs typeface="Arial"/>
              </a:rPr>
              <a:t>adecuadas</a:t>
            </a:r>
            <a:r>
              <a:rPr lang="en-US" sz="2400" dirty="0">
                <a:latin typeface="Arial"/>
                <a:cs typeface="Arial"/>
              </a:rPr>
              <a:t> </a:t>
            </a:r>
            <a:r>
              <a:rPr lang="en-US" sz="2400" dirty="0" err="1">
                <a:latin typeface="Arial"/>
                <a:cs typeface="Arial"/>
              </a:rPr>
              <a:t>en</a:t>
            </a:r>
            <a:r>
              <a:rPr lang="en-US" sz="2400" dirty="0">
                <a:latin typeface="Arial"/>
                <a:cs typeface="Arial"/>
              </a:rPr>
              <a:t> </a:t>
            </a:r>
            <a:r>
              <a:rPr lang="en-US" sz="2400" dirty="0" err="1">
                <a:latin typeface="Arial"/>
                <a:cs typeface="Arial"/>
              </a:rPr>
              <a:t>todos</a:t>
            </a:r>
            <a:r>
              <a:rPr lang="en-US" sz="2400" dirty="0">
                <a:latin typeface="Arial"/>
                <a:cs typeface="Arial"/>
              </a:rPr>
              <a:t> </a:t>
            </a:r>
            <a:r>
              <a:rPr lang="en-US" sz="2400" dirty="0" err="1">
                <a:latin typeface="Arial"/>
                <a:cs typeface="Arial"/>
              </a:rPr>
              <a:t>los</a:t>
            </a:r>
            <a:r>
              <a:rPr lang="en-US" sz="2400" dirty="0">
                <a:latin typeface="Arial"/>
                <a:cs typeface="Arial"/>
              </a:rPr>
              <a:t> </a:t>
            </a:r>
            <a:r>
              <a:rPr lang="en-US" sz="2400" dirty="0" err="1">
                <a:latin typeface="Arial"/>
                <a:cs typeface="Arial"/>
              </a:rPr>
              <a:t>sistemas</a:t>
            </a:r>
            <a:endParaRPr lang="en-US" sz="2400" dirty="0">
              <a:latin typeface="Arial"/>
              <a:cs typeface="Arial"/>
            </a:endParaRPr>
          </a:p>
          <a:p>
            <a:pPr algn="just">
              <a:lnSpc>
                <a:spcPct val="100000"/>
              </a:lnSpc>
              <a:spcBef>
                <a:spcPts val="1500"/>
              </a:spcBef>
              <a:spcAft>
                <a:spcPts val="0"/>
              </a:spcAft>
            </a:pPr>
            <a:r>
              <a:rPr lang="en-US" sz="2400" dirty="0">
                <a:latin typeface="Arial"/>
                <a:cs typeface="Arial"/>
              </a:rPr>
              <a:t>A </a:t>
            </a:r>
            <a:r>
              <a:rPr lang="en-US" sz="2400" dirty="0" err="1">
                <a:latin typeface="Arial"/>
                <a:cs typeface="Arial"/>
              </a:rPr>
              <a:t>continuación</a:t>
            </a:r>
            <a:r>
              <a:rPr lang="en-US" sz="2400" dirty="0">
                <a:latin typeface="Arial"/>
                <a:cs typeface="Arial"/>
              </a:rPr>
              <a:t>, </a:t>
            </a:r>
            <a:r>
              <a:rPr lang="en-US" sz="2400" dirty="0" err="1">
                <a:latin typeface="Arial"/>
                <a:cs typeface="Arial"/>
              </a:rPr>
              <a:t>los</a:t>
            </a:r>
            <a:r>
              <a:rPr lang="en-US" sz="2400" dirty="0">
                <a:latin typeface="Arial"/>
                <a:cs typeface="Arial"/>
              </a:rPr>
              <a:t> </a:t>
            </a:r>
            <a:r>
              <a:rPr lang="en-US" sz="2400" dirty="0" err="1">
                <a:latin typeface="Arial"/>
                <a:cs typeface="Arial"/>
              </a:rPr>
              <a:t>sistemas</a:t>
            </a:r>
            <a:r>
              <a:rPr lang="en-US" sz="2400" dirty="0">
                <a:latin typeface="Arial"/>
                <a:cs typeface="Arial"/>
              </a:rPr>
              <a:t> </a:t>
            </a:r>
            <a:r>
              <a:rPr lang="en-US" sz="2400" dirty="0" err="1">
                <a:latin typeface="Arial"/>
                <a:cs typeface="Arial"/>
              </a:rPr>
              <a:t>expuestos</a:t>
            </a:r>
            <a:r>
              <a:rPr lang="en-US" sz="2400" dirty="0">
                <a:latin typeface="Arial"/>
                <a:cs typeface="Arial"/>
              </a:rPr>
              <a:t> a altos </a:t>
            </a:r>
            <a:r>
              <a:rPr lang="en-US" sz="2400" dirty="0" err="1">
                <a:latin typeface="Arial"/>
                <a:cs typeface="Arial"/>
              </a:rPr>
              <a:t>niveles</a:t>
            </a:r>
            <a:r>
              <a:rPr lang="en-US" sz="2400" dirty="0">
                <a:latin typeface="Arial"/>
                <a:cs typeface="Arial"/>
              </a:rPr>
              <a:t> de </a:t>
            </a:r>
            <a:r>
              <a:rPr lang="en-US" sz="2400" dirty="0" err="1">
                <a:latin typeface="Arial"/>
                <a:cs typeface="Arial"/>
              </a:rPr>
              <a:t>riesgo</a:t>
            </a:r>
            <a:r>
              <a:rPr lang="en-US" sz="2400" dirty="0">
                <a:latin typeface="Arial"/>
                <a:cs typeface="Arial"/>
              </a:rPr>
              <a:t> o </a:t>
            </a:r>
            <a:r>
              <a:rPr lang="en-US" sz="2400" dirty="0" err="1">
                <a:latin typeface="Arial"/>
                <a:cs typeface="Arial"/>
              </a:rPr>
              <a:t>críticos</a:t>
            </a:r>
            <a:r>
              <a:rPr lang="en-US" sz="2400" dirty="0">
                <a:latin typeface="Arial"/>
                <a:cs typeface="Arial"/>
              </a:rPr>
              <a:t> para </a:t>
            </a:r>
            <a:r>
              <a:rPr lang="en-US" sz="2400" dirty="0" err="1">
                <a:latin typeface="Arial"/>
                <a:cs typeface="Arial"/>
              </a:rPr>
              <a:t>los</a:t>
            </a:r>
            <a:r>
              <a:rPr lang="en-US" sz="2400" dirty="0">
                <a:latin typeface="Arial"/>
                <a:cs typeface="Arial"/>
              </a:rPr>
              <a:t> </a:t>
            </a:r>
            <a:r>
              <a:rPr lang="en-US" sz="2400" dirty="0" err="1">
                <a:latin typeface="Arial"/>
                <a:cs typeface="Arial"/>
              </a:rPr>
              <a:t>objetivos</a:t>
            </a:r>
            <a:r>
              <a:rPr lang="en-US" sz="2400" dirty="0">
                <a:latin typeface="Arial"/>
                <a:cs typeface="Arial"/>
              </a:rPr>
              <a:t> </a:t>
            </a:r>
            <a:r>
              <a:rPr lang="en-US" sz="2400" dirty="0" err="1">
                <a:latin typeface="Arial"/>
                <a:cs typeface="Arial"/>
              </a:rPr>
              <a:t>empresariales</a:t>
            </a:r>
            <a:r>
              <a:rPr lang="en-US" sz="2400" dirty="0">
                <a:latin typeface="Arial"/>
                <a:cs typeface="Arial"/>
              </a:rPr>
              <a:t> de la </a:t>
            </a:r>
            <a:r>
              <a:rPr lang="en-US" sz="2400" dirty="0" err="1">
                <a:latin typeface="Arial"/>
                <a:cs typeface="Arial"/>
              </a:rPr>
              <a:t>organización</a:t>
            </a:r>
            <a:r>
              <a:rPr lang="en-US" sz="2400" dirty="0">
                <a:latin typeface="Arial"/>
                <a:cs typeface="Arial"/>
              </a:rPr>
              <a:t> se </a:t>
            </a:r>
            <a:r>
              <a:rPr lang="en-US" sz="2400" dirty="0" err="1">
                <a:latin typeface="Arial"/>
                <a:cs typeface="Arial"/>
              </a:rPr>
              <a:t>identifican</a:t>
            </a:r>
            <a:r>
              <a:rPr lang="en-US" sz="2400" dirty="0">
                <a:latin typeface="Arial"/>
                <a:cs typeface="Arial"/>
              </a:rPr>
              <a:t> </a:t>
            </a:r>
            <a:r>
              <a:rPr lang="en-US" sz="2400" dirty="0" err="1">
                <a:latin typeface="Arial"/>
                <a:cs typeface="Arial"/>
              </a:rPr>
              <a:t>en</a:t>
            </a:r>
            <a:r>
              <a:rPr lang="en-US" sz="2400" dirty="0">
                <a:latin typeface="Arial"/>
                <a:cs typeface="Arial"/>
              </a:rPr>
              <a:t> la </a:t>
            </a:r>
            <a:r>
              <a:rPr lang="en-US" sz="2400" dirty="0" err="1">
                <a:latin typeface="Arial"/>
                <a:cs typeface="Arial"/>
              </a:rPr>
              <a:t>evaluación</a:t>
            </a:r>
            <a:r>
              <a:rPr lang="en-US" sz="2400" dirty="0">
                <a:latin typeface="Arial"/>
                <a:cs typeface="Arial"/>
              </a:rPr>
              <a:t> de </a:t>
            </a:r>
            <a:r>
              <a:rPr lang="en-US" sz="2400" dirty="0" err="1">
                <a:latin typeface="Arial"/>
                <a:cs typeface="Arial"/>
              </a:rPr>
              <a:t>riesgos</a:t>
            </a:r>
            <a:r>
              <a:rPr lang="en-US" sz="2400" dirty="0">
                <a:latin typeface="Arial"/>
                <a:cs typeface="Arial"/>
              </a:rPr>
              <a:t> de alto </a:t>
            </a:r>
            <a:r>
              <a:rPr lang="en-US" sz="2400" dirty="0" err="1">
                <a:latin typeface="Arial"/>
                <a:cs typeface="Arial"/>
              </a:rPr>
              <a:t>nivel</a:t>
            </a:r>
            <a:endParaRPr lang="en-US" sz="2400" dirty="0">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A558291F-043D-4078-6969-EAB6532127C7}"/>
              </a:ext>
            </a:extLst>
          </p:cNvPr>
          <p:cNvSpPr>
            <a:spLocks noGrp="1"/>
          </p:cNvSpPr>
          <p:nvPr>
            <p:ph type="sldNum" sz="quarter" idx="12"/>
          </p:nvPr>
        </p:nvSpPr>
        <p:spPr/>
        <p:txBody>
          <a:bodyPr/>
          <a:lstStyle/>
          <a:p>
            <a:fld id="{4FAB73BC-B049-4115-A692-8D63A059BFB8}" type="slidenum">
              <a:rPr lang="en-US" smtClean="0"/>
              <a:t>81</a:t>
            </a:fld>
            <a:endParaRPr lang="en-US" dirty="0"/>
          </a:p>
        </p:txBody>
      </p:sp>
    </p:spTree>
    <p:extLst>
      <p:ext uri="{BB962C8B-B14F-4D97-AF65-F5344CB8AC3E}">
        <p14:creationId xmlns:p14="http://schemas.microsoft.com/office/powerpoint/2010/main" val="406973861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Enfoque combinado</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500"/>
              </a:spcBef>
              <a:spcAft>
                <a:spcPts val="0"/>
              </a:spcAft>
            </a:pPr>
            <a:r>
              <a:rPr lang="en-US" sz="2400" dirty="0">
                <a:latin typeface="Arial"/>
                <a:cs typeface="Arial"/>
              </a:rPr>
              <a:t>A </a:t>
            </a:r>
            <a:r>
              <a:rPr lang="en-US" sz="2400" dirty="0" err="1">
                <a:latin typeface="Arial"/>
                <a:cs typeface="Arial"/>
              </a:rPr>
              <a:t>continuación</a:t>
            </a:r>
            <a:r>
              <a:rPr lang="en-US" sz="2400" dirty="0">
                <a:latin typeface="Arial"/>
                <a:cs typeface="Arial"/>
              </a:rPr>
              <a:t>, se </a:t>
            </a:r>
            <a:r>
              <a:rPr lang="en-US" sz="2400" dirty="0" err="1">
                <a:latin typeface="Arial"/>
                <a:cs typeface="Arial"/>
              </a:rPr>
              <a:t>puede</a:t>
            </a:r>
            <a:r>
              <a:rPr lang="en-US" sz="2400" dirty="0">
                <a:latin typeface="Arial"/>
                <a:cs typeface="Arial"/>
              </a:rPr>
              <a:t> </a:t>
            </a:r>
            <a:r>
              <a:rPr lang="en-US" sz="2400" dirty="0" err="1">
                <a:latin typeface="Arial"/>
                <a:cs typeface="Arial"/>
              </a:rPr>
              <a:t>tomar</a:t>
            </a:r>
            <a:r>
              <a:rPr lang="en-US" sz="2400" dirty="0">
                <a:latin typeface="Arial"/>
                <a:cs typeface="Arial"/>
              </a:rPr>
              <a:t> la </a:t>
            </a:r>
            <a:r>
              <a:rPr lang="en-US" sz="2400" dirty="0" err="1">
                <a:latin typeface="Arial"/>
                <a:cs typeface="Arial"/>
              </a:rPr>
              <a:t>decisión</a:t>
            </a:r>
            <a:r>
              <a:rPr lang="en-US" sz="2400" dirty="0">
                <a:latin typeface="Arial"/>
                <a:cs typeface="Arial"/>
              </a:rPr>
              <a:t> de </a:t>
            </a:r>
            <a:r>
              <a:rPr lang="en-US" sz="2400" dirty="0" err="1">
                <a:latin typeface="Arial"/>
                <a:cs typeface="Arial"/>
              </a:rPr>
              <a:t>realizar</a:t>
            </a:r>
            <a:r>
              <a:rPr lang="en-US" sz="2400" dirty="0">
                <a:latin typeface="Arial"/>
                <a:cs typeface="Arial"/>
              </a:rPr>
              <a:t> </a:t>
            </a:r>
            <a:r>
              <a:rPr lang="en-US" sz="2400" dirty="0" err="1">
                <a:latin typeface="Arial"/>
                <a:cs typeface="Arial"/>
              </a:rPr>
              <a:t>una</a:t>
            </a:r>
            <a:r>
              <a:rPr lang="en-US" sz="2400" dirty="0">
                <a:latin typeface="Arial"/>
                <a:cs typeface="Arial"/>
              </a:rPr>
              <a:t> </a:t>
            </a:r>
            <a:r>
              <a:rPr lang="en-US" sz="2400" dirty="0" err="1">
                <a:latin typeface="Arial"/>
                <a:cs typeface="Arial"/>
              </a:rPr>
              <a:t>evaluación</a:t>
            </a:r>
            <a:r>
              <a:rPr lang="en-US" sz="2400" dirty="0">
                <a:latin typeface="Arial"/>
                <a:cs typeface="Arial"/>
              </a:rPr>
              <a:t> de </a:t>
            </a:r>
            <a:r>
              <a:rPr lang="en-US" sz="2400" dirty="0" err="1">
                <a:latin typeface="Arial"/>
                <a:cs typeface="Arial"/>
              </a:rPr>
              <a:t>riesgos</a:t>
            </a:r>
            <a:r>
              <a:rPr lang="en-US" sz="2400" dirty="0">
                <a:latin typeface="Arial"/>
                <a:cs typeface="Arial"/>
              </a:rPr>
              <a:t> informal </a:t>
            </a:r>
            <a:r>
              <a:rPr lang="en-US" sz="2400" dirty="0" err="1">
                <a:latin typeface="Arial"/>
                <a:cs typeface="Arial"/>
              </a:rPr>
              <a:t>inmediata</a:t>
            </a:r>
            <a:r>
              <a:rPr lang="en-US" sz="2400" dirty="0">
                <a:latin typeface="Arial"/>
                <a:cs typeface="Arial"/>
              </a:rPr>
              <a:t> </a:t>
            </a:r>
            <a:r>
              <a:rPr lang="en-US" sz="2400" dirty="0" err="1">
                <a:latin typeface="Arial"/>
                <a:cs typeface="Arial"/>
              </a:rPr>
              <a:t>en</a:t>
            </a:r>
            <a:r>
              <a:rPr lang="en-US" sz="2400" dirty="0">
                <a:latin typeface="Arial"/>
                <a:cs typeface="Arial"/>
              </a:rPr>
              <a:t> </a:t>
            </a:r>
            <a:r>
              <a:rPr lang="en-US" sz="2400" dirty="0" err="1">
                <a:latin typeface="Arial"/>
                <a:cs typeface="Arial"/>
              </a:rPr>
              <a:t>los</a:t>
            </a:r>
            <a:r>
              <a:rPr lang="en-US" sz="2400" dirty="0">
                <a:latin typeface="Arial"/>
                <a:cs typeface="Arial"/>
              </a:rPr>
              <a:t> </a:t>
            </a:r>
            <a:r>
              <a:rPr lang="en-US" sz="2400" dirty="0" err="1">
                <a:latin typeface="Arial"/>
                <a:cs typeface="Arial"/>
              </a:rPr>
              <a:t>sistemas</a:t>
            </a:r>
            <a:r>
              <a:rPr lang="en-US" sz="2400" dirty="0">
                <a:latin typeface="Arial"/>
                <a:cs typeface="Arial"/>
              </a:rPr>
              <a:t> clave, con </a:t>
            </a:r>
            <a:r>
              <a:rPr lang="en-US" sz="2400" dirty="0" err="1">
                <a:latin typeface="Arial"/>
                <a:cs typeface="Arial"/>
              </a:rPr>
              <a:t>el</a:t>
            </a:r>
            <a:r>
              <a:rPr lang="en-US" sz="2400" dirty="0">
                <a:latin typeface="Arial"/>
                <a:cs typeface="Arial"/>
              </a:rPr>
              <a:t> </a:t>
            </a:r>
            <a:r>
              <a:rPr lang="en-US" sz="2400" dirty="0" err="1">
                <a:latin typeface="Arial"/>
                <a:cs typeface="Arial"/>
              </a:rPr>
              <a:t>objetivo</a:t>
            </a:r>
            <a:r>
              <a:rPr lang="en-US" sz="2400" dirty="0">
                <a:latin typeface="Arial"/>
                <a:cs typeface="Arial"/>
              </a:rPr>
              <a:t> de </a:t>
            </a:r>
            <a:r>
              <a:rPr lang="en-US" sz="2400" dirty="0" err="1">
                <a:latin typeface="Arial"/>
                <a:cs typeface="Arial"/>
              </a:rPr>
              <a:t>adaptar</a:t>
            </a:r>
            <a:r>
              <a:rPr lang="en-US" sz="2400" dirty="0">
                <a:latin typeface="Arial"/>
                <a:cs typeface="Arial"/>
              </a:rPr>
              <a:t> </a:t>
            </a:r>
            <a:r>
              <a:rPr lang="en-US" sz="2400" dirty="0" err="1">
                <a:latin typeface="Arial"/>
                <a:cs typeface="Arial"/>
              </a:rPr>
              <a:t>los</a:t>
            </a:r>
            <a:r>
              <a:rPr lang="en-US" sz="2400" dirty="0">
                <a:latin typeface="Arial"/>
                <a:cs typeface="Arial"/>
              </a:rPr>
              <a:t> </a:t>
            </a:r>
            <a:r>
              <a:rPr lang="en-US" sz="2400" dirty="0" err="1">
                <a:latin typeface="Arial"/>
                <a:cs typeface="Arial"/>
              </a:rPr>
              <a:t>controles</a:t>
            </a:r>
            <a:r>
              <a:rPr lang="en-US" sz="2400" dirty="0">
                <a:latin typeface="Arial"/>
                <a:cs typeface="Arial"/>
              </a:rPr>
              <a:t> con </a:t>
            </a:r>
            <a:r>
              <a:rPr lang="en-US" sz="2400" dirty="0" err="1">
                <a:latin typeface="Arial"/>
                <a:cs typeface="Arial"/>
              </a:rPr>
              <a:t>relativa</a:t>
            </a:r>
            <a:r>
              <a:rPr lang="en-US" sz="2400" dirty="0">
                <a:latin typeface="Arial"/>
                <a:cs typeface="Arial"/>
              </a:rPr>
              <a:t> </a:t>
            </a:r>
            <a:r>
              <a:rPr lang="en-US" sz="2400" dirty="0" err="1">
                <a:latin typeface="Arial"/>
                <a:cs typeface="Arial"/>
              </a:rPr>
              <a:t>rapidez</a:t>
            </a:r>
            <a:r>
              <a:rPr lang="en-US" sz="2400" dirty="0">
                <a:latin typeface="Arial"/>
                <a:cs typeface="Arial"/>
              </a:rPr>
              <a:t> para que </a:t>
            </a:r>
            <a:r>
              <a:rPr lang="en-US" sz="2400" dirty="0" err="1">
                <a:latin typeface="Arial"/>
                <a:cs typeface="Arial"/>
              </a:rPr>
              <a:t>reflejen</a:t>
            </a:r>
            <a:r>
              <a:rPr lang="en-US" sz="2400" dirty="0">
                <a:latin typeface="Arial"/>
                <a:cs typeface="Arial"/>
              </a:rPr>
              <a:t> con mayor </a:t>
            </a:r>
            <a:r>
              <a:rPr lang="en-US" sz="2400" dirty="0" err="1">
                <a:latin typeface="Arial"/>
                <a:cs typeface="Arial"/>
              </a:rPr>
              <a:t>precisión</a:t>
            </a:r>
            <a:r>
              <a:rPr lang="en-US" sz="2400" dirty="0">
                <a:latin typeface="Arial"/>
                <a:cs typeface="Arial"/>
              </a:rPr>
              <a:t> sus </a:t>
            </a:r>
            <a:r>
              <a:rPr lang="en-US" sz="2400" dirty="0" err="1">
                <a:latin typeface="Arial"/>
                <a:cs typeface="Arial"/>
              </a:rPr>
              <a:t>requisitos</a:t>
            </a:r>
            <a:endParaRPr lang="en-US" sz="2400" dirty="0">
              <a:latin typeface="Arial"/>
              <a:cs typeface="Arial"/>
            </a:endParaRPr>
          </a:p>
          <a:p>
            <a:pPr algn="just">
              <a:lnSpc>
                <a:spcPct val="100000"/>
              </a:lnSpc>
              <a:spcBef>
                <a:spcPts val="1500"/>
              </a:spcBef>
              <a:spcAft>
                <a:spcPts val="0"/>
              </a:spcAft>
            </a:pPr>
            <a:r>
              <a:rPr lang="en-US" sz="2400" dirty="0">
                <a:latin typeface="Arial"/>
                <a:cs typeface="Arial"/>
              </a:rPr>
              <a:t>Por </a:t>
            </a:r>
            <a:r>
              <a:rPr lang="en-US" sz="2400" dirty="0" err="1">
                <a:latin typeface="Arial"/>
                <a:cs typeface="Arial"/>
              </a:rPr>
              <a:t>último</a:t>
            </a:r>
            <a:r>
              <a:rPr lang="en-US" sz="2400" dirty="0">
                <a:latin typeface="Arial"/>
                <a:cs typeface="Arial"/>
              </a:rPr>
              <a:t>, se </a:t>
            </a:r>
            <a:r>
              <a:rPr lang="en-US" sz="2400" dirty="0" err="1">
                <a:latin typeface="Arial"/>
                <a:cs typeface="Arial"/>
              </a:rPr>
              <a:t>puede</a:t>
            </a:r>
            <a:r>
              <a:rPr lang="en-US" sz="2400" dirty="0">
                <a:latin typeface="Arial"/>
                <a:cs typeface="Arial"/>
              </a:rPr>
              <a:t> </a:t>
            </a:r>
            <a:r>
              <a:rPr lang="en-US" sz="2400" dirty="0" err="1">
                <a:latin typeface="Arial"/>
                <a:cs typeface="Arial"/>
              </a:rPr>
              <a:t>instituir</a:t>
            </a:r>
            <a:r>
              <a:rPr lang="en-US" sz="2400" dirty="0">
                <a:latin typeface="Arial"/>
                <a:cs typeface="Arial"/>
              </a:rPr>
              <a:t> un </a:t>
            </a:r>
            <a:r>
              <a:rPr lang="en-US" sz="2400" dirty="0" err="1">
                <a:latin typeface="Arial"/>
                <a:cs typeface="Arial"/>
              </a:rPr>
              <a:t>proceso</a:t>
            </a:r>
            <a:r>
              <a:rPr lang="en-US" sz="2400" dirty="0">
                <a:latin typeface="Arial"/>
                <a:cs typeface="Arial"/>
              </a:rPr>
              <a:t> </a:t>
            </a:r>
            <a:r>
              <a:rPr lang="en-US" sz="2400" dirty="0" err="1">
                <a:latin typeface="Arial"/>
                <a:cs typeface="Arial"/>
              </a:rPr>
              <a:t>ordenado</a:t>
            </a:r>
            <a:r>
              <a:rPr lang="en-US" sz="2400" dirty="0">
                <a:latin typeface="Arial"/>
                <a:cs typeface="Arial"/>
              </a:rPr>
              <a:t> de </a:t>
            </a:r>
            <a:r>
              <a:rPr lang="en-US" sz="2400" dirty="0" err="1">
                <a:latin typeface="Arial"/>
                <a:cs typeface="Arial"/>
              </a:rPr>
              <a:t>realización</a:t>
            </a:r>
            <a:r>
              <a:rPr lang="en-US" sz="2400" dirty="0">
                <a:latin typeface="Arial"/>
                <a:cs typeface="Arial"/>
              </a:rPr>
              <a:t> de </a:t>
            </a:r>
            <a:r>
              <a:rPr lang="en-US" sz="2400" dirty="0" err="1">
                <a:latin typeface="Arial"/>
                <a:cs typeface="Arial"/>
              </a:rPr>
              <a:t>análisis</a:t>
            </a:r>
            <a:r>
              <a:rPr lang="en-US" sz="2400" dirty="0">
                <a:latin typeface="Arial"/>
                <a:cs typeface="Arial"/>
              </a:rPr>
              <a:t> de </a:t>
            </a:r>
            <a:r>
              <a:rPr lang="en-US" sz="2400" dirty="0" err="1">
                <a:latin typeface="Arial"/>
                <a:cs typeface="Arial"/>
              </a:rPr>
              <a:t>riesgos</a:t>
            </a:r>
            <a:r>
              <a:rPr lang="en-US" sz="2400" dirty="0">
                <a:latin typeface="Arial"/>
                <a:cs typeface="Arial"/>
              </a:rPr>
              <a:t> </a:t>
            </a:r>
            <a:r>
              <a:rPr lang="en-US" sz="2400" dirty="0" err="1">
                <a:latin typeface="Arial"/>
                <a:cs typeface="Arial"/>
              </a:rPr>
              <a:t>detallados</a:t>
            </a:r>
            <a:r>
              <a:rPr lang="en-US" sz="2400" dirty="0">
                <a:latin typeface="Arial"/>
                <a:cs typeface="Arial"/>
              </a:rPr>
              <a:t> de </a:t>
            </a:r>
            <a:r>
              <a:rPr lang="en-US" sz="2400" dirty="0" err="1">
                <a:latin typeface="Arial"/>
                <a:cs typeface="Arial"/>
              </a:rPr>
              <a:t>estos</a:t>
            </a:r>
            <a:r>
              <a:rPr lang="en-US" sz="2400" dirty="0">
                <a:latin typeface="Arial"/>
                <a:cs typeface="Arial"/>
              </a:rPr>
              <a:t> </a:t>
            </a:r>
            <a:r>
              <a:rPr lang="en-US" sz="2400" dirty="0" err="1">
                <a:latin typeface="Arial"/>
                <a:cs typeface="Arial"/>
              </a:rPr>
              <a:t>sistemas</a:t>
            </a:r>
            <a:endParaRPr lang="en-US" sz="2400" dirty="0">
              <a:latin typeface="Arial"/>
              <a:cs typeface="Arial"/>
            </a:endParaRPr>
          </a:p>
          <a:p>
            <a:pPr algn="just">
              <a:lnSpc>
                <a:spcPct val="100000"/>
              </a:lnSpc>
              <a:spcBef>
                <a:spcPts val="1500"/>
              </a:spcBef>
              <a:spcAft>
                <a:spcPts val="0"/>
              </a:spcAft>
            </a:pPr>
            <a:r>
              <a:rPr lang="en-US" sz="2400" dirty="0">
                <a:latin typeface="Arial"/>
                <a:cs typeface="Arial"/>
              </a:rPr>
              <a:t>Con </a:t>
            </a:r>
            <a:r>
              <a:rPr lang="en-US" sz="2400" dirty="0" err="1">
                <a:latin typeface="Arial"/>
                <a:cs typeface="Arial"/>
              </a:rPr>
              <a:t>el</a:t>
            </a:r>
            <a:r>
              <a:rPr lang="en-US" sz="2400" dirty="0">
                <a:latin typeface="Arial"/>
                <a:cs typeface="Arial"/>
              </a:rPr>
              <a:t> </a:t>
            </a:r>
            <a:r>
              <a:rPr lang="en-US" sz="2400" dirty="0" err="1">
                <a:latin typeface="Arial"/>
                <a:cs typeface="Arial"/>
              </a:rPr>
              <a:t>tiempo</a:t>
            </a:r>
            <a:r>
              <a:rPr lang="en-US" sz="2400" dirty="0">
                <a:latin typeface="Arial"/>
                <a:cs typeface="Arial"/>
              </a:rPr>
              <a:t>, </a:t>
            </a:r>
            <a:r>
              <a:rPr lang="en-US" sz="2400" dirty="0" err="1">
                <a:latin typeface="Arial"/>
                <a:cs typeface="Arial"/>
              </a:rPr>
              <a:t>esto</a:t>
            </a:r>
            <a:r>
              <a:rPr lang="en-US" sz="2400" dirty="0">
                <a:latin typeface="Arial"/>
                <a:cs typeface="Arial"/>
              </a:rPr>
              <a:t> </a:t>
            </a:r>
            <a:r>
              <a:rPr lang="en-US" sz="2400" dirty="0" err="1">
                <a:latin typeface="Arial"/>
                <a:cs typeface="Arial"/>
              </a:rPr>
              <a:t>puede</a:t>
            </a:r>
            <a:r>
              <a:rPr lang="en-US" sz="2400" dirty="0">
                <a:latin typeface="Arial"/>
                <a:cs typeface="Arial"/>
              </a:rPr>
              <a:t> </a:t>
            </a:r>
            <a:r>
              <a:rPr lang="en-US" sz="2400" dirty="0" err="1">
                <a:latin typeface="Arial"/>
                <a:cs typeface="Arial"/>
              </a:rPr>
              <a:t>dar</a:t>
            </a:r>
            <a:r>
              <a:rPr lang="en-US" sz="2400" dirty="0">
                <a:latin typeface="Arial"/>
                <a:cs typeface="Arial"/>
              </a:rPr>
              <a:t> </a:t>
            </a:r>
            <a:r>
              <a:rPr lang="en-US" sz="2400" dirty="0" err="1">
                <a:latin typeface="Arial"/>
                <a:cs typeface="Arial"/>
              </a:rPr>
              <a:t>lugar</a:t>
            </a:r>
            <a:r>
              <a:rPr lang="en-US" sz="2400" dirty="0">
                <a:latin typeface="Arial"/>
                <a:cs typeface="Arial"/>
              </a:rPr>
              <a:t> a que se </a:t>
            </a:r>
            <a:r>
              <a:rPr lang="en-US" sz="2400" dirty="0" err="1">
                <a:latin typeface="Arial"/>
                <a:cs typeface="Arial"/>
              </a:rPr>
              <a:t>seleccionen</a:t>
            </a:r>
            <a:r>
              <a:rPr lang="en-US" sz="2400" dirty="0">
                <a:latin typeface="Arial"/>
                <a:cs typeface="Arial"/>
              </a:rPr>
              <a:t> e </a:t>
            </a:r>
            <a:r>
              <a:rPr lang="en-US" sz="2400" dirty="0" err="1">
                <a:latin typeface="Arial"/>
                <a:cs typeface="Arial"/>
              </a:rPr>
              <a:t>implementen</a:t>
            </a:r>
            <a:r>
              <a:rPr lang="en-US" sz="2400" dirty="0">
                <a:latin typeface="Arial"/>
                <a:cs typeface="Arial"/>
              </a:rPr>
              <a:t> </a:t>
            </a:r>
            <a:r>
              <a:rPr lang="en-US" sz="2400" dirty="0" err="1">
                <a:latin typeface="Arial"/>
                <a:cs typeface="Arial"/>
              </a:rPr>
              <a:t>los</a:t>
            </a:r>
            <a:r>
              <a:rPr lang="en-US" sz="2400" dirty="0">
                <a:latin typeface="Arial"/>
                <a:cs typeface="Arial"/>
              </a:rPr>
              <a:t> </a:t>
            </a:r>
            <a:r>
              <a:rPr lang="en-US" sz="2400" dirty="0" err="1">
                <a:latin typeface="Arial"/>
                <a:cs typeface="Arial"/>
              </a:rPr>
              <a:t>controles</a:t>
            </a:r>
            <a:r>
              <a:rPr lang="en-US" sz="2400" dirty="0">
                <a:latin typeface="Arial"/>
                <a:cs typeface="Arial"/>
              </a:rPr>
              <a:t> de </a:t>
            </a:r>
            <a:r>
              <a:rPr lang="en-US" sz="2400" dirty="0" err="1">
                <a:latin typeface="Arial"/>
                <a:cs typeface="Arial"/>
              </a:rPr>
              <a:t>seguridad</a:t>
            </a:r>
            <a:r>
              <a:rPr lang="en-US" sz="2400" dirty="0">
                <a:latin typeface="Arial"/>
                <a:cs typeface="Arial"/>
              </a:rPr>
              <a:t> </a:t>
            </a:r>
            <a:r>
              <a:rPr lang="en-US" sz="2400" dirty="0" err="1">
                <a:latin typeface="Arial"/>
                <a:cs typeface="Arial"/>
              </a:rPr>
              <a:t>más</a:t>
            </a:r>
            <a:r>
              <a:rPr lang="en-US" sz="2400" dirty="0">
                <a:latin typeface="Arial"/>
                <a:cs typeface="Arial"/>
              </a:rPr>
              <a:t> </a:t>
            </a:r>
            <a:r>
              <a:rPr lang="en-US" sz="2400" dirty="0" err="1">
                <a:latin typeface="Arial"/>
                <a:cs typeface="Arial"/>
              </a:rPr>
              <a:t>adecuados</a:t>
            </a:r>
            <a:r>
              <a:rPr lang="en-US" sz="2400" dirty="0">
                <a:latin typeface="Arial"/>
                <a:cs typeface="Arial"/>
              </a:rPr>
              <a:t> y </a:t>
            </a:r>
            <a:r>
              <a:rPr lang="en-US" sz="2400" dirty="0" err="1">
                <a:latin typeface="Arial"/>
                <a:cs typeface="Arial"/>
              </a:rPr>
              <a:t>rentables</a:t>
            </a:r>
            <a:r>
              <a:rPr lang="en-US" sz="2400" dirty="0">
                <a:latin typeface="Arial"/>
                <a:cs typeface="Arial"/>
              </a:rPr>
              <a:t> </a:t>
            </a:r>
            <a:r>
              <a:rPr lang="en-US" sz="2400" dirty="0" err="1">
                <a:latin typeface="Arial"/>
                <a:cs typeface="Arial"/>
              </a:rPr>
              <a:t>en</a:t>
            </a:r>
            <a:r>
              <a:rPr lang="en-US" sz="2400" dirty="0">
                <a:latin typeface="Arial"/>
                <a:cs typeface="Arial"/>
              </a:rPr>
              <a:t> </a:t>
            </a:r>
            <a:r>
              <a:rPr lang="en-US" sz="2400" dirty="0" err="1">
                <a:latin typeface="Arial"/>
                <a:cs typeface="Arial"/>
              </a:rPr>
              <a:t>estos</a:t>
            </a:r>
            <a:r>
              <a:rPr lang="en-US" sz="2400" dirty="0">
                <a:latin typeface="Arial"/>
                <a:cs typeface="Arial"/>
              </a:rPr>
              <a:t> </a:t>
            </a:r>
            <a:r>
              <a:rPr lang="en-US" sz="2400" dirty="0" err="1">
                <a:latin typeface="Arial"/>
                <a:cs typeface="Arial"/>
              </a:rPr>
              <a:t>sistemas</a:t>
            </a:r>
            <a:endParaRPr lang="en-US" sz="2400" dirty="0">
              <a:latin typeface="Arial"/>
              <a:cs typeface="Arial"/>
            </a:endParaRPr>
          </a:p>
          <a:p>
            <a:endParaRPr lang="es-ES" dirty="0"/>
          </a:p>
        </p:txBody>
      </p:sp>
      <p:sp>
        <p:nvSpPr>
          <p:cNvPr id="4" name="Marcador de número de diapositiva 3">
            <a:extLst>
              <a:ext uri="{FF2B5EF4-FFF2-40B4-BE49-F238E27FC236}">
                <a16:creationId xmlns:a16="http://schemas.microsoft.com/office/drawing/2014/main" id="{7B197870-E306-93BD-D5FC-88F68495B9AC}"/>
              </a:ext>
            </a:extLst>
          </p:cNvPr>
          <p:cNvSpPr>
            <a:spLocks noGrp="1"/>
          </p:cNvSpPr>
          <p:nvPr>
            <p:ph type="sldNum" sz="quarter" idx="12"/>
          </p:nvPr>
        </p:nvSpPr>
        <p:spPr/>
        <p:txBody>
          <a:bodyPr/>
          <a:lstStyle/>
          <a:p>
            <a:fld id="{4FAB73BC-B049-4115-A692-8D63A059BFB8}" type="slidenum">
              <a:rPr lang="en-US" smtClean="0"/>
              <a:t>82</a:t>
            </a:fld>
            <a:endParaRPr lang="en-US" dirty="0"/>
          </a:p>
        </p:txBody>
      </p:sp>
    </p:spTree>
    <p:extLst>
      <p:ext uri="{BB962C8B-B14F-4D97-AF65-F5344CB8AC3E}">
        <p14:creationId xmlns:p14="http://schemas.microsoft.com/office/powerpoint/2010/main" val="272729430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Proceso de evaluación de riesgos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a:lstStyle/>
          <a:p>
            <a:endParaRPr lang="es-ES"/>
          </a:p>
        </p:txBody>
      </p:sp>
      <p:pic>
        <p:nvPicPr>
          <p:cNvPr id="5" name="Content Placeholder 6" descr="A flow diagram depicts the risk assessment process. For long description in Notes pane, press F6.">
            <a:extLst>
              <a:ext uri="{FF2B5EF4-FFF2-40B4-BE49-F238E27FC236}">
                <a16:creationId xmlns:a16="http://schemas.microsoft.com/office/drawing/2014/main" id="{17C86FE0-33C6-C655-5B86-FCE23FD0E7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03375" y="1830550"/>
            <a:ext cx="5568309" cy="4656440"/>
          </a:xfrm>
          <a:prstGeom prst="rect">
            <a:avLst/>
          </a:prstGeom>
        </p:spPr>
      </p:pic>
      <p:sp>
        <p:nvSpPr>
          <p:cNvPr id="4" name="Marcador de número de diapositiva 3">
            <a:extLst>
              <a:ext uri="{FF2B5EF4-FFF2-40B4-BE49-F238E27FC236}">
                <a16:creationId xmlns:a16="http://schemas.microsoft.com/office/drawing/2014/main" id="{525C4D5B-B9C5-A8BC-4FDE-FD66780E1CF6}"/>
              </a:ext>
            </a:extLst>
          </p:cNvPr>
          <p:cNvSpPr>
            <a:spLocks noGrp="1"/>
          </p:cNvSpPr>
          <p:nvPr>
            <p:ph type="sldNum" sz="quarter" idx="12"/>
          </p:nvPr>
        </p:nvSpPr>
        <p:spPr/>
        <p:txBody>
          <a:bodyPr/>
          <a:lstStyle/>
          <a:p>
            <a:fld id="{4FAB73BC-B049-4115-A692-8D63A059BFB8}" type="slidenum">
              <a:rPr lang="en-US" smtClean="0"/>
              <a:t>83</a:t>
            </a:fld>
            <a:endParaRPr lang="en-US" dirty="0"/>
          </a:p>
        </p:txBody>
      </p:sp>
    </p:spTree>
    <p:extLst>
      <p:ext uri="{BB962C8B-B14F-4D97-AF65-F5344CB8AC3E}">
        <p14:creationId xmlns:p14="http://schemas.microsoft.com/office/powerpoint/2010/main" val="364862825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a:xfrm>
            <a:off x="838200" y="365125"/>
            <a:ext cx="10820400" cy="1325563"/>
          </a:xfrm>
        </p:spPr>
        <p:txBody>
          <a:bodyPr>
            <a:normAutofit/>
          </a:bodyPr>
          <a:lstStyle/>
          <a:p>
            <a:r>
              <a:rPr lang="es-ES" sz="3600" b="1" dirty="0">
                <a:latin typeface="Arial" panose="020B0604020202020204" pitchFamily="34" charset="0"/>
                <a:cs typeface="Arial" panose="020B0604020202020204" pitchFamily="34" charset="0"/>
              </a:rPr>
              <a:t>El riesgo en diferentes industrias</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a:lstStyle/>
          <a:p>
            <a:endParaRPr lang="es-ES"/>
          </a:p>
        </p:txBody>
      </p:sp>
      <p:pic>
        <p:nvPicPr>
          <p:cNvPr id="5" name="Content Placeholder 6" descr="A diagram depicts the suggests a possible spectrum of organizational risk. For long description in Notes pane, press F6.">
            <a:extLst>
              <a:ext uri="{FF2B5EF4-FFF2-40B4-BE49-F238E27FC236}">
                <a16:creationId xmlns:a16="http://schemas.microsoft.com/office/drawing/2014/main" id="{2DA60A62-99DD-F264-FFEA-426DD41F81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6187" y="1923553"/>
            <a:ext cx="8189127" cy="3957727"/>
          </a:xfrm>
          <a:prstGeom prst="rect">
            <a:avLst/>
          </a:prstGeom>
        </p:spPr>
      </p:pic>
      <p:sp>
        <p:nvSpPr>
          <p:cNvPr id="4" name="Marcador de número de diapositiva 3">
            <a:extLst>
              <a:ext uri="{FF2B5EF4-FFF2-40B4-BE49-F238E27FC236}">
                <a16:creationId xmlns:a16="http://schemas.microsoft.com/office/drawing/2014/main" id="{9EC7CF7D-0D33-1817-4148-E1C611C07479}"/>
              </a:ext>
            </a:extLst>
          </p:cNvPr>
          <p:cNvSpPr>
            <a:spLocks noGrp="1"/>
          </p:cNvSpPr>
          <p:nvPr>
            <p:ph type="sldNum" sz="quarter" idx="12"/>
          </p:nvPr>
        </p:nvSpPr>
        <p:spPr/>
        <p:txBody>
          <a:bodyPr/>
          <a:lstStyle/>
          <a:p>
            <a:fld id="{4FAB73BC-B049-4115-A692-8D63A059BFB8}" type="slidenum">
              <a:rPr lang="en-US" smtClean="0"/>
              <a:t>84</a:t>
            </a:fld>
            <a:endParaRPr lang="en-US" dirty="0"/>
          </a:p>
        </p:txBody>
      </p:sp>
    </p:spTree>
    <p:extLst>
      <p:ext uri="{BB962C8B-B14F-4D97-AF65-F5344CB8AC3E}">
        <p14:creationId xmlns:p14="http://schemas.microsoft.com/office/powerpoint/2010/main" val="283596950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Probabilidad de riesgo</a:t>
            </a:r>
          </a:p>
        </p:txBody>
      </p:sp>
      <p:graphicFrame>
        <p:nvGraphicFramePr>
          <p:cNvPr id="5" name="Content Placeholder 4">
            <a:extLst>
              <a:ext uri="{FF2B5EF4-FFF2-40B4-BE49-F238E27FC236}">
                <a16:creationId xmlns:a16="http://schemas.microsoft.com/office/drawing/2014/main" id="{D385F8F2-447E-3DF7-F3B7-6293A0C42DC8}"/>
              </a:ext>
            </a:extLst>
          </p:cNvPr>
          <p:cNvGraphicFramePr>
            <a:graphicFrameLocks/>
          </p:cNvGraphicFramePr>
          <p:nvPr>
            <p:extLst>
              <p:ext uri="{D42A27DB-BD31-4B8C-83A1-F6EECF244321}">
                <p14:modId xmlns:p14="http://schemas.microsoft.com/office/powerpoint/2010/main" val="1975881614"/>
              </p:ext>
            </p:extLst>
          </p:nvPr>
        </p:nvGraphicFramePr>
        <p:xfrm>
          <a:off x="1050750" y="2155248"/>
          <a:ext cx="10090500" cy="3496847"/>
        </p:xfrm>
        <a:graphic>
          <a:graphicData uri="http://schemas.openxmlformats.org/drawingml/2006/table">
            <a:tbl>
              <a:tblPr firstRow="1" bandRow="1">
                <a:tableStyleId>{2D5ABB26-0587-4C30-8999-92F81FD0307C}</a:tableStyleId>
              </a:tblPr>
              <a:tblGrid>
                <a:gridCol w="1593273">
                  <a:extLst>
                    <a:ext uri="{9D8B030D-6E8A-4147-A177-3AD203B41FA5}">
                      <a16:colId xmlns:a16="http://schemas.microsoft.com/office/drawing/2014/main" val="1378957369"/>
                    </a:ext>
                  </a:extLst>
                </a:gridCol>
                <a:gridCol w="1759527">
                  <a:extLst>
                    <a:ext uri="{9D8B030D-6E8A-4147-A177-3AD203B41FA5}">
                      <a16:colId xmlns:a16="http://schemas.microsoft.com/office/drawing/2014/main" val="3963079136"/>
                    </a:ext>
                  </a:extLst>
                </a:gridCol>
                <a:gridCol w="6737700">
                  <a:extLst>
                    <a:ext uri="{9D8B030D-6E8A-4147-A177-3AD203B41FA5}">
                      <a16:colId xmlns:a16="http://schemas.microsoft.com/office/drawing/2014/main" val="3860956581"/>
                    </a:ext>
                  </a:extLst>
                </a:gridCol>
              </a:tblGrid>
              <a:tr h="577850">
                <a:tc>
                  <a:txBody>
                    <a:bodyPr/>
                    <a:lstStyle/>
                    <a:p>
                      <a:pPr algn="ctr"/>
                      <a:r>
                        <a:rPr lang="en-US" sz="16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Clasificación</a:t>
                      </a:r>
                      <a:endParaRPr lang="en-US" sz="16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i="0" u="none" strike="noStrike" cap="none" baseline="0" noProof="0">
                          <a:solidFill>
                            <a:schemeClr val="tx1"/>
                          </a:solidFill>
                          <a:latin typeface="Arial" panose="020B0604020202020204" pitchFamily="34" charset="0"/>
                          <a:ea typeface="+mn-ea"/>
                          <a:cs typeface="Arial" panose="020B0604020202020204" pitchFamily="34" charset="0"/>
                          <a:sym typeface="Arial"/>
                        </a:rPr>
                        <a:t>Descripción de la probabilidad</a:t>
                      </a:r>
                      <a:endParaRPr lang="en-US" sz="16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Definición</a:t>
                      </a:r>
                      <a:r>
                        <a:rPr lang="en-US" sz="16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 </a:t>
                      </a:r>
                      <a:r>
                        <a:rPr lang="en-US" sz="16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ampliada</a:t>
                      </a:r>
                      <a:endParaRPr lang="en-US" sz="16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0777335"/>
                  </a:ext>
                </a:extLst>
              </a:tr>
              <a:tr h="601247">
                <a:tc>
                  <a:txBody>
                    <a:bodyPr/>
                    <a:lstStyle/>
                    <a:p>
                      <a:pPr algn="ctr"/>
                      <a:r>
                        <a:rPr lang="en-US" sz="1600" dirty="0">
                          <a:latin typeface="Arial" panose="020B0604020202020204" pitchFamily="34" charset="0"/>
                          <a:cs typeface="Arial" panose="020B0604020202020204" pitchFamily="34" charset="0"/>
                        </a:rPr>
                        <a:t>1</a:t>
                      </a:r>
                      <a:endParaRPr lang="en-IN"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Raro</a:t>
                      </a:r>
                      <a:endParaRPr lang="en-US" sz="16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6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Puede ocurrir solo en circunstancias excepcionales y puede considerarse como "desafortunado" o muy improbable.</a:t>
                      </a:r>
                      <a:endParaRPr lang="en-US" sz="16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9645483"/>
                  </a:ext>
                </a:extLst>
              </a:tr>
              <a:tr h="542925">
                <a:tc>
                  <a:txBody>
                    <a:bodyPr/>
                    <a:lstStyle/>
                    <a:p>
                      <a:pPr algn="ctr"/>
                      <a:r>
                        <a:rPr lang="en-US" sz="1600" dirty="0">
                          <a:latin typeface="Arial" panose="020B0604020202020204" pitchFamily="34" charset="0"/>
                          <a:cs typeface="Arial" panose="020B0604020202020204" pitchFamily="34" charset="0"/>
                        </a:rPr>
                        <a:t>2</a:t>
                      </a:r>
                      <a:endParaRPr lang="en-IN"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Improbable</a:t>
                      </a:r>
                      <a:endParaRPr lang="en-US" sz="16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6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Podría ocurrir en algún momento, pero no se espera dados los controles actuales, las circunstancias y los eventos recientes.</a:t>
                      </a:r>
                      <a:endParaRPr lang="en-US" sz="16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9153925"/>
                  </a:ext>
                </a:extLst>
              </a:tr>
              <a:tr h="544830">
                <a:tc>
                  <a:txBody>
                    <a:bodyPr/>
                    <a:lstStyle/>
                    <a:p>
                      <a:pPr algn="ctr"/>
                      <a:r>
                        <a:rPr lang="en-US" sz="1600" dirty="0">
                          <a:latin typeface="Arial" panose="020B0604020202020204" pitchFamily="34" charset="0"/>
                          <a:cs typeface="Arial" panose="020B0604020202020204" pitchFamily="34" charset="0"/>
                        </a:rPr>
                        <a:t>3</a:t>
                      </a:r>
                      <a:endParaRPr lang="en-IN"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Posible</a:t>
                      </a:r>
                      <a:endParaRPr lang="en-US" sz="16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6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Puede ocurrir en algún momento, pero es probable que no. Puede ser difícil controlar su aparición debido a influencias externas.</a:t>
                      </a:r>
                      <a:endParaRPr lang="en-US" sz="16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7051109"/>
                  </a:ext>
                </a:extLst>
              </a:tr>
              <a:tr h="565785">
                <a:tc>
                  <a:txBody>
                    <a:bodyPr/>
                    <a:lstStyle/>
                    <a:p>
                      <a:pPr algn="ctr"/>
                      <a:r>
                        <a:rPr lang="en-US" sz="1600" dirty="0">
                          <a:latin typeface="Arial" panose="020B0604020202020204" pitchFamily="34" charset="0"/>
                          <a:cs typeface="Arial" panose="020B0604020202020204" pitchFamily="34" charset="0"/>
                        </a:rPr>
                        <a:t>4</a:t>
                      </a:r>
                      <a:endParaRPr lang="en-IN"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Probable</a:t>
                      </a:r>
                      <a:endParaRPr lang="en-US" sz="16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6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Probablemente ocurrirá en alguna circunstancia y el personal no debería sorprenderse si ocurre.</a:t>
                      </a:r>
                      <a:endParaRPr lang="en-US" sz="16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4771086"/>
                  </a:ext>
                </a:extLst>
              </a:tr>
              <a:tr h="558165">
                <a:tc>
                  <a:txBody>
                    <a:bodyPr/>
                    <a:lstStyle/>
                    <a:p>
                      <a:pPr algn="ctr"/>
                      <a:r>
                        <a:rPr lang="en-US" sz="1600" dirty="0">
                          <a:latin typeface="Arial" panose="020B0604020202020204" pitchFamily="34" charset="0"/>
                          <a:cs typeface="Arial" panose="020B0604020202020204" pitchFamily="34" charset="0"/>
                        </a:rPr>
                        <a:t>5</a:t>
                      </a:r>
                      <a:endParaRPr lang="en-IN"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Casi</a:t>
                      </a:r>
                      <a:r>
                        <a:rPr lang="en-US" sz="16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 </a:t>
                      </a:r>
                      <a:r>
                        <a:rPr lang="en-US" sz="16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seguro</a:t>
                      </a:r>
                      <a:endParaRPr lang="en-US" sz="16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6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Se espera que ocurra en la mayoría de las circunstancias y tarde o temprano.</a:t>
                      </a:r>
                      <a:endParaRPr lang="en-US" sz="16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6222117"/>
                  </a:ext>
                </a:extLst>
              </a:tr>
            </a:tbl>
          </a:graphicData>
        </a:graphic>
      </p:graphicFrame>
      <p:sp>
        <p:nvSpPr>
          <p:cNvPr id="4" name="Marcador de número de diapositiva 3">
            <a:extLst>
              <a:ext uri="{FF2B5EF4-FFF2-40B4-BE49-F238E27FC236}">
                <a16:creationId xmlns:a16="http://schemas.microsoft.com/office/drawing/2014/main" id="{59F55A48-A387-6F52-E111-291B9AAEAC72}"/>
              </a:ext>
            </a:extLst>
          </p:cNvPr>
          <p:cNvSpPr>
            <a:spLocks noGrp="1"/>
          </p:cNvSpPr>
          <p:nvPr>
            <p:ph type="sldNum" sz="quarter" idx="12"/>
          </p:nvPr>
        </p:nvSpPr>
        <p:spPr/>
        <p:txBody>
          <a:bodyPr/>
          <a:lstStyle/>
          <a:p>
            <a:fld id="{4FAB73BC-B049-4115-A692-8D63A059BFB8}" type="slidenum">
              <a:rPr lang="en-US" smtClean="0"/>
              <a:t>85</a:t>
            </a:fld>
            <a:endParaRPr lang="en-US" dirty="0"/>
          </a:p>
        </p:txBody>
      </p:sp>
    </p:spTree>
    <p:extLst>
      <p:ext uri="{BB962C8B-B14F-4D97-AF65-F5344CB8AC3E}">
        <p14:creationId xmlns:p14="http://schemas.microsoft.com/office/powerpoint/2010/main" val="192069066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Consecuencia del riesgo</a:t>
            </a:r>
          </a:p>
        </p:txBody>
      </p:sp>
      <p:graphicFrame>
        <p:nvGraphicFramePr>
          <p:cNvPr id="5" name="Content Placeholder 3">
            <a:extLst>
              <a:ext uri="{FF2B5EF4-FFF2-40B4-BE49-F238E27FC236}">
                <a16:creationId xmlns:a16="http://schemas.microsoft.com/office/drawing/2014/main" id="{0D76D3ED-27D4-D428-01F4-7DD9CF614827}"/>
              </a:ext>
            </a:extLst>
          </p:cNvPr>
          <p:cNvGraphicFramePr>
            <a:graphicFrameLocks/>
          </p:cNvGraphicFramePr>
          <p:nvPr>
            <p:extLst>
              <p:ext uri="{D42A27DB-BD31-4B8C-83A1-F6EECF244321}">
                <p14:modId xmlns:p14="http://schemas.microsoft.com/office/powerpoint/2010/main" val="2785367917"/>
              </p:ext>
            </p:extLst>
          </p:nvPr>
        </p:nvGraphicFramePr>
        <p:xfrm>
          <a:off x="617034" y="1832926"/>
          <a:ext cx="10117873" cy="4393783"/>
        </p:xfrm>
        <a:graphic>
          <a:graphicData uri="http://schemas.openxmlformats.org/drawingml/2006/table">
            <a:tbl>
              <a:tblPr firstRow="1" bandRow="1">
                <a:tableStyleId>{2D5ABB26-0587-4C30-8999-92F81FD0307C}</a:tableStyleId>
              </a:tblPr>
              <a:tblGrid>
                <a:gridCol w="1271239">
                  <a:extLst>
                    <a:ext uri="{9D8B030D-6E8A-4147-A177-3AD203B41FA5}">
                      <a16:colId xmlns:a16="http://schemas.microsoft.com/office/drawing/2014/main" val="1003029120"/>
                    </a:ext>
                  </a:extLst>
                </a:gridCol>
                <a:gridCol w="1605776">
                  <a:extLst>
                    <a:ext uri="{9D8B030D-6E8A-4147-A177-3AD203B41FA5}">
                      <a16:colId xmlns:a16="http://schemas.microsoft.com/office/drawing/2014/main" val="3476437349"/>
                    </a:ext>
                  </a:extLst>
                </a:gridCol>
                <a:gridCol w="7240858">
                  <a:extLst>
                    <a:ext uri="{9D8B030D-6E8A-4147-A177-3AD203B41FA5}">
                      <a16:colId xmlns:a16="http://schemas.microsoft.com/office/drawing/2014/main" val="1151375776"/>
                    </a:ext>
                  </a:extLst>
                </a:gridCol>
              </a:tblGrid>
              <a:tr h="292919">
                <a:tc>
                  <a:txBody>
                    <a:bodyPr/>
                    <a:lstStyle/>
                    <a:p>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Clasificación</a:t>
                      </a:r>
                      <a:endParaRPr lang="en-US" sz="1200" noProof="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Consecuencia</a:t>
                      </a:r>
                      <a:endParaRPr lang="en-US" sz="1200" noProof="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Definición ampliada</a:t>
                      </a:r>
                      <a:endParaRPr lang="en-US" sz="1200" noProof="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4639921"/>
                  </a:ext>
                </a:extLst>
              </a:tr>
              <a:tr h="683477">
                <a:tc>
                  <a:txBody>
                    <a:bodyPr/>
                    <a:lstStyle/>
                    <a:p>
                      <a:pPr algn="ctr"/>
                      <a:r>
                        <a:rPr lang="en-US" sz="1200" dirty="0">
                          <a:latin typeface="Arial" panose="020B0604020202020204" pitchFamily="34" charset="0"/>
                          <a:cs typeface="Arial" panose="020B0604020202020204" pitchFamily="34" charset="0"/>
                        </a:rPr>
                        <a:t>1</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Insignificante</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Generalmente, es el resultado de una brecha de seguridad menor en una sola área. Es probable que el impacto dure menos de varios días y solo requiere un gasto menor para mitigarlo. Por lo general, no resulta en ninguna perdida tangible para la organización.</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63183285"/>
                  </a:ext>
                </a:extLst>
              </a:tr>
              <a:tr h="1074036">
                <a:tc>
                  <a:txBody>
                    <a:bodyPr/>
                    <a:lstStyle/>
                    <a:p>
                      <a:pPr algn="ctr"/>
                      <a:r>
                        <a:rPr lang="en-US" sz="1200" dirty="0">
                          <a:latin typeface="Arial" panose="020B0604020202020204" pitchFamily="34" charset="0"/>
                          <a:cs typeface="Arial" panose="020B0604020202020204" pitchFamily="34" charset="0"/>
                        </a:rPr>
                        <a:t>2</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Menor</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Resultado de una brecha de seguridad en una o dos áreas. Es probable que el impacto dure menos de una semana, pero se puede tratar a nivel de segmento o proyecto sin intervención de la gerencia. Por lo general, se puede rectificar dentro de los recursos del proyecto o del equipo. Una vez más, no resulta en ninguna perdida tangible para la organización, pero puede mostrar oportunidades perdidas previas o falta de eficiencia.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3987613"/>
                  </a:ext>
                </a:extLst>
              </a:tr>
              <a:tr h="1074036">
                <a:tc>
                  <a:txBody>
                    <a:bodyPr/>
                    <a:lstStyle/>
                    <a:p>
                      <a:pPr algn="ctr"/>
                      <a:r>
                        <a:rPr lang="en-US" sz="1200" dirty="0">
                          <a:latin typeface="Arial" panose="020B0604020202020204" pitchFamily="34" charset="0"/>
                          <a:cs typeface="Arial" panose="020B0604020202020204" pitchFamily="34" charset="0"/>
                        </a:rPr>
                        <a:t>3</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Moderado</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Brechas de seguridad sistémicas limitadas (y posiblemente continuas). Es probable que el impacto dure hasta 2 semanas y, por lo general, requerirá la intervención de la dirección, aunque aún debe poder tratarse a nivel de proyecto o equipo. Requerirá algunos costos de cumplimiento continuos para superarlos. Los clientes o el público pueden estar al tanto indirectamente o tener información limitada sobre este evento.</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2184071"/>
                  </a:ext>
                </a:extLst>
              </a:tr>
              <a:tr h="1269315">
                <a:tc>
                  <a:txBody>
                    <a:bodyPr/>
                    <a:lstStyle/>
                    <a:p>
                      <a:pPr algn="ctr"/>
                      <a:r>
                        <a:rPr lang="en-US" sz="1200" dirty="0">
                          <a:latin typeface="Arial" panose="020B0604020202020204" pitchFamily="34" charset="0"/>
                          <a:cs typeface="Arial" panose="020B0604020202020204" pitchFamily="34" charset="0"/>
                        </a:rPr>
                        <a:t>4</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Destacado</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Brecha de seguridad sistémica en curso. Es probable que el impacto dure de 4 a 8 semanas y requiera una intervención y recursos significativos de la gerencia para superarlo. Se requerirá que la alta gerencia mantenga la gestión directa continua mientras dure el incidente y se espera que los costos de cumplimiento sean sustanciales. Los clientes o el público estarán al tanto de la ocurrencia de tal evento y estarán en posesión de una serie de hechos importantes. La pérdida de resultados empresariales u organizativos es posible, pero no se espera, especialmente si se trata de una sola vez.</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9339679"/>
                  </a:ext>
                </a:extLst>
              </a:tr>
            </a:tbl>
          </a:graphicData>
        </a:graphic>
      </p:graphicFrame>
      <p:sp>
        <p:nvSpPr>
          <p:cNvPr id="3" name="Marcador de número de diapositiva 2">
            <a:extLst>
              <a:ext uri="{FF2B5EF4-FFF2-40B4-BE49-F238E27FC236}">
                <a16:creationId xmlns:a16="http://schemas.microsoft.com/office/drawing/2014/main" id="{89EFD0CD-A015-7CBC-8C76-7EEDEAA33E33}"/>
              </a:ext>
            </a:extLst>
          </p:cNvPr>
          <p:cNvSpPr>
            <a:spLocks noGrp="1"/>
          </p:cNvSpPr>
          <p:nvPr>
            <p:ph type="sldNum" sz="quarter" idx="12"/>
          </p:nvPr>
        </p:nvSpPr>
        <p:spPr/>
        <p:txBody>
          <a:bodyPr/>
          <a:lstStyle/>
          <a:p>
            <a:fld id="{4FAB73BC-B049-4115-A692-8D63A059BFB8}" type="slidenum">
              <a:rPr lang="en-US" smtClean="0"/>
              <a:t>86</a:t>
            </a:fld>
            <a:endParaRPr lang="en-US" dirty="0"/>
          </a:p>
        </p:txBody>
      </p:sp>
    </p:spTree>
    <p:extLst>
      <p:ext uri="{BB962C8B-B14F-4D97-AF65-F5344CB8AC3E}">
        <p14:creationId xmlns:p14="http://schemas.microsoft.com/office/powerpoint/2010/main" val="327647732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Consecuencia del riesgo</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a:lstStyle/>
          <a:p>
            <a:endParaRPr lang="es-ES"/>
          </a:p>
        </p:txBody>
      </p:sp>
      <p:graphicFrame>
        <p:nvGraphicFramePr>
          <p:cNvPr id="5" name="Table 6">
            <a:extLst>
              <a:ext uri="{FF2B5EF4-FFF2-40B4-BE49-F238E27FC236}">
                <a16:creationId xmlns:a16="http://schemas.microsoft.com/office/drawing/2014/main" id="{2B2078D8-1FA3-F412-B735-EA1435C8B52E}"/>
              </a:ext>
            </a:extLst>
          </p:cNvPr>
          <p:cNvGraphicFramePr>
            <a:graphicFrameLocks/>
          </p:cNvGraphicFramePr>
          <p:nvPr>
            <p:extLst>
              <p:ext uri="{D42A27DB-BD31-4B8C-83A1-F6EECF244321}">
                <p14:modId xmlns:p14="http://schemas.microsoft.com/office/powerpoint/2010/main" val="3127258303"/>
              </p:ext>
            </p:extLst>
          </p:nvPr>
        </p:nvGraphicFramePr>
        <p:xfrm>
          <a:off x="1501917" y="2411638"/>
          <a:ext cx="8229598" cy="3114870"/>
        </p:xfrm>
        <a:graphic>
          <a:graphicData uri="http://schemas.openxmlformats.org/drawingml/2006/table">
            <a:tbl>
              <a:tblPr firstRow="1" bandRow="1"/>
              <a:tblGrid>
                <a:gridCol w="792178">
                  <a:extLst>
                    <a:ext uri="{9D8B030D-6E8A-4147-A177-3AD203B41FA5}">
                      <a16:colId xmlns:a16="http://schemas.microsoft.com/office/drawing/2014/main" val="3131328160"/>
                    </a:ext>
                  </a:extLst>
                </a:gridCol>
                <a:gridCol w="1482708">
                  <a:extLst>
                    <a:ext uri="{9D8B030D-6E8A-4147-A177-3AD203B41FA5}">
                      <a16:colId xmlns:a16="http://schemas.microsoft.com/office/drawing/2014/main" val="2214233985"/>
                    </a:ext>
                  </a:extLst>
                </a:gridCol>
                <a:gridCol w="5954712">
                  <a:extLst>
                    <a:ext uri="{9D8B030D-6E8A-4147-A177-3AD203B41FA5}">
                      <a16:colId xmlns:a16="http://schemas.microsoft.com/office/drawing/2014/main" val="2186016582"/>
                    </a:ext>
                  </a:extLst>
                </a:gridCol>
              </a:tblGrid>
              <a:tr h="371670">
                <a:tc>
                  <a:txBody>
                    <a:bodyPr/>
                    <a:lstStyle/>
                    <a:p>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Rating</a:t>
                      </a:r>
                      <a:endParaRPr lang="en-US" sz="1200" noProof="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Consequence</a:t>
                      </a:r>
                      <a:endParaRPr lang="en-US" sz="1200" noProof="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Definición ampliada</a:t>
                      </a:r>
                      <a:endParaRPr lang="en-US" sz="1200" noProof="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90687257"/>
                  </a:ext>
                </a:extLst>
              </a:tr>
              <a:tr h="1272463">
                <a:tc>
                  <a:txBody>
                    <a:bodyPr/>
                    <a:lstStyle/>
                    <a:p>
                      <a:pPr algn="ctr"/>
                      <a:r>
                        <a:rPr lang="en-US" sz="1200" dirty="0">
                          <a:latin typeface="Arial" panose="020B0604020202020204" pitchFamily="34" charset="0"/>
                          <a:cs typeface="Arial" panose="020B0604020202020204" pitchFamily="34" charset="0"/>
                        </a:rPr>
                        <a:t>5</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Catastrófico</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Brecha de seguridad sistémica importante. El impacto durará 3 meses o más y se requerirá que la alta gerencia intervenga durante la duración del evento para superar las deficiencias. Se espera que los costos de cumplimiento sean muy sustanciales. Se espera una pérdida de clientes, negocios u otros daños significativos para la organización. Es probable que se produzca un debate público o político sustancial sobre la organización y una pérdida de confianza en ella. Es probable que se tomen medidas penales o disciplinarias contra el personal involucrado.</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29818638"/>
                  </a:ext>
                </a:extLst>
              </a:tr>
              <a:tr h="1300203">
                <a:tc>
                  <a:txBody>
                    <a:bodyPr/>
                    <a:lstStyle/>
                    <a:p>
                      <a:pPr algn="ctr"/>
                      <a:r>
                        <a:rPr lang="en-US" sz="1200" dirty="0">
                          <a:latin typeface="Arial" panose="020B0604020202020204" pitchFamily="34" charset="0"/>
                          <a:cs typeface="Arial" panose="020B0604020202020204" pitchFamily="34" charset="0"/>
                        </a:rPr>
                        <a:t>6</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Día del </a:t>
                      </a: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juicio</a:t>
                      </a:r>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 final</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Múltiples casos de brechas de seguridad sistémicas importantes. No se puede determinar la duración del impacto y se requerirá que la alta dirección coloque a la empresa bajo administración voluntaria u otra forma de reestructuración importante. Se prevén procedimientos penales contra la alta dirección, y es inevitable que se produzcan pérdidas sustanciales de negocios y el incumplimiento de los objetivos de la organización. Es probable que los costos de cumplimiento se traduzcan en pérdidas anuales durante algunos años, y es probable que se liquide la organización.</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2557182"/>
                  </a:ext>
                </a:extLst>
              </a:tr>
            </a:tbl>
          </a:graphicData>
        </a:graphic>
      </p:graphicFrame>
      <p:sp>
        <p:nvSpPr>
          <p:cNvPr id="4" name="Marcador de número de diapositiva 3">
            <a:extLst>
              <a:ext uri="{FF2B5EF4-FFF2-40B4-BE49-F238E27FC236}">
                <a16:creationId xmlns:a16="http://schemas.microsoft.com/office/drawing/2014/main" id="{1898FDE7-97D2-BE4D-367D-2245874C85B9}"/>
              </a:ext>
            </a:extLst>
          </p:cNvPr>
          <p:cNvSpPr>
            <a:spLocks noGrp="1"/>
          </p:cNvSpPr>
          <p:nvPr>
            <p:ph type="sldNum" sz="quarter" idx="12"/>
          </p:nvPr>
        </p:nvSpPr>
        <p:spPr/>
        <p:txBody>
          <a:bodyPr/>
          <a:lstStyle/>
          <a:p>
            <a:fld id="{4FAB73BC-B049-4115-A692-8D63A059BFB8}" type="slidenum">
              <a:rPr lang="en-US" smtClean="0"/>
              <a:t>87</a:t>
            </a:fld>
            <a:endParaRPr lang="en-US" dirty="0"/>
          </a:p>
        </p:txBody>
      </p:sp>
    </p:spTree>
    <p:extLst>
      <p:ext uri="{BB962C8B-B14F-4D97-AF65-F5344CB8AC3E}">
        <p14:creationId xmlns:p14="http://schemas.microsoft.com/office/powerpoint/2010/main" val="261841253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Determinación y significado del nivel de riesgo</a:t>
            </a:r>
          </a:p>
        </p:txBody>
      </p:sp>
      <p:graphicFrame>
        <p:nvGraphicFramePr>
          <p:cNvPr id="5" name="Content Placeholder 19">
            <a:extLst>
              <a:ext uri="{FF2B5EF4-FFF2-40B4-BE49-F238E27FC236}">
                <a16:creationId xmlns:a16="http://schemas.microsoft.com/office/drawing/2014/main" id="{CFAC13A7-5789-54EA-E36D-32AAF32A108A}"/>
              </a:ext>
            </a:extLst>
          </p:cNvPr>
          <p:cNvGraphicFramePr>
            <a:graphicFrameLocks/>
          </p:cNvGraphicFramePr>
          <p:nvPr>
            <p:extLst>
              <p:ext uri="{D42A27DB-BD31-4B8C-83A1-F6EECF244321}">
                <p14:modId xmlns:p14="http://schemas.microsoft.com/office/powerpoint/2010/main" val="4125037386"/>
              </p:ext>
            </p:extLst>
          </p:nvPr>
        </p:nvGraphicFramePr>
        <p:xfrm>
          <a:off x="1762409" y="1929187"/>
          <a:ext cx="8035796" cy="1828800"/>
        </p:xfrm>
        <a:graphic>
          <a:graphicData uri="http://schemas.openxmlformats.org/drawingml/2006/table">
            <a:tbl>
              <a:tblPr firstRow="1" firstCol="1" bandRow="1">
                <a:tableStyleId>{2D5ABB26-0587-4C30-8999-92F81FD0307C}</a:tableStyleId>
              </a:tblPr>
              <a:tblGrid>
                <a:gridCol w="1349395">
                  <a:extLst>
                    <a:ext uri="{9D8B030D-6E8A-4147-A177-3AD203B41FA5}">
                      <a16:colId xmlns:a16="http://schemas.microsoft.com/office/drawing/2014/main" val="250366673"/>
                    </a:ext>
                  </a:extLst>
                </a:gridCol>
                <a:gridCol w="1136002">
                  <a:extLst>
                    <a:ext uri="{9D8B030D-6E8A-4147-A177-3AD203B41FA5}">
                      <a16:colId xmlns:a16="http://schemas.microsoft.com/office/drawing/2014/main" val="503393667"/>
                    </a:ext>
                  </a:extLst>
                </a:gridCol>
                <a:gridCol w="1331788">
                  <a:extLst>
                    <a:ext uri="{9D8B030D-6E8A-4147-A177-3AD203B41FA5}">
                      <a16:colId xmlns:a16="http://schemas.microsoft.com/office/drawing/2014/main" val="2872391661"/>
                    </a:ext>
                  </a:extLst>
                </a:gridCol>
                <a:gridCol w="1014494">
                  <a:extLst>
                    <a:ext uri="{9D8B030D-6E8A-4147-A177-3AD203B41FA5}">
                      <a16:colId xmlns:a16="http://schemas.microsoft.com/office/drawing/2014/main" val="980335566"/>
                    </a:ext>
                  </a:extLst>
                </a:gridCol>
                <a:gridCol w="1085385">
                  <a:extLst>
                    <a:ext uri="{9D8B030D-6E8A-4147-A177-3AD203B41FA5}">
                      <a16:colId xmlns:a16="http://schemas.microsoft.com/office/drawing/2014/main" val="2181691100"/>
                    </a:ext>
                  </a:extLst>
                </a:gridCol>
                <a:gridCol w="815022">
                  <a:extLst>
                    <a:ext uri="{9D8B030D-6E8A-4147-A177-3AD203B41FA5}">
                      <a16:colId xmlns:a16="http://schemas.microsoft.com/office/drawing/2014/main" val="587475878"/>
                    </a:ext>
                  </a:extLst>
                </a:gridCol>
                <a:gridCol w="1303710">
                  <a:extLst>
                    <a:ext uri="{9D8B030D-6E8A-4147-A177-3AD203B41FA5}">
                      <a16:colId xmlns:a16="http://schemas.microsoft.com/office/drawing/2014/main" val="4204954830"/>
                    </a:ext>
                  </a:extLst>
                </a:gridCol>
              </a:tblGrid>
              <a:tr h="0">
                <a:tc>
                  <a:txBody>
                    <a:bodyPr/>
                    <a:lstStyle/>
                    <a:p>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Probabilidad</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Día del </a:t>
                      </a: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juicio</a:t>
                      </a:r>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 final</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Catastrófico</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Destacado</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Moderado</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Menor</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Insignificante</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9205099"/>
                  </a:ext>
                </a:extLst>
              </a:tr>
              <a:tr h="118345">
                <a:tc>
                  <a:txBody>
                    <a:bodyPr/>
                    <a:lstStyle/>
                    <a:p>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H</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H</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5702513"/>
                  </a:ext>
                </a:extLst>
              </a:tr>
              <a:tr h="0">
                <a:tc>
                  <a:txBody>
                    <a:bodyPr/>
                    <a:lstStyle/>
                    <a:p>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H</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H</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M</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7649239"/>
                  </a:ext>
                </a:extLst>
              </a:tr>
              <a:tr h="0">
                <a:tc>
                  <a:txBody>
                    <a:bodyPr/>
                    <a:lstStyle/>
                    <a:p>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H</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M</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L</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0473307"/>
                  </a:ext>
                </a:extLst>
              </a:tr>
              <a:tr h="0">
                <a:tc>
                  <a:txBody>
                    <a:bodyPr/>
                    <a:lstStyle/>
                    <a:p>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B</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H</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M</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L</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L</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7762270"/>
                  </a:ext>
                </a:extLst>
              </a:tr>
              <a:tr h="0">
                <a:tc>
                  <a:txBody>
                    <a:bodyPr/>
                    <a:lstStyle/>
                    <a:p>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MB</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E</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H</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H</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M</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L</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latin typeface="Arial" panose="020B0604020202020204" pitchFamily="34" charset="0"/>
                          <a:cs typeface="Arial" panose="020B0604020202020204" pitchFamily="34" charset="0"/>
                        </a:rPr>
                        <a:t>L</a:t>
                      </a:r>
                      <a:endParaRPr lang="en-IN"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1773898"/>
                  </a:ext>
                </a:extLst>
              </a:tr>
            </a:tbl>
          </a:graphicData>
        </a:graphic>
      </p:graphicFrame>
      <p:graphicFrame>
        <p:nvGraphicFramePr>
          <p:cNvPr id="7" name="Content Placeholder 20">
            <a:extLst>
              <a:ext uri="{FF2B5EF4-FFF2-40B4-BE49-F238E27FC236}">
                <a16:creationId xmlns:a16="http://schemas.microsoft.com/office/drawing/2014/main" id="{97CBB000-A64A-136F-73AC-782B5D9F5522}"/>
              </a:ext>
            </a:extLst>
          </p:cNvPr>
          <p:cNvGraphicFramePr>
            <a:graphicFrameLocks/>
          </p:cNvGraphicFramePr>
          <p:nvPr/>
        </p:nvGraphicFramePr>
        <p:xfrm>
          <a:off x="1543617" y="3879903"/>
          <a:ext cx="8133907" cy="2834640"/>
        </p:xfrm>
        <a:graphic>
          <a:graphicData uri="http://schemas.openxmlformats.org/drawingml/2006/table">
            <a:tbl>
              <a:tblPr firstRow="1" firstCol="1" bandRow="1">
                <a:tableStyleId>{2D5ABB26-0587-4C30-8999-92F81FD0307C}</a:tableStyleId>
              </a:tblPr>
              <a:tblGrid>
                <a:gridCol w="1556422">
                  <a:extLst>
                    <a:ext uri="{9D8B030D-6E8A-4147-A177-3AD203B41FA5}">
                      <a16:colId xmlns:a16="http://schemas.microsoft.com/office/drawing/2014/main" val="3605194328"/>
                    </a:ext>
                  </a:extLst>
                </a:gridCol>
                <a:gridCol w="6577485">
                  <a:extLst>
                    <a:ext uri="{9D8B030D-6E8A-4147-A177-3AD203B41FA5}">
                      <a16:colId xmlns:a16="http://schemas.microsoft.com/office/drawing/2014/main" val="3235644032"/>
                    </a:ext>
                  </a:extLst>
                </a:gridCol>
              </a:tblGrid>
              <a:tr h="228450">
                <a:tc>
                  <a:txBody>
                    <a:bodyPr/>
                    <a:lstStyle/>
                    <a:p>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Nivel de </a:t>
                      </a:r>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riesgo</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Descripción</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4513257"/>
                  </a:ext>
                </a:extLst>
              </a:tr>
              <a:tr h="394312">
                <a:tc>
                  <a:txBody>
                    <a:bodyPr/>
                    <a:lstStyle/>
                    <a:p>
                      <a:r>
                        <a:rPr lang="en-US" sz="1200" b="1" i="0" u="none" strike="noStrike" cap="none" baseline="0" noProof="0" dirty="0" err="1">
                          <a:solidFill>
                            <a:schemeClr val="tx1"/>
                          </a:solidFill>
                          <a:latin typeface="Arial" panose="020B0604020202020204" pitchFamily="34" charset="0"/>
                          <a:ea typeface="+mn-ea"/>
                          <a:cs typeface="Arial" panose="020B0604020202020204" pitchFamily="34" charset="0"/>
                          <a:sym typeface="Arial"/>
                        </a:rPr>
                        <a:t>Extremo</a:t>
                      </a:r>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 (E)</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Requerirá una investigación detallada y una planificación de la gestión a nivel ejecutivo/director. Será necesario llevar a cabo una planificación y un seguimiento continuos, con exámenes periódicos. Se espera un ajuste sustancial de los controles para gestionar el riesgo, con costos que posiblemente superen las previsiones originales.</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60947937"/>
                  </a:ext>
                </a:extLst>
              </a:tr>
              <a:tr h="394312">
                <a:tc>
                  <a:txBody>
                    <a:bodyPr/>
                    <a:lstStyle/>
                    <a:p>
                      <a:r>
                        <a:rPr lang="en-US" sz="1200" b="1"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Alto (H)</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Requiere la atención de la gerencia, pero la administración y la planificación pueden dejarse en manos de los líderes senior de proyectos o equipos. Es probable que la planificación y la supervisión continúen con exámenes periódicos, aunque es probable que el ajuste de los controles se realice con cargo a los recursos existentes.</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0970384"/>
                  </a:ext>
                </a:extLst>
              </a:tr>
              <a:tr h="281651">
                <a:tc>
                  <a:txBody>
                    <a:bodyPr/>
                    <a:lstStyle/>
                    <a:p>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Medio (M)</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Se puede gestionar mediante procedimientos específicos de supervisión y respuesta existentes. La gestión por parte de los empleados es adecuada con un seguimiento y revisiones adecuados.</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9131819"/>
                  </a:ext>
                </a:extLst>
              </a:tr>
              <a:tr h="228450">
                <a:tc>
                  <a:txBody>
                    <a:bodyPr/>
                    <a:lstStyle/>
                    <a:p>
                      <a:r>
                        <a:rPr lang="en-US" sz="1200" b="1" i="0" u="none" strike="noStrike" cap="none" baseline="0" noProof="0">
                          <a:solidFill>
                            <a:schemeClr val="tx1"/>
                          </a:solidFill>
                          <a:latin typeface="Arial" panose="020B0604020202020204" pitchFamily="34" charset="0"/>
                          <a:ea typeface="+mn-ea"/>
                          <a:cs typeface="Arial" panose="020B0604020202020204" pitchFamily="34" charset="0"/>
                          <a:sym typeface="Arial"/>
                        </a:rPr>
                        <a:t>Bajo (L)</a:t>
                      </a:r>
                      <a:endParaRPr lang="en-US" sz="1200" noProof="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s-ES" sz="1200" b="0" i="0" u="none" strike="noStrike" cap="none" baseline="0" noProof="0" dirty="0">
                          <a:solidFill>
                            <a:schemeClr val="tx1"/>
                          </a:solidFill>
                          <a:latin typeface="Arial" panose="020B0604020202020204" pitchFamily="34" charset="0"/>
                          <a:ea typeface="+mn-ea"/>
                          <a:cs typeface="Arial" panose="020B0604020202020204" pitchFamily="34" charset="0"/>
                          <a:sym typeface="Arial"/>
                        </a:rPr>
                        <a:t>Se puede manejar a través de procedimientos rutinarios.</a:t>
                      </a:r>
                      <a:endParaRPr lang="en-US" sz="1200" noProof="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032812"/>
                  </a:ext>
                </a:extLst>
              </a:tr>
            </a:tbl>
          </a:graphicData>
        </a:graphic>
      </p:graphicFrame>
      <p:sp>
        <p:nvSpPr>
          <p:cNvPr id="3" name="Marcador de número de diapositiva 2">
            <a:extLst>
              <a:ext uri="{FF2B5EF4-FFF2-40B4-BE49-F238E27FC236}">
                <a16:creationId xmlns:a16="http://schemas.microsoft.com/office/drawing/2014/main" id="{7112D503-8B5A-E893-2160-C39444350B01}"/>
              </a:ext>
            </a:extLst>
          </p:cNvPr>
          <p:cNvSpPr>
            <a:spLocks noGrp="1"/>
          </p:cNvSpPr>
          <p:nvPr>
            <p:ph type="sldNum" sz="quarter" idx="12"/>
          </p:nvPr>
        </p:nvSpPr>
        <p:spPr/>
        <p:txBody>
          <a:bodyPr/>
          <a:lstStyle/>
          <a:p>
            <a:fld id="{4FAB73BC-B049-4115-A692-8D63A059BFB8}" type="slidenum">
              <a:rPr lang="en-US" smtClean="0"/>
              <a:t>88</a:t>
            </a:fld>
            <a:endParaRPr lang="en-US" dirty="0"/>
          </a:p>
        </p:txBody>
      </p:sp>
    </p:spTree>
    <p:extLst>
      <p:ext uri="{BB962C8B-B14F-4D97-AF65-F5344CB8AC3E}">
        <p14:creationId xmlns:p14="http://schemas.microsoft.com/office/powerpoint/2010/main" val="235750223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Alternativas de tratamiento de riesgo</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eaLnBrk="1"/>
            <a:r>
              <a:rPr lang="en-US" sz="2400" b="1" dirty="0">
                <a:latin typeface="Arial" panose="020B0604020202020204" pitchFamily="34" charset="0"/>
                <a:cs typeface="Arial" panose="020B0604020202020204" pitchFamily="34" charset="0"/>
              </a:rPr>
              <a:t>Risk Reduction</a:t>
            </a:r>
          </a:p>
          <a:p>
            <a:pPr lvl="1" eaLnBrk="1"/>
            <a:r>
              <a:rPr lang="en-US" sz="2200" dirty="0">
                <a:latin typeface="Arial" panose="020B0604020202020204" pitchFamily="34" charset="0"/>
                <a:cs typeface="Arial" panose="020B0604020202020204" pitchFamily="34" charset="0"/>
              </a:rPr>
              <a:t>The approach most people consider</a:t>
            </a:r>
          </a:p>
          <a:p>
            <a:pPr lvl="1" eaLnBrk="1"/>
            <a:r>
              <a:rPr lang="en-US" sz="2200" dirty="0">
                <a:latin typeface="Arial" panose="020B0604020202020204" pitchFamily="34" charset="0"/>
                <a:cs typeface="Arial" panose="020B0604020202020204" pitchFamily="34" charset="0"/>
              </a:rPr>
              <a:t>Install countermeasures to reduce harm</a:t>
            </a:r>
          </a:p>
          <a:p>
            <a:pPr lvl="1" eaLnBrk="1"/>
            <a:r>
              <a:rPr lang="en-US" sz="2200" dirty="0">
                <a:latin typeface="Arial" panose="020B0604020202020204" pitchFamily="34" charset="0"/>
                <a:cs typeface="Arial" panose="020B0604020202020204" pitchFamily="34" charset="0"/>
              </a:rPr>
              <a:t>Makes sense only if risk analysis justifies the countermeasure</a:t>
            </a:r>
          </a:p>
          <a:p>
            <a:pPr eaLnBrk="1"/>
            <a:r>
              <a:rPr lang="en-US" sz="2400" b="1" dirty="0">
                <a:latin typeface="Arial" panose="020B0604020202020204" pitchFamily="34" charset="0"/>
                <a:cs typeface="Arial" panose="020B0604020202020204" pitchFamily="34" charset="0"/>
              </a:rPr>
              <a:t>Risk Acceptance</a:t>
            </a:r>
          </a:p>
          <a:p>
            <a:pPr lvl="1" eaLnBrk="1"/>
            <a:r>
              <a:rPr lang="en-US" sz="2200" dirty="0">
                <a:latin typeface="Arial" panose="020B0604020202020204" pitchFamily="34" charset="0"/>
                <a:cs typeface="Arial" panose="020B0604020202020204" pitchFamily="34" charset="0"/>
              </a:rPr>
              <a:t>If protecting against a loss would be too expensive, accept losses when they occur</a:t>
            </a:r>
          </a:p>
          <a:p>
            <a:pPr lvl="1" eaLnBrk="1"/>
            <a:r>
              <a:rPr lang="en-US" sz="2200" dirty="0">
                <a:latin typeface="Arial" panose="020B0604020202020204" pitchFamily="34" charset="0"/>
                <a:cs typeface="Arial" panose="020B0604020202020204" pitchFamily="34" charset="0"/>
              </a:rPr>
              <a:t>Good for small unlikely losses</a:t>
            </a:r>
          </a:p>
          <a:p>
            <a:pPr lvl="1" eaLnBrk="1"/>
            <a:r>
              <a:rPr lang="en-US" sz="2200" dirty="0">
                <a:latin typeface="Arial" panose="020B0604020202020204" pitchFamily="34" charset="0"/>
                <a:cs typeface="Arial" panose="020B0604020202020204" pitchFamily="34" charset="0"/>
              </a:rPr>
              <a:t>Good for large but rare losses</a:t>
            </a:r>
          </a:p>
          <a:p>
            <a:endParaRPr lang="es-ES" dirty="0">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6498DDA5-EB8B-54B7-9949-F5DFEFC127C3}"/>
              </a:ext>
            </a:extLst>
          </p:cNvPr>
          <p:cNvSpPr>
            <a:spLocks noGrp="1"/>
          </p:cNvSpPr>
          <p:nvPr>
            <p:ph type="sldNum" sz="quarter" idx="12"/>
          </p:nvPr>
        </p:nvSpPr>
        <p:spPr/>
        <p:txBody>
          <a:bodyPr/>
          <a:lstStyle/>
          <a:p>
            <a:fld id="{4FAB73BC-B049-4115-A692-8D63A059BFB8}" type="slidenum">
              <a:rPr lang="en-US" smtClean="0"/>
              <a:t>89</a:t>
            </a:fld>
            <a:endParaRPr lang="en-US" dirty="0"/>
          </a:p>
        </p:txBody>
      </p:sp>
    </p:spTree>
    <p:extLst>
      <p:ext uri="{BB962C8B-B14F-4D97-AF65-F5344CB8AC3E}">
        <p14:creationId xmlns:p14="http://schemas.microsoft.com/office/powerpoint/2010/main" val="1916419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n-US" sz="3600" b="1" dirty="0" err="1">
                <a:latin typeface="Arial" panose="020B0604020202020204" pitchFamily="34" charset="0"/>
                <a:ea typeface="+mj-lt"/>
                <a:cs typeface="Arial" panose="020B0604020202020204" pitchFamily="34" charset="0"/>
              </a:rPr>
              <a:t>Gestión</a:t>
            </a:r>
            <a:r>
              <a:rPr lang="en-US" sz="3600" b="1" dirty="0">
                <a:latin typeface="Arial" panose="020B0604020202020204" pitchFamily="34" charset="0"/>
                <a:ea typeface="+mj-lt"/>
                <a:cs typeface="Arial" panose="020B0604020202020204" pitchFamily="34" charset="0"/>
              </a:rPr>
              <a:t> de la </a:t>
            </a:r>
            <a:r>
              <a:rPr lang="en-US" sz="3600" b="1" dirty="0" err="1">
                <a:latin typeface="Arial" panose="020B0604020202020204" pitchFamily="34" charset="0"/>
                <a:ea typeface="+mj-lt"/>
                <a:cs typeface="Arial" panose="020B0604020202020204" pitchFamily="34" charset="0"/>
              </a:rPr>
              <a:t>seguridad</a:t>
            </a:r>
            <a:endParaRPr lang="es-ES" sz="3600" b="1" dirty="0">
              <a:latin typeface="Arial" panose="020B0604020202020204" pitchFamily="34" charset="0"/>
              <a:ea typeface="+mj-lt"/>
              <a:cs typeface="Arial" panose="020B0604020202020204" pitchFamily="34" charset="0"/>
            </a:endParaRP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algn="just">
              <a:lnSpc>
                <a:spcPct val="100000"/>
              </a:lnSpc>
              <a:spcBef>
                <a:spcPts val="1800"/>
              </a:spcBef>
              <a:spcAft>
                <a:spcPct val="0"/>
              </a:spcAft>
            </a:pPr>
            <a:r>
              <a:rPr lang="es-ES" sz="2400" b="1" dirty="0">
                <a:latin typeface="Arial"/>
                <a:cs typeface="Arial"/>
              </a:rPr>
              <a:t>Un proceso continuo</a:t>
            </a:r>
            <a:endParaRPr lang="es-ES" sz="2400" dirty="0">
              <a:latin typeface="Arial"/>
              <a:cs typeface="Arial"/>
            </a:endParaRPr>
          </a:p>
          <a:p>
            <a:pPr lvl="1" algn="just">
              <a:lnSpc>
                <a:spcPct val="100000"/>
              </a:lnSpc>
              <a:spcBef>
                <a:spcPts val="1200"/>
              </a:spcBef>
              <a:spcAft>
                <a:spcPct val="0"/>
              </a:spcAft>
              <a:buFont typeface="Wingdings 2" pitchFamily="34" charset="0"/>
              <a:buChar char=""/>
            </a:pPr>
            <a:r>
              <a:rPr lang="es-ES" sz="2200" dirty="0">
                <a:latin typeface="Arial"/>
                <a:cs typeface="Arial"/>
              </a:rPr>
              <a:t>Monitorizar, detectar, reaccionar, mejorar…</a:t>
            </a:r>
          </a:p>
          <a:p>
            <a:pPr lvl="1" algn="just">
              <a:lnSpc>
                <a:spcPct val="100000"/>
              </a:lnSpc>
              <a:spcBef>
                <a:spcPts val="1200"/>
              </a:spcBef>
              <a:spcAft>
                <a:spcPct val="0"/>
              </a:spcAft>
              <a:buFont typeface="Wingdings 2" pitchFamily="34" charset="0"/>
              <a:buChar char=""/>
            </a:pPr>
            <a:r>
              <a:rPr lang="es-ES" sz="2200" dirty="0">
                <a:latin typeface="Arial"/>
                <a:cs typeface="Arial"/>
              </a:rPr>
              <a:t>En caso contrario falla</a:t>
            </a:r>
          </a:p>
          <a:p>
            <a:pPr algn="just">
              <a:lnSpc>
                <a:spcPct val="100000"/>
              </a:lnSpc>
              <a:spcBef>
                <a:spcPts val="1800"/>
              </a:spcBef>
              <a:spcAft>
                <a:spcPct val="0"/>
              </a:spcAft>
            </a:pPr>
            <a:r>
              <a:rPr lang="es-ES" sz="2400" b="1" dirty="0">
                <a:latin typeface="Arial"/>
                <a:cs typeface="Arial"/>
              </a:rPr>
              <a:t>Normativa de cumplimiento</a:t>
            </a:r>
            <a:endParaRPr lang="es-ES" sz="2400" dirty="0">
              <a:latin typeface="Arial"/>
              <a:cs typeface="Arial"/>
            </a:endParaRPr>
          </a:p>
          <a:p>
            <a:pPr lvl="1" algn="just">
              <a:lnSpc>
                <a:spcPct val="100000"/>
              </a:lnSpc>
              <a:spcBef>
                <a:spcPts val="1200"/>
              </a:spcBef>
              <a:spcAft>
                <a:spcPct val="0"/>
              </a:spcAft>
              <a:buFont typeface="Wingdings 2" pitchFamily="34" charset="0"/>
              <a:buChar char=""/>
            </a:pPr>
            <a:r>
              <a:rPr lang="es-ES" sz="2200" dirty="0">
                <a:latin typeface="Arial"/>
                <a:cs typeface="Arial"/>
              </a:rPr>
              <a:t>A esto se suma la necesidad de adoptar procesos disciplinados</a:t>
            </a:r>
          </a:p>
          <a:p>
            <a:pPr lvl="1" algn="just">
              <a:lnSpc>
                <a:spcPct val="100000"/>
              </a:lnSpc>
              <a:spcBef>
                <a:spcPts val="1200"/>
              </a:spcBef>
              <a:spcAft>
                <a:spcPct val="0"/>
              </a:spcAft>
              <a:buFont typeface="Wingdings 2" pitchFamily="34" charset="0"/>
              <a:buChar char=""/>
            </a:pPr>
            <a:r>
              <a:rPr lang="es-ES" sz="2200" dirty="0">
                <a:latin typeface="Arial"/>
                <a:cs typeface="Arial"/>
              </a:rPr>
              <a:t>Las normativas facilitan la adopción</a:t>
            </a:r>
            <a:r>
              <a:rPr lang="en-US" sz="2200" dirty="0">
                <a:latin typeface="Arial"/>
                <a:cs typeface="Arial"/>
              </a:rPr>
              <a:t> de </a:t>
            </a:r>
            <a:r>
              <a:rPr lang="en-US" sz="2200" dirty="0" err="1">
                <a:latin typeface="Arial"/>
                <a:cs typeface="Arial"/>
              </a:rPr>
              <a:t>esos</a:t>
            </a:r>
            <a:r>
              <a:rPr lang="en-US" sz="2200" dirty="0">
                <a:latin typeface="Arial"/>
                <a:cs typeface="Arial"/>
              </a:rPr>
              <a:t> </a:t>
            </a:r>
            <a:r>
              <a:rPr lang="en-US" sz="2200" dirty="0" err="1">
                <a:latin typeface="Arial"/>
                <a:cs typeface="Arial"/>
              </a:rPr>
              <a:t>procesos</a:t>
            </a:r>
            <a:endParaRPr lang="es-ES" sz="2200" dirty="0">
              <a:latin typeface="Arial"/>
              <a:cs typeface="Arial"/>
            </a:endParaRPr>
          </a:p>
          <a:p>
            <a:pPr algn="just">
              <a:lnSpc>
                <a:spcPct val="100000"/>
              </a:lnSpc>
              <a:spcBef>
                <a:spcPts val="1800"/>
              </a:spcBef>
              <a:spcAft>
                <a:spcPct val="0"/>
              </a:spcAft>
            </a:pPr>
            <a:endParaRPr lang="es-ES" sz="2700" dirty="0">
              <a:latin typeface="Arial"/>
              <a:cs typeface="Arial"/>
            </a:endParaRPr>
          </a:p>
          <a:p>
            <a:pPr algn="just"/>
            <a:endParaRPr lang="es-ES" dirty="0"/>
          </a:p>
        </p:txBody>
      </p:sp>
      <p:sp>
        <p:nvSpPr>
          <p:cNvPr id="4" name="Marcador de número de diapositiva 3">
            <a:extLst>
              <a:ext uri="{FF2B5EF4-FFF2-40B4-BE49-F238E27FC236}">
                <a16:creationId xmlns:a16="http://schemas.microsoft.com/office/drawing/2014/main" id="{41933CC9-7142-791A-6A61-6CF4F63CA257}"/>
              </a:ext>
            </a:extLst>
          </p:cNvPr>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264218370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6C0ED-9D0D-C0FE-FFE3-1AAA35DEEA40}"/>
              </a:ext>
            </a:extLst>
          </p:cNvPr>
          <p:cNvSpPr>
            <a:spLocks noGrp="1"/>
          </p:cNvSpPr>
          <p:nvPr>
            <p:ph type="title"/>
          </p:nvPr>
        </p:nvSpPr>
        <p:spPr/>
        <p:txBody>
          <a:bodyPr>
            <a:normAutofit/>
          </a:bodyPr>
          <a:lstStyle/>
          <a:p>
            <a:r>
              <a:rPr lang="es-ES" sz="3600" b="1" dirty="0">
                <a:latin typeface="Arial" panose="020B0604020202020204" pitchFamily="34" charset="0"/>
                <a:cs typeface="Arial" panose="020B0604020202020204" pitchFamily="34" charset="0"/>
              </a:rPr>
              <a:t>Alternativas de tratamiento de riesgo</a:t>
            </a:r>
          </a:p>
        </p:txBody>
      </p:sp>
      <p:sp>
        <p:nvSpPr>
          <p:cNvPr id="3" name="Marcador de contenido 2">
            <a:extLst>
              <a:ext uri="{FF2B5EF4-FFF2-40B4-BE49-F238E27FC236}">
                <a16:creationId xmlns:a16="http://schemas.microsoft.com/office/drawing/2014/main" id="{CF0FD078-F4B0-6B12-481A-1941BD613F63}"/>
              </a:ext>
            </a:extLst>
          </p:cNvPr>
          <p:cNvSpPr>
            <a:spLocks noGrp="1"/>
          </p:cNvSpPr>
          <p:nvPr>
            <p:ph idx="1"/>
          </p:nvPr>
        </p:nvSpPr>
        <p:spPr/>
        <p:txBody>
          <a:bodyPr vert="horz" lIns="91440" tIns="45720" rIns="91440" bIns="45720" rtlCol="0" anchor="t">
            <a:normAutofit/>
          </a:bodyPr>
          <a:lstStyle/>
          <a:p>
            <a:pPr eaLnBrk="1"/>
            <a:r>
              <a:rPr lang="en-US" sz="2400" b="1" dirty="0">
                <a:latin typeface="Arial" panose="020B0604020202020204" pitchFamily="34" charset="0"/>
                <a:cs typeface="Arial" panose="020B0604020202020204" pitchFamily="34" charset="0"/>
              </a:rPr>
              <a:t>Risk Transference</a:t>
            </a:r>
          </a:p>
          <a:p>
            <a:pPr lvl="1" eaLnBrk="1"/>
            <a:r>
              <a:rPr lang="en-US" sz="2200" dirty="0">
                <a:latin typeface="Arial" panose="020B0604020202020204" pitchFamily="34" charset="0"/>
                <a:cs typeface="Arial" panose="020B0604020202020204" pitchFamily="34" charset="0"/>
              </a:rPr>
              <a:t>Buy insurance against security-related losses</a:t>
            </a:r>
          </a:p>
          <a:p>
            <a:pPr lvl="1" eaLnBrk="1"/>
            <a:r>
              <a:rPr lang="en-US" sz="2200" dirty="0">
                <a:latin typeface="Arial" panose="020B0604020202020204" pitchFamily="34" charset="0"/>
                <a:cs typeface="Arial" panose="020B0604020202020204" pitchFamily="34" charset="0"/>
              </a:rPr>
              <a:t>Especially good for rare but extremely damaging attacks</a:t>
            </a:r>
          </a:p>
          <a:p>
            <a:pPr lvl="1" eaLnBrk="1"/>
            <a:r>
              <a:rPr lang="en-US" sz="2200" dirty="0">
                <a:latin typeface="Arial" panose="020B0604020202020204" pitchFamily="34" charset="0"/>
                <a:cs typeface="Arial" panose="020B0604020202020204" pitchFamily="34" charset="0"/>
              </a:rPr>
              <a:t>Does not mean a company can avoid working on IT security</a:t>
            </a:r>
          </a:p>
          <a:p>
            <a:pPr lvl="1" eaLnBrk="1"/>
            <a:r>
              <a:rPr lang="en-US" sz="2200" dirty="0">
                <a:latin typeface="Arial" panose="020B0604020202020204" pitchFamily="34" charset="0"/>
                <a:cs typeface="Arial" panose="020B0604020202020204" pitchFamily="34" charset="0"/>
              </a:rPr>
              <a:t>If bad security, will not be insurable</a:t>
            </a:r>
          </a:p>
          <a:p>
            <a:pPr lvl="1" eaLnBrk="1"/>
            <a:r>
              <a:rPr lang="en-US" sz="2200" dirty="0">
                <a:latin typeface="Arial" panose="020B0604020202020204" pitchFamily="34" charset="0"/>
                <a:cs typeface="Arial" panose="020B0604020202020204" pitchFamily="34" charset="0"/>
              </a:rPr>
              <a:t>With better security, will pay lower premiums</a:t>
            </a:r>
          </a:p>
          <a:p>
            <a:pPr eaLnBrk="1"/>
            <a:r>
              <a:rPr lang="en-US" sz="2400" b="1" dirty="0">
                <a:latin typeface="Arial" panose="020B0604020202020204" pitchFamily="34" charset="0"/>
                <a:cs typeface="Arial" panose="020B0604020202020204" pitchFamily="34" charset="0"/>
              </a:rPr>
              <a:t>Risk Avoidance</a:t>
            </a:r>
          </a:p>
          <a:p>
            <a:pPr lvl="1" eaLnBrk="1"/>
            <a:r>
              <a:rPr lang="en-US" sz="2200" dirty="0">
                <a:latin typeface="Arial" panose="020B0604020202020204" pitchFamily="34" charset="0"/>
                <a:cs typeface="Arial" panose="020B0604020202020204" pitchFamily="34" charset="0"/>
              </a:rPr>
              <a:t>Not to take a risky action</a:t>
            </a:r>
          </a:p>
          <a:p>
            <a:pPr lvl="1" eaLnBrk="1"/>
            <a:r>
              <a:rPr lang="en-US" sz="2200" dirty="0">
                <a:latin typeface="Arial" panose="020B0604020202020204" pitchFamily="34" charset="0"/>
                <a:cs typeface="Arial" panose="020B0604020202020204" pitchFamily="34" charset="0"/>
              </a:rPr>
              <a:t>Lose the benefits of the action</a:t>
            </a:r>
          </a:p>
          <a:p>
            <a:pPr lvl="1" eaLnBrk="1"/>
            <a:r>
              <a:rPr lang="en-US" sz="2200" dirty="0">
                <a:latin typeface="Arial" panose="020B0604020202020204" pitchFamily="34" charset="0"/>
                <a:cs typeface="Arial" panose="020B0604020202020204" pitchFamily="34" charset="0"/>
              </a:rPr>
              <a:t>May cause anger against IT security</a:t>
            </a:r>
          </a:p>
          <a:p>
            <a:endParaRPr lang="es-ES" dirty="0">
              <a:latin typeface="Arial" panose="020B0604020202020204" pitchFamily="34" charset="0"/>
              <a:cs typeface="Arial" panose="020B0604020202020204" pitchFamily="34" charset="0"/>
            </a:endParaRPr>
          </a:p>
        </p:txBody>
      </p:sp>
      <p:sp>
        <p:nvSpPr>
          <p:cNvPr id="4" name="Marcador de número de diapositiva 3">
            <a:extLst>
              <a:ext uri="{FF2B5EF4-FFF2-40B4-BE49-F238E27FC236}">
                <a16:creationId xmlns:a16="http://schemas.microsoft.com/office/drawing/2014/main" id="{CD97AFE0-A93E-920E-DF3D-99547A1572EE}"/>
              </a:ext>
            </a:extLst>
          </p:cNvPr>
          <p:cNvSpPr>
            <a:spLocks noGrp="1"/>
          </p:cNvSpPr>
          <p:nvPr>
            <p:ph type="sldNum" sz="quarter" idx="12"/>
          </p:nvPr>
        </p:nvSpPr>
        <p:spPr/>
        <p:txBody>
          <a:bodyPr/>
          <a:lstStyle/>
          <a:p>
            <a:fld id="{4FAB73BC-B049-4115-A692-8D63A059BFB8}" type="slidenum">
              <a:rPr lang="en-US" smtClean="0"/>
              <a:t>90</a:t>
            </a:fld>
            <a:endParaRPr lang="en-US" dirty="0"/>
          </a:p>
        </p:txBody>
      </p:sp>
    </p:spTree>
    <p:extLst>
      <p:ext uri="{BB962C8B-B14F-4D97-AF65-F5344CB8AC3E}">
        <p14:creationId xmlns:p14="http://schemas.microsoft.com/office/powerpoint/2010/main" val="363311822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2" id="{3E00EEF8-3A41-4FD9-A625-6CBAF0A572CB}" vid="{51D7381C-6476-48E2-A7C5-4BA2BB4C65B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E81A27D561455C48A07DF00CCAA1BD0F" ma:contentTypeVersion="13" ma:contentTypeDescription="Crear nuevo documento." ma:contentTypeScope="" ma:versionID="6b5d8d924c55026f835670b703b4c081">
  <xsd:schema xmlns:xsd="http://www.w3.org/2001/XMLSchema" xmlns:xs="http://www.w3.org/2001/XMLSchema" xmlns:p="http://schemas.microsoft.com/office/2006/metadata/properties" xmlns:ns3="2ad8fe51-4f3f-4a75-ab77-1becdf5c6b6c" xmlns:ns4="c09bb469-ca12-4fbf-8642-30b3a390e447" targetNamespace="http://schemas.microsoft.com/office/2006/metadata/properties" ma:root="true" ma:fieldsID="ad8fffa7c8c82ba222cd79fed2dc9e77" ns3:_="" ns4:_="">
    <xsd:import namespace="2ad8fe51-4f3f-4a75-ab77-1becdf5c6b6c"/>
    <xsd:import namespace="c09bb469-ca12-4fbf-8642-30b3a390e447"/>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_activity" minOccurs="0"/>
                <xsd:element ref="ns4:SharedWithUsers" minOccurs="0"/>
                <xsd:element ref="ns4:SharedWithDetails" minOccurs="0"/>
                <xsd:element ref="ns4:SharingHintHash" minOccurs="0"/>
                <xsd:element ref="ns3:MediaServiceObjectDetectorVersions" minOccurs="0"/>
                <xsd:element ref="ns3:MediaServiceSystem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d8fe51-4f3f-4a75-ab77-1becdf5c6b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_activity" ma:index="12" nillable="true" ma:displayName="_activity" ma:hidden="true" ma:internalName="_activity">
      <xsd:simpleType>
        <xsd:restriction base="dms:Note"/>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09bb469-ca12-4fbf-8642-30b3a390e447" elementFormDefault="qualified">
    <xsd:import namespace="http://schemas.microsoft.com/office/2006/documentManagement/types"/>
    <xsd:import namespace="http://schemas.microsoft.com/office/infopath/2007/PartnerControls"/>
    <xsd:element name="SharedWithUsers" ma:index="13"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talles de uso compartido" ma:internalName="SharedWithDetails" ma:readOnly="true">
      <xsd:simpleType>
        <xsd:restriction base="dms:Note">
          <xsd:maxLength value="255"/>
        </xsd:restriction>
      </xsd:simpleType>
    </xsd:element>
    <xsd:element name="SharingHintHash" ma:index="15"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2ad8fe51-4f3f-4a75-ab77-1becdf5c6b6c" xsi:nil="true"/>
  </documentManagement>
</p:properties>
</file>

<file path=customXml/itemProps1.xml><?xml version="1.0" encoding="utf-8"?>
<ds:datastoreItem xmlns:ds="http://schemas.openxmlformats.org/officeDocument/2006/customXml" ds:itemID="{3065D414-9ADE-4930-B554-2CE734CE8895}">
  <ds:schemaRefs>
    <ds:schemaRef ds:uri="http://schemas.microsoft.com/sharepoint/v3/contenttype/forms"/>
  </ds:schemaRefs>
</ds:datastoreItem>
</file>

<file path=customXml/itemProps2.xml><?xml version="1.0" encoding="utf-8"?>
<ds:datastoreItem xmlns:ds="http://schemas.openxmlformats.org/officeDocument/2006/customXml" ds:itemID="{14A842A1-99FD-4EF8-B99A-5BC7BDFF54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d8fe51-4f3f-4a75-ab77-1becdf5c6b6c"/>
    <ds:schemaRef ds:uri="c09bb469-ca12-4fbf-8642-30b3a390e4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2BAF55-4A48-40E6-9C52-DFAC1D3B4D93}">
  <ds:schemaRefs>
    <ds:schemaRef ds:uri="http://schemas.microsoft.com/office/2006/documentManagement/types"/>
    <ds:schemaRef ds:uri="http://purl.org/dc/terms/"/>
    <ds:schemaRef ds:uri="http://www.w3.org/XML/1998/namespace"/>
    <ds:schemaRef ds:uri="2ad8fe51-4f3f-4a75-ab77-1becdf5c6b6c"/>
    <ds:schemaRef ds:uri="http://schemas.microsoft.com/office/2006/metadata/properties"/>
    <ds:schemaRef ds:uri="http://schemas.microsoft.com/office/infopath/2007/PartnerControls"/>
    <ds:schemaRef ds:uri="http://purl.org/dc/dcmitype/"/>
    <ds:schemaRef ds:uri="http://purl.org/dc/elements/1.1/"/>
    <ds:schemaRef ds:uri="http://schemas.openxmlformats.org/package/2006/metadata/core-properties"/>
    <ds:schemaRef ds:uri="c09bb469-ca12-4fbf-8642-30b3a390e447"/>
  </ds:schemaRefs>
</ds:datastoreItem>
</file>

<file path=docProps/app.xml><?xml version="1.0" encoding="utf-8"?>
<Properties xmlns="http://schemas.openxmlformats.org/officeDocument/2006/extended-properties" xmlns:vt="http://schemas.openxmlformats.org/officeDocument/2006/docPropsVTypes">
  <Template/>
  <TotalTime>804</TotalTime>
  <Words>6135</Words>
  <Application>Microsoft Office PowerPoint</Application>
  <PresentationFormat>Widescreen</PresentationFormat>
  <Paragraphs>987</Paragraphs>
  <Slides>90</Slides>
  <Notes>2</Notes>
  <HiddenSlides>18</HiddenSlides>
  <MMClips>0</MMClips>
  <ScaleCrop>false</ScaleCrop>
  <HeadingPairs>
    <vt:vector size="4" baseType="variant">
      <vt:variant>
        <vt:lpstr>Tema</vt:lpstr>
      </vt:variant>
      <vt:variant>
        <vt:i4>1</vt:i4>
      </vt:variant>
      <vt:variant>
        <vt:lpstr>Titoli diapositive</vt:lpstr>
      </vt:variant>
      <vt:variant>
        <vt:i4>90</vt:i4>
      </vt:variant>
    </vt:vector>
  </HeadingPairs>
  <TitlesOfParts>
    <vt:vector size="91" baseType="lpstr">
      <vt:lpstr>Tema de Office</vt:lpstr>
      <vt:lpstr>Tema 3. Gestión de Riesgos</vt:lpstr>
      <vt:lpstr>Contenidos</vt:lpstr>
      <vt:lpstr>Contenido</vt:lpstr>
      <vt:lpstr>La gestión es la parte difícil</vt:lpstr>
      <vt:lpstr>La necesidad de una seguridad integral</vt:lpstr>
      <vt:lpstr>Fallo del eslabón más débil</vt:lpstr>
      <vt:lpstr>Contenidos</vt:lpstr>
      <vt:lpstr>Gestión de la seguridad</vt:lpstr>
      <vt:lpstr>Gestión de la seguridad</vt:lpstr>
      <vt:lpstr>Gestión de la seguridad</vt:lpstr>
      <vt:lpstr>Gestión de la seguridad</vt:lpstr>
      <vt:lpstr>Gestión de la seguridad</vt:lpstr>
      <vt:lpstr>Gestión de la seguridad</vt:lpstr>
      <vt:lpstr>Gestión de la seguridad</vt:lpstr>
      <vt:lpstr>Planificación estratégica de la seguridad</vt:lpstr>
      <vt:lpstr>Planificación estratégica de la seguridad</vt:lpstr>
      <vt:lpstr>Contexto legal</vt:lpstr>
      <vt:lpstr>Contexto legal</vt:lpstr>
      <vt:lpstr>Contexto legal</vt:lpstr>
      <vt:lpstr>Contexto legal</vt:lpstr>
      <vt:lpstr>Cuestiones organizativas</vt:lpstr>
      <vt:lpstr>Cuestiones organizativas</vt:lpstr>
      <vt:lpstr>Cuestiones organizativas</vt:lpstr>
      <vt:lpstr>Cuestiones organizativas</vt:lpstr>
      <vt:lpstr>Gestión de la seguridad</vt:lpstr>
      <vt:lpstr>Gestión de la seguridad</vt:lpstr>
      <vt:lpstr>Visión general de la gestión de seguridad</vt:lpstr>
      <vt:lpstr>El modelo de Planificar-Verificar-Actuar</vt:lpstr>
      <vt:lpstr>Contexto organizativo y política de seguridad</vt:lpstr>
      <vt:lpstr>Política de seguridad</vt:lpstr>
      <vt:lpstr>Política de seguridad</vt:lpstr>
      <vt:lpstr>Apoyo a la gestión</vt:lpstr>
      <vt:lpstr>Contenidos</vt:lpstr>
      <vt:lpstr>Análisis de riesgos</vt:lpstr>
      <vt:lpstr>Terminología</vt:lpstr>
      <vt:lpstr>Terminología</vt:lpstr>
      <vt:lpstr>Terminología</vt:lpstr>
      <vt:lpstr>Proceso de evaluación de riesgos</vt:lpstr>
      <vt:lpstr>Proceso de evaluación de riesgos</vt:lpstr>
      <vt:lpstr>Estableciendo el contexto</vt:lpstr>
      <vt:lpstr>Análisis de riesgos</vt:lpstr>
      <vt:lpstr>Caracterización de los activos</vt:lpstr>
      <vt:lpstr>Caracterización de amenazas</vt:lpstr>
      <vt:lpstr>Fuentes de amenazas</vt:lpstr>
      <vt:lpstr>Valoración de amenazas - Degradación</vt:lpstr>
      <vt:lpstr>Valoración de amenazas - Probabilidad</vt:lpstr>
      <vt:lpstr>Identificación de vulnerabilidades</vt:lpstr>
      <vt:lpstr>Determinación del impacto potencial</vt:lpstr>
      <vt:lpstr>Determinación del riesgo potencial</vt:lpstr>
      <vt:lpstr>Determinación del riesgo potencial</vt:lpstr>
      <vt:lpstr>Caracterización de las salvaguardas existentes</vt:lpstr>
      <vt:lpstr>Tipos de contramedidas</vt:lpstr>
      <vt:lpstr>Impacto y riesgo residual</vt:lpstr>
      <vt:lpstr>Registro de Riesgos</vt:lpstr>
      <vt:lpstr>Alternativas de tratamiento de riesgo</vt:lpstr>
      <vt:lpstr>Equilibrio en el tratamiento del riesgo</vt:lpstr>
      <vt:lpstr>Caso de estudio: Silver Star Mines</vt:lpstr>
      <vt:lpstr>Activos</vt:lpstr>
      <vt:lpstr>Registro de riesgo de Silver Star Miner Risk</vt:lpstr>
      <vt:lpstr>Contenidos</vt:lpstr>
      <vt:lpstr>Gestión de riesgos en el desarrollo de software</vt:lpstr>
      <vt:lpstr>Gestión de riesgos en el desarrollo de software</vt:lpstr>
      <vt:lpstr>Gestión de riesgos en el desarrollo de software</vt:lpstr>
      <vt:lpstr>Gestión de riesgos en el desarrollo de software</vt:lpstr>
      <vt:lpstr>Gestión de riesgos en el desarrollo de software</vt:lpstr>
      <vt:lpstr>Gestión de riesgos en el desarrollo de software</vt:lpstr>
      <vt:lpstr>Gestión de Riesgos del Software</vt:lpstr>
      <vt:lpstr>Categorías de riesgos de software</vt:lpstr>
      <vt:lpstr>Riesgos de Proyecto</vt:lpstr>
      <vt:lpstr>Riesgos de Producto</vt:lpstr>
      <vt:lpstr>Riesgos Técnicos</vt:lpstr>
      <vt:lpstr>Riesgos Técnicos</vt:lpstr>
      <vt:lpstr>Riesgos de Empresa</vt:lpstr>
      <vt:lpstr>Riesgos Conocidos</vt:lpstr>
      <vt:lpstr>Riesgos de Predecibles e Impredecibles</vt:lpstr>
      <vt:lpstr>Tipos de riesgos de software</vt:lpstr>
      <vt:lpstr>Enfoque Baseline</vt:lpstr>
      <vt:lpstr>Enfoque Informal</vt:lpstr>
      <vt:lpstr>Enfoque detallado de riesgos</vt:lpstr>
      <vt:lpstr>Enfoque detallado de riesgos</vt:lpstr>
      <vt:lpstr>Enfoque combinado</vt:lpstr>
      <vt:lpstr>Enfoque combinado</vt:lpstr>
      <vt:lpstr>Proceso de evaluación de riesgos</vt:lpstr>
      <vt:lpstr>El riesgo en diferentes industrias</vt:lpstr>
      <vt:lpstr>Probabilidad de riesgo</vt:lpstr>
      <vt:lpstr>Consecuencia del riesgo</vt:lpstr>
      <vt:lpstr>Consecuencia del riesgo</vt:lpstr>
      <vt:lpstr>Determinación y significado del nivel de riesgo</vt:lpstr>
      <vt:lpstr>Alternativas de tratamiento de riesgo</vt:lpstr>
      <vt:lpstr>Alternativas de tratamiento de riesgo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1. Seguridad Software</dc:title>
  <dc:creator>ANGEL LUIS PERALES GOMEZ</dc:creator>
  <cp:lastModifiedBy>PANTALEONE NESPOLI</cp:lastModifiedBy>
  <cp:revision>8</cp:revision>
  <dcterms:created xsi:type="dcterms:W3CDTF">2023-10-24T16:08:31Z</dcterms:created>
  <dcterms:modified xsi:type="dcterms:W3CDTF">2026-05-19T11:12:43Z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0x010100E81A27D561455C48A07DF00CCAA1BD0F</vt:lpwstr>
  </property>
</Properties>
</file>