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34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17" r:id="rId1"/>
  </p:sldMasterIdLst>
  <p:sldIdLst>
    <p:sldId id="331" r:id="rId2"/>
    <p:sldId id="256" r:id="rId3"/>
    <p:sldId id="324" r:id="rId4"/>
    <p:sldId id="278" r:id="rId5"/>
    <p:sldId id="258" r:id="rId6"/>
    <p:sldId id="257" r:id="rId7"/>
    <p:sldId id="308" r:id="rId8"/>
    <p:sldId id="309" r:id="rId9"/>
    <p:sldId id="310" r:id="rId10"/>
    <p:sldId id="311" r:id="rId11"/>
    <p:sldId id="312" r:id="rId12"/>
    <p:sldId id="279" r:id="rId13"/>
    <p:sldId id="272" r:id="rId14"/>
    <p:sldId id="273" r:id="rId15"/>
    <p:sldId id="269" r:id="rId16"/>
    <p:sldId id="263" r:id="rId17"/>
    <p:sldId id="327" r:id="rId18"/>
    <p:sldId id="293" r:id="rId19"/>
    <p:sldId id="328" r:id="rId20"/>
    <p:sldId id="330" r:id="rId21"/>
    <p:sldId id="319" r:id="rId22"/>
    <p:sldId id="298" r:id="rId23"/>
    <p:sldId id="283" r:id="rId24"/>
    <p:sldId id="299" r:id="rId25"/>
    <p:sldId id="303" r:id="rId26"/>
    <p:sldId id="300" r:id="rId27"/>
    <p:sldId id="329" r:id="rId28"/>
    <p:sldId id="265" r:id="rId29"/>
    <p:sldId id="306" r:id="rId30"/>
    <p:sldId id="307" r:id="rId31"/>
    <p:sldId id="315" r:id="rId32"/>
    <p:sldId id="316" r:id="rId33"/>
    <p:sldId id="317" r:id="rId34"/>
    <p:sldId id="325" r:id="rId35"/>
    <p:sldId id="326" r:id="rId36"/>
    <p:sldId id="332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24" autoAdjust="0"/>
    <p:restoredTop sz="94660" autoAdjust="0"/>
  </p:normalViewPr>
  <p:slideViewPr>
    <p:cSldViewPr snapToGrid="0">
      <p:cViewPr varScale="1">
        <p:scale>
          <a:sx n="92" d="100"/>
          <a:sy n="92" d="100"/>
        </p:scale>
        <p:origin x="552" y="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4" y="136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7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074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696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8955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9125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297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484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916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BBEA6-7C60-4B02-AE87-00D78D8422AF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320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430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4D31-43A5-475A-80CF-332C9F6DCF35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4344940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4D31-43A5-475A-80CF-332C9F6DCF35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427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4D31-43A5-475A-80CF-332C9F6DCF35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115849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4D31-43A5-475A-80CF-332C9F6DCF35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203045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4D31-43A5-475A-80CF-332C9F6DCF35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6670251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4D31-43A5-475A-80CF-332C9F6DCF35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686552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1288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22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8624D31-43A5-475A-80CF-332C9F6DCF35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331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  <p:sldLayoutId id="2147483830" r:id="rId13"/>
    <p:sldLayoutId id="2147483831" r:id="rId14"/>
    <p:sldLayoutId id="2147483832" r:id="rId15"/>
    <p:sldLayoutId id="2147483833" r:id="rId16"/>
    <p:sldLayoutId id="2147483834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taffroster.metu.edu.tr/my_staff_roster.php?ssn=MTkyNDYz&amp;action=MembershipAward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con.arizona.edu/people/cihan-artun%C3%A7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conomics.yale.edu/people/timothy-guinnan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susanamartinezrodriguez.es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hyperlink" Target="https://history.yale.edu/people/francesca-trivellato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books.google.es/books?hl=en&amp;lr=lang_en&amp;id=QVRMDwAAQBAJ&amp;oi=fnd&amp;pg=PA298&amp;ots=Za4UaUOR3Q&amp;sig=3Xv-6uBoJkfFdl0P_CDiG3j0jyo&amp;redir_esc=y#v=onepage&amp;q&amp;f=false" TargetMode="Externa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34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mickUCp4jQ&amp;t=1s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KJrF0Gpzm4&amp;t=9s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time_continue=1&amp;v=0hXmM5YitFM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://dx.doi.org/10.1017/S0007680515001361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letisim.com.tr/kitap/gecmisten-gelecege-turkiye-ekonomisi/9498#.WoyeloMhLIU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837903" y="2743200"/>
            <a:ext cx="42242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dirty="0" smtClean="0">
                <a:latin typeface="Aparajita" panose="020B0604020202020204" pitchFamily="34" charset="0"/>
                <a:cs typeface="Aparajita" panose="020B0604020202020204" pitchFamily="34" charset="0"/>
              </a:rPr>
              <a:t>ISRELIM</a:t>
            </a:r>
            <a:endParaRPr lang="es-ES" sz="9600" dirty="0"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  <p:pic>
        <p:nvPicPr>
          <p:cNvPr id="5" name="Simply Three - Maverick (Official Video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00" end="7102.875"/>
                  <p14:fade out="5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63954" y="54810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093751"/>
      </p:ext>
    </p:extLst>
  </p:cSld>
  <p:clrMapOvr>
    <a:masterClrMapping/>
  </p:clrMapOvr>
  <p:transition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21625" y="1635618"/>
            <a:ext cx="9006476" cy="3940254"/>
          </a:xfrm>
        </p:spPr>
        <p:txBody>
          <a:bodyPr anchor="t">
            <a:noAutofit/>
          </a:bodyPr>
          <a:lstStyle/>
          <a:p>
            <a:pPr algn="ctr"/>
            <a:r>
              <a:rPr lang="es-ES" sz="5400" dirty="0" err="1">
                <a:latin typeface="Aparajita" pitchFamily="34" charset="0"/>
                <a:cs typeface="Aparajita" pitchFamily="34" charset="0"/>
              </a:rPr>
              <a:t>The</a:t>
            </a:r>
            <a:r>
              <a:rPr lang="es-ES" sz="5400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5400" dirty="0" err="1">
                <a:latin typeface="Aparajita" pitchFamily="34" charset="0"/>
                <a:cs typeface="Aparajita" pitchFamily="34" charset="0"/>
              </a:rPr>
              <a:t>Impact</a:t>
            </a:r>
            <a:r>
              <a:rPr lang="es-ES" sz="5400" dirty="0">
                <a:latin typeface="Aparajita" pitchFamily="34" charset="0"/>
                <a:cs typeface="Aparajita" pitchFamily="34" charset="0"/>
              </a:rPr>
              <a:t> of </a:t>
            </a:r>
            <a:r>
              <a:rPr lang="es-ES" sz="5400" dirty="0" err="1">
                <a:latin typeface="Aparajita" pitchFamily="34" charset="0"/>
                <a:cs typeface="Aparajita" pitchFamily="34" charset="0"/>
              </a:rPr>
              <a:t>Limited-Liability</a:t>
            </a:r>
            <a:r>
              <a:rPr lang="es-ES" sz="5400" dirty="0">
                <a:latin typeface="Aparajita" pitchFamily="34" charset="0"/>
                <a:cs typeface="Aparajita" pitchFamily="34" charset="0"/>
              </a:rPr>
              <a:t> Business </a:t>
            </a:r>
            <a:r>
              <a:rPr lang="es-ES" sz="5400" dirty="0" err="1">
                <a:latin typeface="Aparajita" pitchFamily="34" charset="0"/>
                <a:cs typeface="Aparajita" pitchFamily="34" charset="0"/>
              </a:rPr>
              <a:t>Organizations</a:t>
            </a:r>
            <a:r>
              <a:rPr lang="es-ES" sz="5400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5400" dirty="0" err="1">
                <a:latin typeface="Aparajita" pitchFamily="34" charset="0"/>
                <a:cs typeface="Aparajita" pitchFamily="34" charset="0"/>
              </a:rPr>
              <a:t>across</a:t>
            </a:r>
            <a:r>
              <a:rPr lang="es-ES" sz="5400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5400" dirty="0" err="1">
                <a:latin typeface="Aparajita" pitchFamily="34" charset="0"/>
                <a:cs typeface="Aparajita" pitchFamily="34" charset="0"/>
              </a:rPr>
              <a:t>the</a:t>
            </a:r>
            <a:r>
              <a:rPr lang="es-ES" sz="5400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5400" dirty="0" err="1">
                <a:latin typeface="Aparajita" pitchFamily="34" charset="0"/>
                <a:cs typeface="Aparajita" pitchFamily="34" charset="0"/>
              </a:rPr>
              <a:t>Mediterranean</a:t>
            </a:r>
            <a:r>
              <a:rPr lang="es-ES" sz="5400" dirty="0">
                <a:latin typeface="Aparajita" pitchFamily="34" charset="0"/>
                <a:cs typeface="Aparajita" pitchFamily="34" charset="0"/>
              </a:rPr>
              <a:t>: </a:t>
            </a:r>
            <a:r>
              <a:rPr lang="es-ES" sz="5400" dirty="0" err="1">
                <a:latin typeface="Aparajita" pitchFamily="34" charset="0"/>
                <a:cs typeface="Aparajita" pitchFamily="34" charset="0"/>
              </a:rPr>
              <a:t>Italy</a:t>
            </a:r>
            <a:r>
              <a:rPr lang="es-ES" sz="5400" dirty="0">
                <a:latin typeface="Aparajita" pitchFamily="34" charset="0"/>
                <a:cs typeface="Aparajita" pitchFamily="34" charset="0"/>
              </a:rPr>
              <a:t>, </a:t>
            </a:r>
            <a:r>
              <a:rPr lang="es-ES" sz="5400" dirty="0" err="1">
                <a:latin typeface="Aparajita" pitchFamily="34" charset="0"/>
                <a:cs typeface="Aparajita" pitchFamily="34" charset="0"/>
              </a:rPr>
              <a:t>Turkey</a:t>
            </a:r>
            <a:r>
              <a:rPr lang="es-ES" sz="5400" dirty="0">
                <a:latin typeface="Aparajita" pitchFamily="34" charset="0"/>
                <a:cs typeface="Aparajita" pitchFamily="34" charset="0"/>
              </a:rPr>
              <a:t> and </a:t>
            </a:r>
            <a:r>
              <a:rPr lang="es-ES" sz="5400" dirty="0" err="1">
                <a:latin typeface="Aparajita" pitchFamily="34" charset="0"/>
                <a:cs typeface="Aparajita" pitchFamily="34" charset="0"/>
              </a:rPr>
              <a:t>Spain</a:t>
            </a:r>
            <a:r>
              <a:rPr lang="es-ES" sz="5400" dirty="0">
                <a:latin typeface="Aparajita" pitchFamily="34" charset="0"/>
                <a:cs typeface="Aparajita" pitchFamily="34" charset="0"/>
              </a:rPr>
              <a:t> (1445-2010).</a:t>
            </a:r>
            <a:r>
              <a:rPr lang="es-ES" sz="1800" dirty="0"/>
              <a:t/>
            </a:r>
            <a:br>
              <a:rPr lang="es-ES" sz="1800" dirty="0"/>
            </a:br>
            <a:r>
              <a:rPr lang="es-ES" sz="1800" dirty="0" smtClean="0"/>
              <a:t/>
            </a:r>
            <a:br>
              <a:rPr lang="es-ES" sz="1800" dirty="0" smtClean="0"/>
            </a:br>
            <a:r>
              <a:rPr lang="es-ES" sz="1800" dirty="0"/>
              <a:t/>
            </a:r>
            <a:br>
              <a:rPr lang="es-ES" sz="1800" dirty="0"/>
            </a:b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419423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14:reveal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08746" y="1861794"/>
            <a:ext cx="8825658" cy="2362478"/>
          </a:xfrm>
        </p:spPr>
        <p:txBody>
          <a:bodyPr anchor="t">
            <a:noAutofit/>
          </a:bodyPr>
          <a:lstStyle/>
          <a:p>
            <a:pPr algn="ctr"/>
            <a:r>
              <a:rPr lang="es-ES" sz="6000" b="1" dirty="0" smtClean="0">
                <a:latin typeface="Aparajita" pitchFamily="34" charset="0"/>
                <a:cs typeface="Aparajita" pitchFamily="34" charset="0"/>
              </a:rPr>
              <a:t>ISRELIM </a:t>
            </a:r>
            <a:r>
              <a:rPr lang="es-ES" sz="6000" b="1" dirty="0">
                <a:latin typeface="Aparajita" pitchFamily="34" charset="0"/>
                <a:cs typeface="Aparajita" pitchFamily="34" charset="0"/>
              </a:rPr>
              <a:t>(1445-2010</a:t>
            </a:r>
            <a:r>
              <a:rPr lang="es-ES" sz="6000" b="1" dirty="0" smtClean="0">
                <a:latin typeface="Aparajita" pitchFamily="34" charset="0"/>
                <a:cs typeface="Aparajita" pitchFamily="34" charset="0"/>
              </a:rPr>
              <a:t>)</a:t>
            </a:r>
            <a:br>
              <a:rPr lang="es-ES" sz="6000" b="1" dirty="0" smtClean="0">
                <a:latin typeface="Aparajita" pitchFamily="34" charset="0"/>
                <a:cs typeface="Aparajita" pitchFamily="34" charset="0"/>
              </a:rPr>
            </a:br>
            <a:r>
              <a:rPr lang="es-ES" sz="5400" dirty="0" smtClean="0">
                <a:latin typeface="Aparajita" pitchFamily="34" charset="0"/>
                <a:cs typeface="Aparajita" pitchFamily="34" charset="0"/>
              </a:rPr>
              <a:t>HAR2013-42013-R</a:t>
            </a:r>
            <a:r>
              <a:rPr lang="es-ES" sz="1600" dirty="0">
                <a:latin typeface="Aparajita" pitchFamily="34" charset="0"/>
                <a:cs typeface="Aparajita" pitchFamily="34" charset="0"/>
              </a:rPr>
              <a:t/>
            </a:r>
            <a:br>
              <a:rPr lang="es-ES" sz="1600" dirty="0">
                <a:latin typeface="Aparajita" pitchFamily="34" charset="0"/>
                <a:cs typeface="Aparajita" pitchFamily="34" charset="0"/>
              </a:rPr>
            </a:br>
            <a:r>
              <a:rPr lang="es-ES" sz="1600" dirty="0" smtClean="0"/>
              <a:t/>
            </a:r>
            <a:br>
              <a:rPr lang="es-ES" sz="1600" dirty="0" smtClean="0"/>
            </a:br>
            <a:r>
              <a:rPr lang="es-ES" sz="1600" dirty="0"/>
              <a:t/>
            </a:r>
            <a:br>
              <a:rPr lang="es-ES" sz="1600" dirty="0"/>
            </a:br>
            <a:endParaRPr lang="es-ES" sz="2400" dirty="0"/>
          </a:p>
        </p:txBody>
      </p:sp>
      <p:pic>
        <p:nvPicPr>
          <p:cNvPr id="7" name="Marcador de contenido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182" y="4869402"/>
            <a:ext cx="3481723" cy="85714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2648" y="4388334"/>
            <a:ext cx="2381250" cy="1819275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587" y="4869399"/>
            <a:ext cx="3481723" cy="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4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 anchor="t">
            <a:noAutofit/>
          </a:bodyPr>
          <a:lstStyle/>
          <a:p>
            <a:pPr algn="ctr"/>
            <a:r>
              <a:rPr lang="es-ES" sz="1800" dirty="0"/>
              <a:t/>
            </a:r>
            <a:br>
              <a:rPr lang="es-ES" sz="1800" dirty="0"/>
            </a:br>
            <a:r>
              <a:rPr lang="es-ES" sz="1800" dirty="0" smtClean="0"/>
              <a:t/>
            </a:r>
            <a:br>
              <a:rPr lang="es-ES" sz="1800" dirty="0" smtClean="0"/>
            </a:br>
            <a:r>
              <a:rPr lang="es-ES" sz="1800" dirty="0"/>
              <a:t/>
            </a:r>
            <a:br>
              <a:rPr lang="es-ES" sz="1800" dirty="0"/>
            </a:br>
            <a:endParaRPr lang="es-ES" sz="2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50583" y="1255980"/>
            <a:ext cx="10058400" cy="2787986"/>
          </a:xfrm>
        </p:spPr>
        <p:txBody>
          <a:bodyPr>
            <a:normAutofit lnSpcReduction="10000"/>
          </a:bodyPr>
          <a:lstStyle/>
          <a:p>
            <a:pPr algn="ctr"/>
            <a:r>
              <a:rPr lang="es-ES" sz="5400" cap="none" dirty="0" err="1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Funded</a:t>
            </a:r>
            <a:r>
              <a:rPr lang="es-ES" sz="5400" cap="none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 </a:t>
            </a:r>
            <a:r>
              <a:rPr lang="es-ES" sz="5400" cap="none" dirty="0" err="1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by</a:t>
            </a:r>
            <a:r>
              <a:rPr lang="es-ES" sz="5400" cap="none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: </a:t>
            </a:r>
          </a:p>
          <a:p>
            <a:pPr algn="ctr"/>
            <a:r>
              <a:rPr lang="es-ES" sz="4000" b="1" cap="none" dirty="0" err="1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National</a:t>
            </a:r>
            <a:r>
              <a:rPr lang="es-ES" sz="4000" b="1" cap="none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 </a:t>
            </a:r>
            <a:r>
              <a:rPr lang="es-ES" sz="4000" b="1" cap="none" dirty="0" err="1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Programme</a:t>
            </a:r>
            <a:r>
              <a:rPr lang="es-ES" sz="4000" b="1" cap="none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 </a:t>
            </a:r>
            <a:r>
              <a:rPr lang="es-ES" sz="4000" b="1" cap="none" dirty="0" err="1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for</a:t>
            </a:r>
            <a:r>
              <a:rPr lang="es-ES" sz="4000" b="1" cap="none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 </a:t>
            </a:r>
            <a:r>
              <a:rPr lang="es-ES" sz="4000" b="1" cap="none" dirty="0" err="1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Research</a:t>
            </a:r>
            <a:r>
              <a:rPr lang="es-ES" sz="4000" b="1" cap="none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 </a:t>
            </a:r>
            <a:r>
              <a:rPr lang="es-ES" sz="4000" b="1" cap="none" dirty="0" err="1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Aimed</a:t>
            </a:r>
            <a:r>
              <a:rPr lang="es-ES" sz="4000" b="1" cap="none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 at </a:t>
            </a:r>
            <a:r>
              <a:rPr lang="es-ES" sz="4000" b="1" cap="none" dirty="0" err="1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the</a:t>
            </a:r>
            <a:r>
              <a:rPr lang="es-ES" sz="4000" b="1" cap="none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 </a:t>
            </a:r>
            <a:r>
              <a:rPr lang="es-ES" sz="4000" b="1" cap="none" dirty="0" err="1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Challenges</a:t>
            </a:r>
            <a:r>
              <a:rPr lang="es-ES" sz="4000" b="1" cap="none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 of Society-2013-2017- </a:t>
            </a:r>
            <a:r>
              <a:rPr lang="es-ES" sz="4000" b="1" cap="none" dirty="0" err="1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Spanish</a:t>
            </a:r>
            <a:r>
              <a:rPr lang="es-ES" sz="4000" b="1" cap="none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 </a:t>
            </a:r>
            <a:r>
              <a:rPr lang="es-ES" sz="4000" b="1" cap="none" dirty="0" err="1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Ministery</a:t>
            </a:r>
            <a:r>
              <a:rPr lang="es-ES" sz="4000" b="1" cap="none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 of </a:t>
            </a:r>
            <a:r>
              <a:rPr lang="es-ES" sz="4000" b="1" cap="none" dirty="0" err="1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Economy</a:t>
            </a:r>
            <a:r>
              <a:rPr lang="es-ES" sz="4000" b="1" cap="none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 and </a:t>
            </a:r>
            <a:r>
              <a:rPr lang="es-ES" sz="4000" b="1" cap="none" dirty="0" err="1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Competitiveness</a:t>
            </a:r>
            <a:r>
              <a:rPr lang="es-ES" sz="4000" b="1" cap="none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 </a:t>
            </a:r>
            <a:endParaRPr lang="es-ES_tradnl" sz="4000" b="1" cap="none" dirty="0" smtClean="0">
              <a:solidFill>
                <a:schemeClr val="tx1"/>
              </a:solidFill>
              <a:latin typeface="Aparajita" pitchFamily="34" charset="0"/>
              <a:cs typeface="Aparajita" pitchFamily="34" charset="0"/>
            </a:endParaRPr>
          </a:p>
          <a:p>
            <a:endParaRPr lang="es-ES" dirty="0"/>
          </a:p>
        </p:txBody>
      </p:sp>
      <p:pic>
        <p:nvPicPr>
          <p:cNvPr id="7" name="Marcador de contenido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825" y="4789211"/>
            <a:ext cx="3445371" cy="87910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5639" y="4371168"/>
            <a:ext cx="2386870" cy="1823569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884" y="4789211"/>
            <a:ext cx="3445371" cy="879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35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27291" y="2049697"/>
            <a:ext cx="6890197" cy="1247294"/>
          </a:xfrm>
        </p:spPr>
        <p:txBody>
          <a:bodyPr/>
          <a:lstStyle/>
          <a:p>
            <a:pPr algn="ctr"/>
            <a:r>
              <a:rPr lang="es-ES" sz="7200" dirty="0" smtClean="0">
                <a:latin typeface="Aparajita" pitchFamily="34" charset="0"/>
                <a:cs typeface="Aparajita" pitchFamily="34" charset="0"/>
              </a:rPr>
              <a:t>Budget: 52.000 </a:t>
            </a:r>
            <a:r>
              <a:rPr lang="es-ES" sz="7200" dirty="0">
                <a:latin typeface="Aparajita" pitchFamily="34" charset="0"/>
                <a:cs typeface="Aparajita" pitchFamily="34" charset="0"/>
              </a:rPr>
              <a:t>€</a:t>
            </a:r>
          </a:p>
        </p:txBody>
      </p:sp>
      <p:pic>
        <p:nvPicPr>
          <p:cNvPr id="5" name="Marcador de contenido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5902" y="4471933"/>
            <a:ext cx="3345486" cy="88557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3761" y="3991424"/>
            <a:ext cx="2414770" cy="184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81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58235" y="890600"/>
            <a:ext cx="9404723" cy="783654"/>
          </a:xfrm>
        </p:spPr>
        <p:txBody>
          <a:bodyPr/>
          <a:lstStyle/>
          <a:p>
            <a:pPr algn="ctr"/>
            <a:r>
              <a:rPr lang="es-ES" sz="6000" b="1" dirty="0" err="1" smtClean="0">
                <a:latin typeface="Aparajita" pitchFamily="34" charset="0"/>
                <a:cs typeface="Aparajita" pitchFamily="34" charset="0"/>
              </a:rPr>
              <a:t>Researchers</a:t>
            </a:r>
            <a:endParaRPr lang="es-ES" sz="6000" b="1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03312" y="2052918"/>
            <a:ext cx="9766457" cy="3188783"/>
          </a:xfrm>
        </p:spPr>
        <p:txBody>
          <a:bodyPr>
            <a:normAutofit/>
          </a:bodyPr>
          <a:lstStyle/>
          <a:p>
            <a:r>
              <a:rPr lang="es-ES" sz="2400" dirty="0" smtClean="0"/>
              <a:t>Dr. </a:t>
            </a:r>
            <a:r>
              <a:rPr lang="es-ES" sz="2400" dirty="0" err="1" smtClean="0"/>
              <a:t>Seven</a:t>
            </a:r>
            <a:r>
              <a:rPr lang="es-ES" sz="2400" dirty="0" smtClean="0"/>
              <a:t> </a:t>
            </a:r>
            <a:r>
              <a:rPr lang="es-ES" sz="2400" dirty="0" err="1" smtClean="0"/>
              <a:t>Agir</a:t>
            </a:r>
            <a:r>
              <a:rPr lang="es-ES" sz="2400" dirty="0" smtClean="0"/>
              <a:t> (</a:t>
            </a:r>
            <a:r>
              <a:rPr lang="es-ES" sz="2400" dirty="0" err="1" smtClean="0"/>
              <a:t>Middle</a:t>
            </a:r>
            <a:r>
              <a:rPr lang="es-ES" sz="2400" dirty="0" smtClean="0"/>
              <a:t> East </a:t>
            </a:r>
            <a:r>
              <a:rPr lang="es-ES" sz="2400" dirty="0" err="1" smtClean="0"/>
              <a:t>Technical</a:t>
            </a:r>
            <a:r>
              <a:rPr lang="es-ES" sz="2400" dirty="0" smtClean="0"/>
              <a:t> </a:t>
            </a:r>
            <a:r>
              <a:rPr lang="es-ES" sz="2400" dirty="0" err="1" smtClean="0"/>
              <a:t>University</a:t>
            </a:r>
            <a:r>
              <a:rPr lang="es-ES" sz="2400" dirty="0" smtClean="0"/>
              <a:t>, </a:t>
            </a:r>
            <a:r>
              <a:rPr lang="es-ES" sz="2400" dirty="0" err="1" smtClean="0"/>
              <a:t>Turkey</a:t>
            </a:r>
            <a:r>
              <a:rPr lang="es-ES" sz="2400" dirty="0" smtClean="0"/>
              <a:t>).</a:t>
            </a:r>
          </a:p>
          <a:p>
            <a:r>
              <a:rPr lang="es-ES" sz="2400" dirty="0"/>
              <a:t>Dr. </a:t>
            </a:r>
            <a:r>
              <a:rPr lang="es-ES" sz="2400" dirty="0" err="1"/>
              <a:t>Cihan</a:t>
            </a:r>
            <a:r>
              <a:rPr lang="es-ES" sz="2400" dirty="0"/>
              <a:t> </a:t>
            </a:r>
            <a:r>
              <a:rPr lang="es-ES" sz="2400" dirty="0" err="1"/>
              <a:t>Artunc</a:t>
            </a:r>
            <a:r>
              <a:rPr lang="es-ES" sz="2400" dirty="0"/>
              <a:t> (Arizona </a:t>
            </a:r>
            <a:r>
              <a:rPr lang="es-ES" sz="2400" dirty="0" err="1"/>
              <a:t>University</a:t>
            </a:r>
            <a:r>
              <a:rPr lang="es-ES" sz="2400" dirty="0"/>
              <a:t>) (</a:t>
            </a:r>
            <a:r>
              <a:rPr lang="es-ES" sz="2400" dirty="0" err="1"/>
              <a:t>punctual</a:t>
            </a:r>
            <a:r>
              <a:rPr lang="es-ES" sz="2400" dirty="0"/>
              <a:t> </a:t>
            </a:r>
            <a:r>
              <a:rPr lang="es-ES" sz="2400" dirty="0" err="1"/>
              <a:t>collaboration</a:t>
            </a:r>
            <a:r>
              <a:rPr lang="es-ES" sz="2400" dirty="0"/>
              <a:t>) </a:t>
            </a:r>
            <a:r>
              <a:rPr lang="es-ES" sz="2400" dirty="0" smtClean="0"/>
              <a:t>.</a:t>
            </a:r>
            <a:endParaRPr lang="es-ES" sz="2400" dirty="0"/>
          </a:p>
          <a:p>
            <a:r>
              <a:rPr lang="es-ES" sz="2400" dirty="0" smtClean="0"/>
              <a:t>Dr. Timothy </a:t>
            </a:r>
            <a:r>
              <a:rPr lang="es-ES" sz="2400" dirty="0" err="1" smtClean="0"/>
              <a:t>Guinnane</a:t>
            </a:r>
            <a:r>
              <a:rPr lang="es-ES" sz="2400" dirty="0" smtClean="0"/>
              <a:t> (Yale </a:t>
            </a:r>
            <a:r>
              <a:rPr lang="es-ES" sz="2400" dirty="0" err="1" smtClean="0"/>
              <a:t>University</a:t>
            </a:r>
            <a:r>
              <a:rPr lang="es-ES" sz="2400" dirty="0" smtClean="0"/>
              <a:t>, US) .</a:t>
            </a:r>
          </a:p>
          <a:p>
            <a:r>
              <a:rPr lang="es-ES" sz="2400" dirty="0" smtClean="0"/>
              <a:t>Dr. Susana Martínez Rodríguez (Universidad de Murcia)  (Principal </a:t>
            </a:r>
            <a:r>
              <a:rPr lang="es-ES" sz="2400" dirty="0" err="1" smtClean="0"/>
              <a:t>Researcher</a:t>
            </a:r>
            <a:r>
              <a:rPr lang="es-ES" sz="2400" dirty="0" smtClean="0"/>
              <a:t>) .</a:t>
            </a:r>
          </a:p>
          <a:p>
            <a:r>
              <a:rPr lang="es-ES" sz="2400" dirty="0"/>
              <a:t>Dr. Francesca </a:t>
            </a:r>
            <a:r>
              <a:rPr lang="es-ES" sz="2400" dirty="0" err="1"/>
              <a:t>Trivellato</a:t>
            </a:r>
            <a:r>
              <a:rPr lang="es-ES" sz="2400" dirty="0"/>
              <a:t> (Yale </a:t>
            </a:r>
            <a:r>
              <a:rPr lang="es-ES" sz="2400" dirty="0" err="1"/>
              <a:t>University</a:t>
            </a:r>
            <a:r>
              <a:rPr lang="es-ES" sz="2400" dirty="0"/>
              <a:t>, US) </a:t>
            </a:r>
            <a:r>
              <a:rPr lang="es-ES" sz="2400" dirty="0" smtClean="0"/>
              <a:t>.</a:t>
            </a:r>
            <a:endParaRPr lang="es-ES" sz="2400" dirty="0"/>
          </a:p>
        </p:txBody>
      </p:sp>
    </p:spTree>
    <p:extLst>
      <p:ext uri="{BB962C8B-B14F-4D97-AF65-F5344CB8AC3E}">
        <p14:creationId xmlns:p14="http://schemas.microsoft.com/office/powerpoint/2010/main" val="3391760274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7271" y="384353"/>
            <a:ext cx="9404723" cy="1041231"/>
          </a:xfrm>
        </p:spPr>
        <p:txBody>
          <a:bodyPr/>
          <a:lstStyle/>
          <a:p>
            <a:pPr algn="ctr"/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Researchers</a:t>
            </a:r>
            <a:endParaRPr lang="es-ES" sz="60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83400" y="1383218"/>
            <a:ext cx="8946541" cy="1141043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Dr.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Seven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Agir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(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Middle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East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Technical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University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,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Turkey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)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2491" y="184650"/>
            <a:ext cx="1545464" cy="2145582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635" y="2047740"/>
            <a:ext cx="3992249" cy="381214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1205399" y="6038998"/>
            <a:ext cx="102825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dirty="0">
                <a:latin typeface="Arial" pitchFamily="34" charset="0"/>
                <a:cs typeface="Arial" pitchFamily="34" charset="0"/>
                <a:sym typeface="Wingdings" panose="05000000000000000000" pitchFamily="2" charset="2"/>
                <a:hlinkClick r:id="rId4"/>
              </a:rPr>
              <a:t>https://</a:t>
            </a:r>
            <a:r>
              <a:rPr lang="es-ES" dirty="0" smtClean="0">
                <a:latin typeface="Arial" pitchFamily="34" charset="0"/>
                <a:cs typeface="Arial" pitchFamily="34" charset="0"/>
                <a:sym typeface="Wingdings" panose="05000000000000000000" pitchFamily="2" charset="2"/>
                <a:hlinkClick r:id="rId4"/>
              </a:rPr>
              <a:t>staffroster.metu.edu.tr/my_staff_roster.php?ssn=MTkyNDYz&amp;action=MembershipAwards</a:t>
            </a:r>
            <a:r>
              <a:rPr lang="es-ES" dirty="0" smtClean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06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>
        <p14:reveal/>
      </p:transition>
    </mc:Choice>
    <mc:Fallback xmlns="">
      <p:transition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5356" y="439839"/>
            <a:ext cx="9404723" cy="976837"/>
          </a:xfrm>
        </p:spPr>
        <p:txBody>
          <a:bodyPr/>
          <a:lstStyle/>
          <a:p>
            <a:pPr algn="ctr"/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Researchers</a:t>
            </a:r>
            <a:endParaRPr lang="es-ES" sz="60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58344" y="1434732"/>
            <a:ext cx="8946541" cy="857707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Dr</a:t>
            </a:r>
            <a:r>
              <a:rPr lang="es-ES" sz="3200" dirty="0">
                <a:latin typeface="Aparajita" pitchFamily="34" charset="0"/>
                <a:cs typeface="Aparajita" pitchFamily="34" charset="0"/>
              </a:rPr>
              <a:t>. </a:t>
            </a:r>
            <a:r>
              <a:rPr lang="es-ES" sz="3200" dirty="0" err="1">
                <a:latin typeface="Aparajita" pitchFamily="34" charset="0"/>
                <a:cs typeface="Aparajita" pitchFamily="34" charset="0"/>
              </a:rPr>
              <a:t>Cihan</a:t>
            </a:r>
            <a:r>
              <a:rPr lang="es-ES" sz="3200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200" dirty="0" err="1">
                <a:latin typeface="Aparajita" pitchFamily="34" charset="0"/>
                <a:cs typeface="Aparajita" pitchFamily="34" charset="0"/>
              </a:rPr>
              <a:t>Artunc</a:t>
            </a:r>
            <a:r>
              <a:rPr lang="es-ES" sz="3200" dirty="0">
                <a:latin typeface="Aparajita" pitchFamily="34" charset="0"/>
                <a:cs typeface="Aparajita" pitchFamily="34" charset="0"/>
              </a:rPr>
              <a:t> (Arizona </a:t>
            </a:r>
            <a:r>
              <a:rPr lang="es-ES" sz="3200" dirty="0" err="1">
                <a:latin typeface="Aparajita" pitchFamily="34" charset="0"/>
                <a:cs typeface="Aparajita" pitchFamily="34" charset="0"/>
              </a:rPr>
              <a:t>University</a:t>
            </a:r>
            <a:r>
              <a:rPr lang="es-ES" sz="3200" dirty="0">
                <a:latin typeface="Aparajita" pitchFamily="34" charset="0"/>
                <a:cs typeface="Aparajita" pitchFamily="34" charset="0"/>
              </a:rPr>
              <a:t>) (</a:t>
            </a:r>
            <a:r>
              <a:rPr lang="es-ES" sz="3200" dirty="0" err="1">
                <a:latin typeface="Aparajita" pitchFamily="34" charset="0"/>
                <a:cs typeface="Aparajita" pitchFamily="34" charset="0"/>
              </a:rPr>
              <a:t>punctual</a:t>
            </a:r>
            <a:r>
              <a:rPr lang="es-ES" sz="3200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200" dirty="0" err="1">
                <a:latin typeface="Aparajita" pitchFamily="34" charset="0"/>
                <a:cs typeface="Aparajita" pitchFamily="34" charset="0"/>
              </a:rPr>
              <a:t>collaboration</a:t>
            </a:r>
            <a:r>
              <a:rPr lang="es-ES" sz="3200" dirty="0">
                <a:latin typeface="Aparajita" pitchFamily="34" charset="0"/>
                <a:cs typeface="Aparajita" pitchFamily="34" charset="0"/>
              </a:rPr>
              <a:t>) </a:t>
            </a:r>
            <a:endParaRPr lang="es-ES" sz="3200" dirty="0" smtClean="0">
              <a:latin typeface="Aparajita" pitchFamily="34" charset="0"/>
              <a:cs typeface="Aparajita" pitchFamily="34" charset="0"/>
            </a:endParaRPr>
          </a:p>
          <a:p>
            <a:endParaRPr lang="es-ES" dirty="0"/>
          </a:p>
          <a:p>
            <a:endParaRPr lang="es-ES" dirty="0">
              <a:solidFill>
                <a:srgbClr val="FF0000"/>
              </a:solidFill>
              <a:sym typeface="Wingdings" panose="05000000000000000000" pitchFamily="2" charset="2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500" y="175139"/>
            <a:ext cx="1670765" cy="2230314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766" y="2041558"/>
            <a:ext cx="4143241" cy="386984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910625" y="6091708"/>
            <a:ext cx="69545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s-ES" dirty="0">
                <a:latin typeface="Arial" pitchFamily="34" charset="0"/>
                <a:cs typeface="Arial" pitchFamily="34" charset="0"/>
                <a:hlinkClick r:id="rId4"/>
              </a:rPr>
              <a:t>https://</a:t>
            </a:r>
            <a:r>
              <a:rPr lang="es-ES" dirty="0" smtClean="0">
                <a:latin typeface="Arial" pitchFamily="34" charset="0"/>
                <a:cs typeface="Arial" pitchFamily="34" charset="0"/>
                <a:hlinkClick r:id="rId4"/>
              </a:rPr>
              <a:t>econ.arizona.edu/people/cihan-artun%C3%A7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74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14:reveal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8083" y="330647"/>
            <a:ext cx="9404723" cy="1028352"/>
          </a:xfrm>
        </p:spPr>
        <p:txBody>
          <a:bodyPr/>
          <a:lstStyle/>
          <a:p>
            <a:pPr algn="ctr"/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Researchers</a:t>
            </a:r>
            <a:endParaRPr lang="es-ES" sz="60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24385" y="1396097"/>
            <a:ext cx="7652944" cy="754676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Dr. Timothy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Guinnane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(Yale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University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, US) 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1127" y="188979"/>
            <a:ext cx="1675661" cy="2234214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124" y="2034863"/>
            <a:ext cx="4516292" cy="413612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026534" y="6301821"/>
            <a:ext cx="58083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s-ES" dirty="0">
                <a:latin typeface="Arial" pitchFamily="34" charset="0"/>
                <a:cs typeface="Arial" pitchFamily="34" charset="0"/>
                <a:hlinkClick r:id="rId4"/>
              </a:rPr>
              <a:t>https://</a:t>
            </a:r>
            <a:r>
              <a:rPr lang="es-ES" dirty="0" smtClean="0">
                <a:latin typeface="Arial" pitchFamily="34" charset="0"/>
                <a:cs typeface="Arial" pitchFamily="34" charset="0"/>
                <a:hlinkClick r:id="rId4"/>
              </a:rPr>
              <a:t>economics.yale.edu/people/timothy-guinnane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42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9000">
        <p14:reveal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4749" y="400311"/>
            <a:ext cx="9404723" cy="1002595"/>
          </a:xfrm>
        </p:spPr>
        <p:txBody>
          <a:bodyPr/>
          <a:lstStyle/>
          <a:p>
            <a:pPr algn="ctr"/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Researchers</a:t>
            </a:r>
            <a:endParaRPr lang="es-ES" sz="60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39808" y="1224212"/>
            <a:ext cx="11183133" cy="177728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Font typeface="Courier New" pitchFamily="49" charset="0"/>
              <a:buChar char="o"/>
            </a:pP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Dr. Susana Martínez Rodríguez (Universidad de Murcia)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(Principal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Researcher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) </a:t>
            </a:r>
          </a:p>
          <a:p>
            <a:pPr marL="0" indent="0">
              <a:buNone/>
            </a:pP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3696" y="5594556"/>
            <a:ext cx="2811552" cy="74863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7570250" y="4152828"/>
            <a:ext cx="4204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s-ES" dirty="0">
                <a:latin typeface="Arial" pitchFamily="34" charset="0"/>
                <a:cs typeface="Arial" pitchFamily="34" charset="0"/>
                <a:hlinkClick r:id="rId3"/>
              </a:rPr>
              <a:t>http://susanamartinezrodriguez.es</a:t>
            </a:r>
            <a:r>
              <a:rPr lang="es-ES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  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776" y="2203006"/>
            <a:ext cx="5185210" cy="426897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2642" y="154546"/>
            <a:ext cx="1487455" cy="273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10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2000">
        <p14:reveal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6719" y="311050"/>
            <a:ext cx="9404723" cy="925321"/>
          </a:xfrm>
        </p:spPr>
        <p:txBody>
          <a:bodyPr/>
          <a:lstStyle/>
          <a:p>
            <a:pPr algn="ctr"/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Researchers</a:t>
            </a:r>
            <a:endParaRPr lang="es-ES" sz="60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97250" y="1434732"/>
            <a:ext cx="8946541" cy="703161"/>
          </a:xfrm>
        </p:spPr>
        <p:txBody>
          <a:bodyPr>
            <a:normAutofit/>
          </a:bodyPr>
          <a:lstStyle/>
          <a:p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Dr</a:t>
            </a:r>
            <a:r>
              <a:rPr lang="es-ES" sz="3200" dirty="0">
                <a:latin typeface="Aparajita" pitchFamily="34" charset="0"/>
                <a:cs typeface="Aparajita" pitchFamily="34" charset="0"/>
              </a:rPr>
              <a:t>. Francesca </a:t>
            </a:r>
            <a:r>
              <a:rPr lang="es-ES" sz="3200" dirty="0" err="1">
                <a:latin typeface="Aparajita" pitchFamily="34" charset="0"/>
                <a:cs typeface="Aparajita" pitchFamily="34" charset="0"/>
              </a:rPr>
              <a:t>Trivellato</a:t>
            </a:r>
            <a:r>
              <a:rPr lang="es-ES" sz="3200" dirty="0">
                <a:latin typeface="Aparajita" pitchFamily="34" charset="0"/>
                <a:cs typeface="Aparajita" pitchFamily="34" charset="0"/>
              </a:rPr>
              <a:t> (Yale </a:t>
            </a:r>
            <a:r>
              <a:rPr lang="es-ES" sz="3200" dirty="0" err="1">
                <a:latin typeface="Aparajita" pitchFamily="34" charset="0"/>
                <a:cs typeface="Aparajita" pitchFamily="34" charset="0"/>
              </a:rPr>
              <a:t>University</a:t>
            </a:r>
            <a:r>
              <a:rPr lang="es-ES" sz="3200" dirty="0">
                <a:latin typeface="Aparajita" pitchFamily="34" charset="0"/>
                <a:cs typeface="Aparajita" pitchFamily="34" charset="0"/>
              </a:rPr>
              <a:t>, US) </a:t>
            </a:r>
            <a:endParaRPr lang="es-ES" sz="3200" dirty="0" smtClean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958319" y="6113308"/>
            <a:ext cx="5585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s-ES" dirty="0" smtClean="0">
                <a:latin typeface="Arial" pitchFamily="34" charset="0"/>
                <a:cs typeface="Arial" pitchFamily="34" charset="0"/>
                <a:hlinkClick r:id="rId2"/>
              </a:rPr>
              <a:t>history.yale.edu/people/francesca-trivellato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882" y="214043"/>
            <a:ext cx="1565857" cy="234878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319" y="2025134"/>
            <a:ext cx="5590270" cy="392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84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9000">
        <p14:reveal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55203" y="478476"/>
            <a:ext cx="9404723" cy="873806"/>
          </a:xfrm>
        </p:spPr>
        <p:txBody>
          <a:bodyPr/>
          <a:lstStyle/>
          <a:p>
            <a:pPr algn="ctr"/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Technical</a:t>
            </a:r>
            <a:r>
              <a:rPr lang="es-ES" sz="6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Researchers</a:t>
            </a:r>
            <a:endParaRPr lang="es-ES" sz="60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63920" y="1962765"/>
            <a:ext cx="9457364" cy="4195481"/>
          </a:xfrm>
        </p:spPr>
        <p:txBody>
          <a:bodyPr>
            <a:normAutofit/>
          </a:bodyPr>
          <a:lstStyle/>
          <a:p>
            <a:r>
              <a:rPr lang="es-ES" sz="3600" dirty="0" smtClean="0">
                <a:latin typeface="Aparajita" pitchFamily="34" charset="0"/>
                <a:cs typeface="Aparajita" pitchFamily="34" charset="0"/>
              </a:rPr>
              <a:t>Dr. Julio Muñiz (</a:t>
            </a:r>
            <a:r>
              <a:rPr lang="es-ES" sz="3600" dirty="0" err="1" smtClean="0">
                <a:latin typeface="Aparajita" pitchFamily="34" charset="0"/>
                <a:cs typeface="Aparajita" pitchFamily="34" charset="0"/>
              </a:rPr>
              <a:t>University</a:t>
            </a:r>
            <a:r>
              <a:rPr lang="es-ES" sz="3600" dirty="0" smtClean="0">
                <a:latin typeface="Aparajita" pitchFamily="34" charset="0"/>
                <a:cs typeface="Aparajita" pitchFamily="34" charset="0"/>
              </a:rPr>
              <a:t> of Murcia, </a:t>
            </a:r>
            <a:r>
              <a:rPr lang="es-ES" sz="3600" dirty="0" err="1" smtClean="0">
                <a:latin typeface="Aparajita" pitchFamily="34" charset="0"/>
                <a:cs typeface="Aparajita" pitchFamily="34" charset="0"/>
              </a:rPr>
              <a:t>Spain</a:t>
            </a:r>
            <a:r>
              <a:rPr lang="es-ES" sz="3600" dirty="0" smtClean="0">
                <a:latin typeface="Aparajita" pitchFamily="34" charset="0"/>
                <a:cs typeface="Aparajita" pitchFamily="34" charset="0"/>
              </a:rPr>
              <a:t>)</a:t>
            </a:r>
          </a:p>
          <a:p>
            <a:r>
              <a:rPr lang="es-ES" sz="3600" dirty="0" smtClean="0">
                <a:latin typeface="Aparajita" pitchFamily="34" charset="0"/>
                <a:cs typeface="Aparajita" pitchFamily="34" charset="0"/>
              </a:rPr>
              <a:t>Dr. Carmen María Hernández (</a:t>
            </a:r>
            <a:r>
              <a:rPr lang="es-ES" sz="3600" dirty="0" err="1" smtClean="0">
                <a:latin typeface="Aparajita" pitchFamily="34" charset="0"/>
                <a:cs typeface="Aparajita" pitchFamily="34" charset="0"/>
              </a:rPr>
              <a:t>University</a:t>
            </a:r>
            <a:r>
              <a:rPr lang="es-ES" sz="3600" dirty="0" smtClean="0">
                <a:latin typeface="Aparajita" pitchFamily="34" charset="0"/>
                <a:cs typeface="Aparajita" pitchFamily="34" charset="0"/>
              </a:rPr>
              <a:t> of Murcia, </a:t>
            </a:r>
            <a:r>
              <a:rPr lang="es-ES" sz="3600" dirty="0" err="1" smtClean="0">
                <a:latin typeface="Aparajita" pitchFamily="34" charset="0"/>
                <a:cs typeface="Aparajita" pitchFamily="34" charset="0"/>
              </a:rPr>
              <a:t>Spain</a:t>
            </a:r>
            <a:r>
              <a:rPr lang="es-ES" sz="3600" dirty="0" smtClean="0">
                <a:latin typeface="Aparajita" pitchFamily="34" charset="0"/>
                <a:cs typeface="Aparajita" pitchFamily="34" charset="0"/>
              </a:rPr>
              <a:t>)</a:t>
            </a:r>
          </a:p>
          <a:p>
            <a:r>
              <a:rPr lang="es-ES" sz="3600" dirty="0">
                <a:latin typeface="Aparajita" pitchFamily="34" charset="0"/>
                <a:cs typeface="Aparajita" pitchFamily="34" charset="0"/>
              </a:rPr>
              <a:t>D</a:t>
            </a:r>
            <a:r>
              <a:rPr lang="es-ES" sz="3600" dirty="0" smtClean="0">
                <a:latin typeface="Aparajita" pitchFamily="34" charset="0"/>
                <a:cs typeface="Aparajita" pitchFamily="34" charset="0"/>
              </a:rPr>
              <a:t>r. Carlos </a:t>
            </a:r>
            <a:r>
              <a:rPr lang="es-ES" sz="3600" dirty="0" err="1" smtClean="0">
                <a:latin typeface="Aparajita" pitchFamily="34" charset="0"/>
                <a:cs typeface="Aparajita" pitchFamily="34" charset="0"/>
              </a:rPr>
              <a:t>Taviani</a:t>
            </a:r>
            <a:endParaRPr lang="es-ES" sz="3600" dirty="0" smtClean="0">
              <a:latin typeface="Aparajita" pitchFamily="34" charset="0"/>
              <a:cs typeface="Aparajita" pitchFamily="34" charset="0"/>
            </a:endParaRPr>
          </a:p>
          <a:p>
            <a:r>
              <a:rPr lang="es-ES" sz="3600" dirty="0" smtClean="0">
                <a:latin typeface="Aparajita" pitchFamily="34" charset="0"/>
                <a:cs typeface="Aparajita" pitchFamily="34" charset="0"/>
              </a:rPr>
              <a:t>Dr. </a:t>
            </a:r>
            <a:r>
              <a:rPr lang="es-ES" sz="3600" dirty="0" err="1" smtClean="0">
                <a:latin typeface="Aparajita" pitchFamily="34" charset="0"/>
                <a:cs typeface="Aparajita" pitchFamily="34" charset="0"/>
              </a:rPr>
              <a:t>Semih</a:t>
            </a:r>
            <a:r>
              <a:rPr lang="es-ES" sz="36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600" dirty="0" err="1" smtClean="0">
                <a:latin typeface="Aparajita" pitchFamily="34" charset="0"/>
                <a:cs typeface="Aparajita" pitchFamily="34" charset="0"/>
              </a:rPr>
              <a:t>Gokatalay</a:t>
            </a:r>
            <a:endParaRPr lang="es-ES" sz="3600" dirty="0" smtClean="0">
              <a:solidFill>
                <a:srgbClr val="FF0000"/>
              </a:solidFill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40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:cut/>
      </p:transition>
    </mc:Choice>
    <mc:Fallback xmlns="">
      <p:transition advClick="0" advTm="10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294" y="1096663"/>
            <a:ext cx="9966081" cy="1400530"/>
          </a:xfrm>
        </p:spPr>
        <p:txBody>
          <a:bodyPr/>
          <a:lstStyle/>
          <a:p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Public</a:t>
            </a:r>
            <a:r>
              <a:rPr lang="es-ES" sz="6000" dirty="0" smtClean="0">
                <a:latin typeface="Aparajita" pitchFamily="34" charset="0"/>
                <a:cs typeface="Aparajita" pitchFamily="34" charset="0"/>
              </a:rPr>
              <a:t> and </a:t>
            </a:r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private</a:t>
            </a:r>
            <a:r>
              <a:rPr lang="es-ES" sz="6000" dirty="0" smtClean="0">
                <a:latin typeface="Aparajita" pitchFamily="34" charset="0"/>
                <a:cs typeface="Aparajita" pitchFamily="34" charset="0"/>
              </a:rPr>
              <a:t> sector </a:t>
            </a:r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collaborations</a:t>
            </a:r>
            <a:endParaRPr lang="es-ES" sz="60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6192" y="2284738"/>
            <a:ext cx="8362660" cy="4195481"/>
          </a:xfrm>
        </p:spPr>
        <p:txBody>
          <a:bodyPr/>
          <a:lstStyle/>
          <a:p>
            <a:pPr algn="just"/>
            <a:r>
              <a:rPr lang="es-ES" sz="3600" dirty="0">
                <a:latin typeface="Aparajita" pitchFamily="34" charset="0"/>
                <a:cs typeface="Aparajita" pitchFamily="34" charset="0"/>
              </a:rPr>
              <a:t>Mrs. Amparo Sánchez (INEQA, SL). </a:t>
            </a:r>
          </a:p>
          <a:p>
            <a:pPr algn="just"/>
            <a:r>
              <a:rPr lang="es-ES" sz="3600" dirty="0">
                <a:latin typeface="Aparajita" pitchFamily="34" charset="0"/>
                <a:cs typeface="Aparajita" pitchFamily="34" charset="0"/>
              </a:rPr>
              <a:t>Mrs. Teresa </a:t>
            </a:r>
            <a:r>
              <a:rPr lang="es-ES" sz="3600" dirty="0" err="1">
                <a:latin typeface="Aparajita" pitchFamily="34" charset="0"/>
                <a:cs typeface="Aparajita" pitchFamily="34" charset="0"/>
              </a:rPr>
              <a:t>Allepuz</a:t>
            </a:r>
            <a:r>
              <a:rPr lang="es-ES" sz="3600" dirty="0">
                <a:latin typeface="Aparajita" pitchFamily="34" charset="0"/>
                <a:cs typeface="Aparajita" pitchFamily="34" charset="0"/>
              </a:rPr>
              <a:t> (</a:t>
            </a:r>
            <a:r>
              <a:rPr lang="es-ES" sz="3600" dirty="0" err="1">
                <a:latin typeface="Aparajita" pitchFamily="34" charset="0"/>
                <a:cs typeface="Aparajita" pitchFamily="34" charset="0"/>
              </a:rPr>
              <a:t>Europe-Direct</a:t>
            </a:r>
            <a:r>
              <a:rPr lang="es-ES" sz="3600" dirty="0">
                <a:latin typeface="Aparajita" pitchFamily="34" charset="0"/>
                <a:cs typeface="Aparajita" pitchFamily="34" charset="0"/>
              </a:rPr>
              <a:t>- Murcia </a:t>
            </a:r>
            <a:r>
              <a:rPr lang="es-ES" sz="3600" dirty="0" err="1">
                <a:latin typeface="Aparajita" pitchFamily="34" charset="0"/>
                <a:cs typeface="Aparajita" pitchFamily="34" charset="0"/>
              </a:rPr>
              <a:t>European</a:t>
            </a:r>
            <a:r>
              <a:rPr lang="es-ES" sz="3600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600" dirty="0" err="1">
                <a:latin typeface="Aparajita" pitchFamily="34" charset="0"/>
                <a:cs typeface="Aparajita" pitchFamily="34" charset="0"/>
              </a:rPr>
              <a:t>Commision</a:t>
            </a:r>
            <a:r>
              <a:rPr lang="es-ES" sz="3600" dirty="0">
                <a:latin typeface="Aparajita" pitchFamily="34" charset="0"/>
                <a:cs typeface="Aparajita" pitchFamily="34" charset="0"/>
              </a:rPr>
              <a:t>, Consejería de Presidencia y Fomento, Gobierno de la Región de </a:t>
            </a:r>
            <a:r>
              <a:rPr lang="es-ES" sz="3600" dirty="0" smtClean="0">
                <a:latin typeface="Aparajita" pitchFamily="34" charset="0"/>
                <a:cs typeface="Aparajita" pitchFamily="34" charset="0"/>
              </a:rPr>
              <a:t>Murcia.</a:t>
            </a:r>
            <a:endParaRPr lang="es-ES" sz="3600" dirty="0">
              <a:latin typeface="Aparajita" pitchFamily="34" charset="0"/>
              <a:cs typeface="Aparajita" pitchFamily="34" charset="0"/>
            </a:endParaRP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3089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:cut/>
      </p:transition>
    </mc:Choice>
    <mc:Fallback xmlns="">
      <p:transition advClick="0" advTm="10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00657" y="607263"/>
            <a:ext cx="9404723" cy="1400530"/>
          </a:xfrm>
        </p:spPr>
        <p:txBody>
          <a:bodyPr/>
          <a:lstStyle/>
          <a:p>
            <a:pPr algn="ctr"/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Research-Observing</a:t>
            </a:r>
            <a:r>
              <a:rPr lang="es-ES" sz="6000" dirty="0" smtClean="0">
                <a:latin typeface="Aparajita" pitchFamily="34" charset="0"/>
                <a:cs typeface="Aparajita" pitchFamily="34" charset="0"/>
              </a:rPr>
              <a:t> Centers</a:t>
            </a:r>
            <a:endParaRPr lang="es-ES" sz="60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67706" y="1795341"/>
            <a:ext cx="10346006" cy="3085752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parajita" pitchFamily="34" charset="0"/>
                <a:cs typeface="Aparajita" pitchFamily="34" charset="0"/>
              </a:rPr>
              <a:t>Economic History </a:t>
            </a:r>
            <a:r>
              <a:rPr lang="en-US" sz="3200" dirty="0" smtClean="0">
                <a:latin typeface="Aparajita" pitchFamily="34" charset="0"/>
                <a:cs typeface="Aparajita" pitchFamily="34" charset="0"/>
              </a:rPr>
              <a:t>Program (Yale University, </a:t>
            </a:r>
            <a:r>
              <a:rPr lang="en-US" sz="3200" dirty="0">
                <a:latin typeface="Aparajita" pitchFamily="34" charset="0"/>
                <a:cs typeface="Aparajita" pitchFamily="34" charset="0"/>
              </a:rPr>
              <a:t>US</a:t>
            </a:r>
            <a:r>
              <a:rPr lang="en-US" sz="3200" dirty="0" smtClean="0">
                <a:latin typeface="Aparajita" pitchFamily="34" charset="0"/>
                <a:cs typeface="Aparajita" pitchFamily="34" charset="0"/>
              </a:rPr>
              <a:t>).</a:t>
            </a:r>
          </a:p>
          <a:p>
            <a:r>
              <a:rPr lang="en-US" sz="3200" dirty="0" smtClean="0">
                <a:latin typeface="Aparajita" pitchFamily="34" charset="0"/>
                <a:cs typeface="Aparajita" pitchFamily="34" charset="0"/>
              </a:rPr>
              <a:t>The MacMillan Center at Yale (Yale University, US).</a:t>
            </a:r>
          </a:p>
          <a:p>
            <a:r>
              <a:rPr lang="en-US" sz="3200" dirty="0" smtClean="0">
                <a:latin typeface="Aparajita" pitchFamily="34" charset="0"/>
                <a:cs typeface="Aparajita" pitchFamily="34" charset="0"/>
              </a:rPr>
              <a:t>Center  </a:t>
            </a:r>
            <a:r>
              <a:rPr lang="en-US" sz="3200" dirty="0">
                <a:latin typeface="Aparajita" pitchFamily="34" charset="0"/>
                <a:cs typeface="Aparajita" pitchFamily="34" charset="0"/>
              </a:rPr>
              <a:t>for European Studies –Middle East Technical </a:t>
            </a:r>
            <a:r>
              <a:rPr lang="en-US" sz="3200" dirty="0" smtClean="0">
                <a:latin typeface="Aparajita" pitchFamily="34" charset="0"/>
                <a:cs typeface="Aparajita" pitchFamily="34" charset="0"/>
              </a:rPr>
              <a:t>U </a:t>
            </a:r>
            <a:r>
              <a:rPr lang="en-US" sz="3200" dirty="0">
                <a:latin typeface="Aparajita" pitchFamily="34" charset="0"/>
                <a:cs typeface="Aparajita" pitchFamily="34" charset="0"/>
              </a:rPr>
              <a:t>(Ankara, </a:t>
            </a:r>
            <a:r>
              <a:rPr lang="en-US" sz="3200" dirty="0" smtClean="0">
                <a:latin typeface="Aparajita" pitchFamily="34" charset="0"/>
                <a:cs typeface="Aparajita" pitchFamily="34" charset="0"/>
              </a:rPr>
              <a:t>Turkey).</a:t>
            </a:r>
            <a:endParaRPr lang="es-ES" sz="3200" dirty="0" smtClean="0">
              <a:latin typeface="Aparajita" pitchFamily="34" charset="0"/>
              <a:cs typeface="Aparajita" pitchFamily="34" charset="0"/>
            </a:endParaRPr>
          </a:p>
          <a:p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Instituto Universitario de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Estudos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e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Desenvolvimento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de Galicia.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9911" y="5168617"/>
            <a:ext cx="4038600" cy="381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077" y="5168617"/>
            <a:ext cx="2162175" cy="104670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911" y="5771519"/>
            <a:ext cx="4038600" cy="44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2000">
        <p:cut/>
      </p:transition>
    </mc:Choice>
    <mc:Fallback xmlns="">
      <p:transition advClick="0" advTm="1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62" y="347852"/>
            <a:ext cx="2640169" cy="3464293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514" y="347852"/>
            <a:ext cx="4619057" cy="3464293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883" y="347852"/>
            <a:ext cx="2691953" cy="3464293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93" y="4286340"/>
            <a:ext cx="3082823" cy="2312118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804" y="4286340"/>
            <a:ext cx="3435720" cy="231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26329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31833" y="1957586"/>
            <a:ext cx="9839460" cy="3825027"/>
          </a:xfrm>
        </p:spPr>
        <p:txBody>
          <a:bodyPr>
            <a:normAutofit fontScale="77500" lnSpcReduction="20000"/>
          </a:bodyPr>
          <a:lstStyle/>
          <a:p>
            <a:endParaRPr lang="es-ES" dirty="0" smtClean="0"/>
          </a:p>
          <a:p>
            <a:endParaRPr lang="es-ES" dirty="0"/>
          </a:p>
          <a:p>
            <a:pPr marL="0" indent="0">
              <a:buNone/>
            </a:pPr>
            <a:endParaRPr lang="es-ES" sz="9600" b="1" dirty="0" smtClean="0"/>
          </a:p>
          <a:p>
            <a:r>
              <a:rPr lang="es-ES" sz="9300" b="1" dirty="0" smtClean="0">
                <a:latin typeface="Aparajita" pitchFamily="34" charset="0"/>
                <a:cs typeface="Aparajita" pitchFamily="34" charset="0"/>
              </a:rPr>
              <a:t>Outputs: </a:t>
            </a:r>
            <a:r>
              <a:rPr lang="es-ES" sz="9300" b="1" dirty="0" err="1" smtClean="0">
                <a:latin typeface="Aparajita" pitchFamily="34" charset="0"/>
                <a:cs typeface="Aparajita" pitchFamily="34" charset="0"/>
              </a:rPr>
              <a:t>papers</a:t>
            </a:r>
            <a:r>
              <a:rPr lang="es-ES" sz="9300" b="1" dirty="0" smtClean="0">
                <a:latin typeface="Aparajita" pitchFamily="34" charset="0"/>
                <a:cs typeface="Aparajita" pitchFamily="34" charset="0"/>
              </a:rPr>
              <a:t> </a:t>
            </a:r>
          </a:p>
          <a:p>
            <a:pPr marL="0" indent="0">
              <a:buNone/>
            </a:pPr>
            <a:r>
              <a:rPr lang="es-ES" sz="8500" b="1" dirty="0" smtClean="0">
                <a:latin typeface="Aparajita" pitchFamily="34" charset="0"/>
                <a:cs typeface="Aparajita" pitchFamily="34" charset="0"/>
              </a:rPr>
              <a:t>(</a:t>
            </a:r>
            <a:r>
              <a:rPr lang="es-ES" sz="8500" dirty="0" err="1" smtClean="0">
                <a:latin typeface="Aparajita" pitchFamily="34" charset="0"/>
                <a:cs typeface="Aparajita" pitchFamily="34" charset="0"/>
              </a:rPr>
              <a:t>Journal</a:t>
            </a:r>
            <a:r>
              <a:rPr lang="es-ES" sz="85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8500" dirty="0" err="1" smtClean="0">
                <a:latin typeface="Aparajita" pitchFamily="34" charset="0"/>
                <a:cs typeface="Aparajita" pitchFamily="34" charset="0"/>
              </a:rPr>
              <a:t>Citation</a:t>
            </a:r>
            <a:r>
              <a:rPr lang="es-ES" sz="85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8500" dirty="0" err="1" smtClean="0">
                <a:latin typeface="Aparajita" pitchFamily="34" charset="0"/>
                <a:cs typeface="Aparajita" pitchFamily="34" charset="0"/>
              </a:rPr>
              <a:t>Report</a:t>
            </a:r>
            <a:r>
              <a:rPr lang="es-ES" sz="8500" b="1" dirty="0" smtClean="0">
                <a:latin typeface="Aparajita" pitchFamily="34" charset="0"/>
                <a:cs typeface="Aparajita" pitchFamily="34" charset="0"/>
              </a:rPr>
              <a:t>)</a:t>
            </a:r>
            <a:endParaRPr lang="es-ES" sz="8500" b="1" dirty="0"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1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6000">
        <p:cut/>
      </p:transition>
    </mc:Choice>
    <mc:Fallback xmlns="">
      <p:transition advClick="0" advTm="6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223" y="1933441"/>
            <a:ext cx="2427118" cy="3429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066" y="1933441"/>
            <a:ext cx="2377445" cy="34290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7809" y="1933441"/>
            <a:ext cx="228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067711"/>
      </p:ext>
    </p:extLst>
  </p:cSld>
  <p:clrMapOvr>
    <a:masterClrMapping/>
  </p:clrMapOvr>
  <p:transition spd="slow" advClick="0" advTm="8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67707" y="1602158"/>
            <a:ext cx="9586153" cy="4195481"/>
          </a:xfrm>
        </p:spPr>
        <p:txBody>
          <a:bodyPr>
            <a:normAutofit fontScale="77500" lnSpcReduction="20000"/>
          </a:bodyPr>
          <a:lstStyle/>
          <a:p>
            <a:endParaRPr lang="es-ES" dirty="0" smtClean="0"/>
          </a:p>
          <a:p>
            <a:endParaRPr lang="es-ES" dirty="0"/>
          </a:p>
          <a:p>
            <a:endParaRPr lang="es-ES" sz="9600" b="1" dirty="0" smtClean="0"/>
          </a:p>
          <a:p>
            <a:r>
              <a:rPr lang="es-ES" sz="9300" b="1" dirty="0" smtClean="0">
                <a:latin typeface="Aparajita" pitchFamily="34" charset="0"/>
                <a:cs typeface="Aparajita" pitchFamily="34" charset="0"/>
              </a:rPr>
              <a:t>Outputs: </a:t>
            </a:r>
            <a:r>
              <a:rPr lang="es-ES" sz="9300" b="1" dirty="0" err="1" smtClean="0">
                <a:latin typeface="Aparajita" pitchFamily="34" charset="0"/>
                <a:cs typeface="Aparajita" pitchFamily="34" charset="0"/>
              </a:rPr>
              <a:t>chapters</a:t>
            </a:r>
            <a:r>
              <a:rPr lang="es-ES" sz="9300" b="1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9300" b="1" dirty="0" err="1" smtClean="0">
                <a:latin typeface="Aparajita" pitchFamily="34" charset="0"/>
                <a:cs typeface="Aparajita" pitchFamily="34" charset="0"/>
              </a:rPr>
              <a:t>books</a:t>
            </a:r>
            <a:r>
              <a:rPr lang="es-ES" sz="9300" b="1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8500" b="1" dirty="0" smtClean="0">
                <a:latin typeface="Aparajita" pitchFamily="34" charset="0"/>
                <a:cs typeface="Aparajita" pitchFamily="34" charset="0"/>
              </a:rPr>
              <a:t>(</a:t>
            </a:r>
            <a:r>
              <a:rPr lang="es-ES" sz="8500" dirty="0" err="1" smtClean="0">
                <a:latin typeface="Aparajita" pitchFamily="34" charset="0"/>
                <a:cs typeface="Aparajita" pitchFamily="34" charset="0"/>
              </a:rPr>
              <a:t>Scholarly</a:t>
            </a:r>
            <a:r>
              <a:rPr lang="es-ES" sz="85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8500" dirty="0" err="1">
                <a:latin typeface="Aparajita" pitchFamily="34" charset="0"/>
                <a:cs typeface="Aparajita" pitchFamily="34" charset="0"/>
              </a:rPr>
              <a:t>Publishers</a:t>
            </a:r>
            <a:r>
              <a:rPr lang="es-ES" sz="8500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8500" dirty="0" err="1" smtClean="0">
                <a:latin typeface="Aparajita" pitchFamily="34" charset="0"/>
                <a:cs typeface="Aparajita" pitchFamily="34" charset="0"/>
              </a:rPr>
              <a:t>Indicators</a:t>
            </a:r>
            <a:r>
              <a:rPr lang="es-ES" sz="8500" b="1" dirty="0" smtClean="0">
                <a:latin typeface="Aparajita" pitchFamily="34" charset="0"/>
                <a:cs typeface="Aparajita" pitchFamily="34" charset="0"/>
              </a:rPr>
              <a:t>)</a:t>
            </a:r>
            <a:endParaRPr lang="es-ES" sz="8500" b="1" dirty="0"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24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6000">
        <p:cut/>
      </p:transition>
    </mc:Choice>
    <mc:Fallback xmlns="">
      <p:transition advClick="0" advTm="6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388" y="1244509"/>
            <a:ext cx="3013656" cy="4176156"/>
          </a:xfrm>
          <a:prstGeom prst="rect">
            <a:avLst/>
          </a:prstGeom>
        </p:spPr>
      </p:pic>
      <p:sp>
        <p:nvSpPr>
          <p:cNvPr id="7" name="6 Flecha derecha">
            <a:hlinkClick r:id="rId3"/>
          </p:cNvPr>
          <p:cNvSpPr/>
          <p:nvPr/>
        </p:nvSpPr>
        <p:spPr>
          <a:xfrm>
            <a:off x="8873544" y="4842456"/>
            <a:ext cx="1326524" cy="87576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dirty="0" smtClean="0">
                <a:solidFill>
                  <a:schemeClr val="tx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Book</a:t>
            </a:r>
          </a:p>
        </p:txBody>
      </p:sp>
    </p:spTree>
    <p:extLst>
      <p:ext uri="{BB962C8B-B14F-4D97-AF65-F5344CB8AC3E}">
        <p14:creationId xmlns:p14="http://schemas.microsoft.com/office/powerpoint/2010/main" val="2026837272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87" y="566669"/>
            <a:ext cx="11017077" cy="5836803"/>
          </a:xfrm>
        </p:spPr>
      </p:pic>
    </p:spTree>
    <p:extLst>
      <p:ext uri="{BB962C8B-B14F-4D97-AF65-F5344CB8AC3E}">
        <p14:creationId xmlns:p14="http://schemas.microsoft.com/office/powerpoint/2010/main" val="291497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6000"/>
    </mc:Choice>
    <mc:Fallback xmlns="">
      <p:transition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244" y="1511698"/>
            <a:ext cx="2691684" cy="3710344"/>
          </a:xfrm>
          <a:prstGeom prst="rect">
            <a:avLst/>
          </a:prstGeom>
        </p:spPr>
      </p:pic>
      <p:pic>
        <p:nvPicPr>
          <p:cNvPr id="2" name="Simply Three   Rain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00" end="115065.7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60169" y="53908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598824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22253" y="2034862"/>
            <a:ext cx="10114187" cy="2861255"/>
          </a:xfrm>
        </p:spPr>
        <p:txBody>
          <a:bodyPr>
            <a:normAutofit fontScale="92500" lnSpcReduction="20000"/>
          </a:bodyPr>
          <a:lstStyle/>
          <a:p>
            <a:endParaRPr lang="es-ES" dirty="0" smtClean="0"/>
          </a:p>
          <a:p>
            <a:endParaRPr lang="es-ES" dirty="0"/>
          </a:p>
          <a:p>
            <a:endParaRPr lang="es-ES" sz="9600" b="1" dirty="0" smtClean="0"/>
          </a:p>
          <a:p>
            <a:r>
              <a:rPr lang="es-ES" sz="7200" b="1" dirty="0" smtClean="0">
                <a:latin typeface="Aparajita" pitchFamily="34" charset="0"/>
                <a:cs typeface="Aparajita" pitchFamily="34" charset="0"/>
              </a:rPr>
              <a:t>Outputs: (in </a:t>
            </a:r>
            <a:r>
              <a:rPr lang="es-ES" sz="7200" b="1" dirty="0" err="1" smtClean="0">
                <a:latin typeface="Aparajita" pitchFamily="34" charset="0"/>
                <a:cs typeface="Aparajita" pitchFamily="34" charset="0"/>
              </a:rPr>
              <a:t>progress</a:t>
            </a:r>
            <a:r>
              <a:rPr lang="es-ES" sz="7200" b="1" dirty="0" smtClean="0">
                <a:latin typeface="Aparajita" pitchFamily="34" charset="0"/>
                <a:cs typeface="Aparajita" pitchFamily="34" charset="0"/>
              </a:rPr>
              <a:t>…)</a:t>
            </a:r>
            <a:endParaRPr lang="es-ES" sz="7200" b="1" dirty="0"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31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6000">
        <p:cut/>
      </p:transition>
    </mc:Choice>
    <mc:Fallback xmlns="">
      <p:transition advClick="0" advTm="6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6190" y="1202912"/>
            <a:ext cx="9457365" cy="4734249"/>
          </a:xfrm>
        </p:spPr>
        <p:txBody>
          <a:bodyPr>
            <a:normAutofit/>
          </a:bodyPr>
          <a:lstStyle/>
          <a:p>
            <a:pPr algn="just"/>
            <a:endParaRPr lang="en-US" dirty="0">
              <a:latin typeface="Aparajita" pitchFamily="34" charset="0"/>
              <a:cs typeface="Aparajita" pitchFamily="34" charset="0"/>
            </a:endParaRPr>
          </a:p>
          <a:p>
            <a:pPr algn="just"/>
            <a:r>
              <a:rPr lang="en-US" b="1" dirty="0" smtClean="0">
                <a:latin typeface="Aparajita" pitchFamily="34" charset="0"/>
                <a:cs typeface="Aparajita" pitchFamily="34" charset="0"/>
              </a:rPr>
              <a:t>AGIR, S.; ARTUNÇ, C. “The </a:t>
            </a:r>
            <a:r>
              <a:rPr lang="en-US" b="1" dirty="0">
                <a:latin typeface="Aparajita" pitchFamily="34" charset="0"/>
                <a:cs typeface="Aparajita" pitchFamily="34" charset="0"/>
              </a:rPr>
              <a:t>Wealth Tax of 1942 and the Disappearance of Non-Muslim Enterprises </a:t>
            </a:r>
            <a:r>
              <a:rPr lang="en-US" b="1" dirty="0" smtClean="0">
                <a:latin typeface="Aparajita" pitchFamily="34" charset="0"/>
                <a:cs typeface="Aparajita" pitchFamily="34" charset="0"/>
              </a:rPr>
              <a:t>in Turkey” 2017.</a:t>
            </a:r>
          </a:p>
          <a:p>
            <a:pPr algn="just"/>
            <a:r>
              <a:rPr lang="es-ES" b="1" dirty="0">
                <a:latin typeface="Aparajita" pitchFamily="34" charset="0"/>
                <a:cs typeface="Aparajita" pitchFamily="34" charset="0"/>
              </a:rPr>
              <a:t>MARTÍNEZ-RODRÍGUEZ, S. Dueñas y señoras (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Mistresses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 of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company´s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 capital):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female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partners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 in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multi-owner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firms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,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Spain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 (1886-1936). </a:t>
            </a:r>
            <a:endParaRPr lang="es-ES" b="1" dirty="0" smtClean="0">
              <a:latin typeface="Aparajita" pitchFamily="34" charset="0"/>
              <a:cs typeface="Aparajita" pitchFamily="34" charset="0"/>
            </a:endParaRPr>
          </a:p>
          <a:p>
            <a:pPr algn="just"/>
            <a:r>
              <a:rPr lang="es-ES" dirty="0">
                <a:latin typeface="Aparajita" pitchFamily="34" charset="0"/>
                <a:cs typeface="Aparajita" pitchFamily="34" charset="0"/>
              </a:rPr>
              <a:t> 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PÉREZ DE PERCEVAL VERDE, M. A.; MARTÍNEZ-RODRÍGUEZ, S.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The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 Role of Small and Medium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Mining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Enterprises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 in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Spain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. A (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first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)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approach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. (El papel de las pequeñas y medianas empresas en la minería española. Una (primera) revisión.)</a:t>
            </a:r>
          </a:p>
          <a:p>
            <a:pPr algn="just"/>
            <a:r>
              <a:rPr lang="en-US" b="1" dirty="0">
                <a:latin typeface="Aparajita" pitchFamily="34" charset="0"/>
                <a:cs typeface="Aparajita" pitchFamily="34" charset="0"/>
              </a:rPr>
              <a:t>AGIR, S.; ARTUNÇ, C. Patterns of Legal Change: Company Law and Business Enterprise in the</a:t>
            </a:r>
            <a:br>
              <a:rPr lang="en-US" b="1" dirty="0">
                <a:latin typeface="Aparajita" pitchFamily="34" charset="0"/>
                <a:cs typeface="Aparajita" pitchFamily="34" charset="0"/>
              </a:rPr>
            </a:br>
            <a:r>
              <a:rPr lang="en-US" b="1" dirty="0">
                <a:latin typeface="Aparajita" pitchFamily="34" charset="0"/>
                <a:cs typeface="Aparajita" pitchFamily="34" charset="0"/>
              </a:rPr>
              <a:t>Middle East, 1850-1950, 2017</a:t>
            </a:r>
            <a:r>
              <a:rPr lang="en-US" b="1" dirty="0" smtClean="0">
                <a:latin typeface="Aparajita" pitchFamily="34" charset="0"/>
                <a:cs typeface="Aparajita" pitchFamily="34" charset="0"/>
              </a:rPr>
              <a:t>.</a:t>
            </a:r>
          </a:p>
          <a:p>
            <a:pPr algn="just"/>
            <a:r>
              <a:rPr lang="es-ES" b="1" dirty="0" err="1">
                <a:latin typeface="Aparajita" pitchFamily="34" charset="0"/>
                <a:cs typeface="Aparajita" pitchFamily="34" charset="0"/>
              </a:rPr>
              <a:t>Trivellato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, Francesca.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Limited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Parnerships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 in </a:t>
            </a:r>
            <a:r>
              <a:rPr lang="es-ES" b="1" dirty="0" err="1">
                <a:latin typeface="Aparajita" pitchFamily="34" charset="0"/>
                <a:cs typeface="Aparajita" pitchFamily="34" charset="0"/>
              </a:rPr>
              <a:t>Tuscany</a:t>
            </a:r>
            <a:r>
              <a:rPr lang="es-ES" b="1" dirty="0">
                <a:latin typeface="Aparajita" pitchFamily="34" charset="0"/>
                <a:cs typeface="Aparajita" pitchFamily="34" charset="0"/>
              </a:rPr>
              <a:t>, 1450-1800.</a:t>
            </a:r>
          </a:p>
          <a:p>
            <a:endParaRPr lang="es-ES" b="1" dirty="0"/>
          </a:p>
          <a:p>
            <a:endParaRPr lang="es-ES" b="1" dirty="0"/>
          </a:p>
          <a:p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3132804314"/>
      </p:ext>
    </p:extLst>
  </p:cSld>
  <p:clrMapOvr>
    <a:masterClrMapping/>
  </p:clrMapOvr>
  <p:transition spd="slow" advClick="0" advTm="18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6B72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6B72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320"/>
                            </p:stCondLst>
                            <p:childTnLst>
                              <p:par>
                                <p:cTn id="10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6B72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6B72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20"/>
                            </p:stCondLst>
                            <p:childTnLst>
                              <p:par>
                                <p:cTn id="1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6B72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6B72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440"/>
                            </p:stCondLst>
                            <p:childTnLst>
                              <p:par>
                                <p:cTn id="20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6B72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6B72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940"/>
                            </p:stCondLst>
                            <p:childTnLst>
                              <p:par>
                                <p:cTn id="2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6B72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6B72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51527" y="1751526"/>
            <a:ext cx="8422269" cy="3302358"/>
          </a:xfrm>
        </p:spPr>
        <p:txBody>
          <a:bodyPr>
            <a:normAutofit fontScale="70000" lnSpcReduction="20000"/>
          </a:bodyPr>
          <a:lstStyle/>
          <a:p>
            <a:endParaRPr lang="es-ES" dirty="0" smtClean="0"/>
          </a:p>
          <a:p>
            <a:endParaRPr lang="es-ES" dirty="0"/>
          </a:p>
          <a:p>
            <a:endParaRPr lang="es-ES" sz="9600" b="1" dirty="0" smtClean="0"/>
          </a:p>
          <a:p>
            <a:r>
              <a:rPr lang="es-ES" sz="9400" b="1" dirty="0" smtClean="0">
                <a:latin typeface="Aparajita" pitchFamily="34" charset="0"/>
                <a:cs typeface="Aparajita" pitchFamily="34" charset="0"/>
              </a:rPr>
              <a:t>Outputs: </a:t>
            </a:r>
            <a:r>
              <a:rPr lang="es-ES" sz="9400" b="1" dirty="0" err="1" smtClean="0">
                <a:latin typeface="Aparajita" pitchFamily="34" charset="0"/>
                <a:cs typeface="Aparajita" pitchFamily="34" charset="0"/>
              </a:rPr>
              <a:t>conference</a:t>
            </a:r>
            <a:r>
              <a:rPr lang="es-ES" sz="9400" b="1" dirty="0" smtClean="0">
                <a:latin typeface="Aparajita" pitchFamily="34" charset="0"/>
                <a:cs typeface="Aparajita" pitchFamily="34" charset="0"/>
              </a:rPr>
              <a:t> (</a:t>
            </a:r>
            <a:r>
              <a:rPr lang="es-ES" sz="9400" b="1" dirty="0" err="1" smtClean="0">
                <a:latin typeface="Aparajita" pitchFamily="34" charset="0"/>
                <a:cs typeface="Aparajita" pitchFamily="34" charset="0"/>
              </a:rPr>
              <a:t>organizers</a:t>
            </a:r>
            <a:r>
              <a:rPr lang="es-ES" sz="9400" b="1" dirty="0" smtClean="0">
                <a:latin typeface="Aparajita" pitchFamily="34" charset="0"/>
                <a:cs typeface="Aparajita" pitchFamily="34" charset="0"/>
              </a:rPr>
              <a:t>)</a:t>
            </a:r>
            <a:endParaRPr lang="es-ES" sz="9400" b="1" dirty="0"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6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6000">
        <p:cut/>
      </p:transition>
    </mc:Choice>
    <mc:Fallback xmlns="">
      <p:transition advClick="0" advTm="6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2890" y="1262128"/>
            <a:ext cx="3412902" cy="467238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131" y="1262128"/>
            <a:ext cx="3279355" cy="4672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32178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68" y="1945389"/>
            <a:ext cx="10058400" cy="3170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83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2331590" y="1851266"/>
            <a:ext cx="8422269" cy="3302358"/>
          </a:xfrm>
        </p:spPr>
        <p:txBody>
          <a:bodyPr>
            <a:normAutofit/>
          </a:bodyPr>
          <a:lstStyle/>
          <a:p>
            <a:endParaRPr lang="es-ES" dirty="0" smtClean="0"/>
          </a:p>
          <a:p>
            <a:endParaRPr lang="es-ES" dirty="0"/>
          </a:p>
          <a:p>
            <a:r>
              <a:rPr lang="es-ES" sz="66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Media</a:t>
            </a:r>
          </a:p>
        </p:txBody>
      </p:sp>
    </p:spTree>
    <p:extLst>
      <p:ext uri="{BB962C8B-B14F-4D97-AF65-F5344CB8AC3E}">
        <p14:creationId xmlns:p14="http://schemas.microsoft.com/office/powerpoint/2010/main" val="7585415"/>
      </p:ext>
    </p:extLst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03312" y="1705190"/>
            <a:ext cx="9985398" cy="2879690"/>
          </a:xfrm>
        </p:spPr>
        <p:txBody>
          <a:bodyPr>
            <a:normAutofit fontScale="92500" lnSpcReduction="10000"/>
          </a:bodyPr>
          <a:lstStyle/>
          <a:p>
            <a:endParaRPr lang="es-ES" sz="3200" dirty="0">
              <a:latin typeface="Aparajita" pitchFamily="34" charset="0"/>
              <a:cs typeface="Aparajita" pitchFamily="34" charset="0"/>
            </a:endParaRPr>
          </a:p>
          <a:p>
            <a:pPr>
              <a:buFont typeface="Courier New" pitchFamily="49" charset="0"/>
              <a:buChar char="o"/>
            </a:pP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Media: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Communication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Section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of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Scientific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Culture-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University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of Murcia</a:t>
            </a:r>
          </a:p>
          <a:p>
            <a:pPr>
              <a:buFont typeface="Courier New" pitchFamily="49" charset="0"/>
              <a:buChar char="o"/>
            </a:pP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Product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: Interview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on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the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main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goals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of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this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research</a:t>
            </a:r>
            <a:r>
              <a:rPr lang="es-ES" sz="32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200" dirty="0" err="1" smtClean="0">
                <a:latin typeface="Aparajita" pitchFamily="34" charset="0"/>
                <a:cs typeface="Aparajita" pitchFamily="34" charset="0"/>
              </a:rPr>
              <a:t>project</a:t>
            </a:r>
            <a:endParaRPr lang="es-ES" sz="3200" dirty="0" smtClean="0">
              <a:latin typeface="Aparajita" pitchFamily="34" charset="0"/>
              <a:cs typeface="Aparajita" pitchFamily="34" charset="0"/>
            </a:endParaRPr>
          </a:p>
          <a:p>
            <a:endParaRPr lang="es-ES" sz="3200" dirty="0">
              <a:latin typeface="Aparajita" pitchFamily="34" charset="0"/>
              <a:cs typeface="Aparajita" pitchFamily="34" charset="0"/>
            </a:endParaRPr>
          </a:p>
          <a:p>
            <a:r>
              <a:rPr lang="es-ES" sz="3200" u="sng" dirty="0">
                <a:latin typeface="Aparajita" pitchFamily="34" charset="0"/>
                <a:cs typeface="Aparajita" pitchFamily="34" charset="0"/>
                <a:hlinkClick r:id="rId2"/>
              </a:rPr>
              <a:t>https://www.youtube.com/watch?v=HmickUCp4jQ&amp;t=1s</a:t>
            </a:r>
            <a:endParaRPr lang="es-ES" sz="3200" dirty="0">
              <a:latin typeface="Aparajita" pitchFamily="34" charset="0"/>
              <a:cs typeface="Aparajita" pitchFamily="34" charset="0"/>
            </a:endParaRPr>
          </a:p>
          <a:p>
            <a:endParaRPr lang="es-ES" dirty="0"/>
          </a:p>
        </p:txBody>
      </p:sp>
      <p:sp>
        <p:nvSpPr>
          <p:cNvPr id="4" name="3 Rectángulo redondeado">
            <a:hlinkClick r:id="rId2"/>
          </p:cNvPr>
          <p:cNvSpPr/>
          <p:nvPr/>
        </p:nvSpPr>
        <p:spPr>
          <a:xfrm>
            <a:off x="9414456" y="5434885"/>
            <a:ext cx="1287888" cy="4765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 smtClean="0">
                <a:latin typeface="Aparajita" panose="020B0604020202020204" pitchFamily="34" charset="0"/>
                <a:cs typeface="Aparajita" panose="020B0604020202020204" pitchFamily="34" charset="0"/>
                <a:hlinkClick r:id="rId2"/>
              </a:rPr>
              <a:t>Video</a:t>
            </a:r>
            <a:endParaRPr lang="es-ES" sz="2800" dirty="0"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827976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25284" y="1666552"/>
            <a:ext cx="8946541" cy="4195481"/>
          </a:xfrm>
        </p:spPr>
        <p:txBody>
          <a:bodyPr/>
          <a:lstStyle/>
          <a:p>
            <a:endParaRPr lang="es-ES" sz="3200" dirty="0">
              <a:latin typeface="Aparajita" pitchFamily="34" charset="0"/>
              <a:cs typeface="Aparajita" pitchFamily="34" charset="0"/>
            </a:endParaRPr>
          </a:p>
          <a:p>
            <a:pPr>
              <a:buFont typeface="Courier New" pitchFamily="49" charset="0"/>
              <a:buChar char="o"/>
            </a:pP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Media: Regional TV News</a:t>
            </a:r>
          </a:p>
          <a:p>
            <a:pPr>
              <a:buFont typeface="Courier New" pitchFamily="49" charset="0"/>
              <a:buChar char="o"/>
            </a:pP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Product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: TV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coverage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on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the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line of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research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about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the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female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owners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of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business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enterpresis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inSpain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</a:t>
            </a:r>
          </a:p>
          <a:p>
            <a:pPr marL="0" indent="0">
              <a:buNone/>
            </a:pPr>
            <a:endParaRPr lang="es-ES" sz="3000" dirty="0">
              <a:latin typeface="Aparajita" pitchFamily="34" charset="0"/>
              <a:cs typeface="Aparajita" pitchFamily="34" charset="0"/>
            </a:endParaRPr>
          </a:p>
          <a:p>
            <a:r>
              <a:rPr lang="es-ES" sz="3000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000" u="sng" dirty="0">
                <a:latin typeface="Aparajita" pitchFamily="34" charset="0"/>
                <a:cs typeface="Aparajita" pitchFamily="34" charset="0"/>
                <a:hlinkClick r:id="rId2"/>
              </a:rPr>
              <a:t>https://www.youtube.com/watch?v=zKJrF0Gpzm4&amp;t=9s</a:t>
            </a:r>
            <a:r>
              <a:rPr lang="es-ES" sz="3000" dirty="0">
                <a:latin typeface="Aparajita" pitchFamily="34" charset="0"/>
                <a:cs typeface="Aparajita" pitchFamily="34" charset="0"/>
              </a:rPr>
              <a:t> </a:t>
            </a:r>
          </a:p>
          <a:p>
            <a:endParaRPr lang="es-ES" dirty="0"/>
          </a:p>
        </p:txBody>
      </p:sp>
      <p:sp>
        <p:nvSpPr>
          <p:cNvPr id="2" name="1 Rectángulo redondeado">
            <a:hlinkClick r:id="rId2"/>
          </p:cNvPr>
          <p:cNvSpPr/>
          <p:nvPr/>
        </p:nvSpPr>
        <p:spPr>
          <a:xfrm>
            <a:off x="9903854" y="5550794"/>
            <a:ext cx="1275008" cy="5280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 smtClean="0">
                <a:latin typeface="Aparajita" panose="020B0604020202020204" pitchFamily="34" charset="0"/>
                <a:cs typeface="Aparajita" panose="020B0604020202020204" pitchFamily="34" charset="0"/>
              </a:rPr>
              <a:t>Video</a:t>
            </a:r>
            <a:endParaRPr lang="es-ES" sz="2800" dirty="0"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626479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19221" y="1769583"/>
            <a:ext cx="9586153" cy="4195481"/>
          </a:xfrm>
        </p:spPr>
        <p:txBody>
          <a:bodyPr/>
          <a:lstStyle/>
          <a:p>
            <a:endParaRPr lang="es-ES" dirty="0"/>
          </a:p>
          <a:p>
            <a:pPr>
              <a:buFont typeface="Courier New" pitchFamily="49" charset="0"/>
              <a:buChar char="o"/>
            </a:pP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Media: Canal TV.UM.ES</a:t>
            </a:r>
          </a:p>
          <a:p>
            <a:pPr>
              <a:buFont typeface="Courier New" pitchFamily="49" charset="0"/>
              <a:buChar char="o"/>
            </a:pP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Product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: Spot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for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the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European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Night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of </a:t>
            </a:r>
            <a:r>
              <a:rPr lang="es-ES" sz="3000" dirty="0" err="1" smtClean="0">
                <a:latin typeface="Aparajita" pitchFamily="34" charset="0"/>
                <a:cs typeface="Aparajita" pitchFamily="34" charset="0"/>
              </a:rPr>
              <a:t>Researchers</a:t>
            </a:r>
            <a:r>
              <a:rPr lang="es-ES" sz="3000" dirty="0" smtClean="0">
                <a:latin typeface="Aparajita" pitchFamily="34" charset="0"/>
                <a:cs typeface="Aparajita" pitchFamily="34" charset="0"/>
              </a:rPr>
              <a:t> – 2017</a:t>
            </a:r>
          </a:p>
          <a:p>
            <a:pPr marL="0" indent="0">
              <a:buNone/>
            </a:pPr>
            <a:endParaRPr lang="es-ES" sz="3000" dirty="0">
              <a:latin typeface="Aparajita" pitchFamily="34" charset="0"/>
              <a:cs typeface="Aparajita" pitchFamily="34" charset="0"/>
            </a:endParaRPr>
          </a:p>
          <a:p>
            <a:r>
              <a:rPr lang="es-ES" sz="3000" u="sng" dirty="0">
                <a:latin typeface="Aparajita" pitchFamily="34" charset="0"/>
                <a:cs typeface="Aparajita" pitchFamily="34" charset="0"/>
                <a:hlinkClick r:id="rId2"/>
              </a:rPr>
              <a:t>https://www.youtube.com/watch?time_continue=1&amp;v=0hXmM5YitFM</a:t>
            </a:r>
            <a:endParaRPr lang="es-ES" sz="3000" dirty="0">
              <a:latin typeface="Aparajita" pitchFamily="34" charset="0"/>
              <a:cs typeface="Aparajita" pitchFamily="34" charset="0"/>
            </a:endParaRPr>
          </a:p>
          <a:p>
            <a:endParaRPr lang="es-ES" dirty="0"/>
          </a:p>
        </p:txBody>
      </p:sp>
      <p:sp>
        <p:nvSpPr>
          <p:cNvPr id="2" name="1 Rectángulo redondeado">
            <a:hlinkClick r:id="rId2"/>
          </p:cNvPr>
          <p:cNvSpPr/>
          <p:nvPr/>
        </p:nvSpPr>
        <p:spPr>
          <a:xfrm>
            <a:off x="9517488" y="5525038"/>
            <a:ext cx="1352282" cy="5151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 smtClean="0">
                <a:latin typeface="Aparajita" panose="020B0604020202020204" pitchFamily="34" charset="0"/>
                <a:cs typeface="Aparajita" panose="020B0604020202020204" pitchFamily="34" charset="0"/>
              </a:rPr>
              <a:t>Video</a:t>
            </a:r>
          </a:p>
        </p:txBody>
      </p:sp>
    </p:spTree>
    <p:extLst>
      <p:ext uri="{BB962C8B-B14F-4D97-AF65-F5344CB8AC3E}">
        <p14:creationId xmlns:p14="http://schemas.microsoft.com/office/powerpoint/2010/main" val="1548813646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93839" y="1161056"/>
            <a:ext cx="10275173" cy="1400530"/>
          </a:xfrm>
        </p:spPr>
        <p:txBody>
          <a:bodyPr/>
          <a:lstStyle/>
          <a:p>
            <a:pPr algn="ctr"/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Main</a:t>
            </a:r>
            <a:r>
              <a:rPr lang="es-ES" sz="6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results</a:t>
            </a:r>
            <a:r>
              <a:rPr lang="es-ES" sz="6000" dirty="0" smtClean="0">
                <a:latin typeface="Aparajita" pitchFamily="34" charset="0"/>
                <a:cs typeface="Aparajita" pitchFamily="34" charset="0"/>
              </a:rPr>
              <a:t>: </a:t>
            </a:r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papers</a:t>
            </a:r>
            <a:r>
              <a:rPr lang="es-ES" sz="6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with</a:t>
            </a:r>
            <a:r>
              <a:rPr lang="es-ES" sz="6000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6000" dirty="0" err="1" smtClean="0">
                <a:latin typeface="Aparajita" pitchFamily="34" charset="0"/>
                <a:cs typeface="Aparajita" pitchFamily="34" charset="0"/>
              </a:rPr>
              <a:t>Impact</a:t>
            </a:r>
            <a:r>
              <a:rPr lang="es-ES" sz="6000" dirty="0" smtClean="0">
                <a:latin typeface="Aparajita" pitchFamily="34" charset="0"/>
                <a:cs typeface="Aparajita" pitchFamily="34" charset="0"/>
              </a:rPr>
              <a:t> Factor</a:t>
            </a:r>
            <a:endParaRPr lang="es-ES" sz="60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67707" y="3083229"/>
            <a:ext cx="8946541" cy="27251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800" b="1" dirty="0">
                <a:latin typeface="Aparajita" pitchFamily="34" charset="0"/>
                <a:cs typeface="Aparajita" pitchFamily="34" charset="0"/>
              </a:rPr>
              <a:t>GUINNANE, T.; MARTÍNEZ-RODRÍGUEZ, S. “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Instructions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not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Included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: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Spain´s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Sociedad de Responsabilidad Limitada, 1919-1936.”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European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Journal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of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Economic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History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(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accepted</a:t>
            </a:r>
            <a:r>
              <a:rPr lang="es-ES" sz="2800" b="1" dirty="0" smtClean="0">
                <a:latin typeface="Aparajita" pitchFamily="34" charset="0"/>
                <a:cs typeface="Aparajita" pitchFamily="34" charset="0"/>
              </a:rPr>
              <a:t>).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025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54827" y="2812772"/>
            <a:ext cx="8946541" cy="251908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b="1" dirty="0">
                <a:latin typeface="Aparajita" pitchFamily="34" charset="0"/>
                <a:cs typeface="Aparajita" pitchFamily="34" charset="0"/>
              </a:rPr>
              <a:t>GUINNANE, T.; MARTÍNEZ-RODRÍGUEZ, S.  “Choice of Enterprise Form: Spain, 1886-1936.” Journal of Law, Economics, and Organization (accepted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).</a:t>
            </a:r>
          </a:p>
          <a:p>
            <a:endParaRPr lang="en-US" dirty="0" smtClean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9954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73768" y="2258980"/>
            <a:ext cx="8946541" cy="419548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b="1" dirty="0">
                <a:latin typeface="Aparajita" pitchFamily="34" charset="0"/>
                <a:cs typeface="Aparajita" pitchFamily="34" charset="0"/>
              </a:rPr>
              <a:t>MARTÍNEZ-RODRÍGUEZ, S. (2016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). “Creating the </a:t>
            </a:r>
            <a:r>
              <a:rPr lang="en-US" sz="2800" b="1" dirty="0" err="1" smtClean="0">
                <a:latin typeface="Aparajita" pitchFamily="34" charset="0"/>
                <a:cs typeface="Aparajita" pitchFamily="34" charset="0"/>
              </a:rPr>
              <a:t>Sociedad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 de </a:t>
            </a:r>
            <a:r>
              <a:rPr lang="en-US" sz="2800" b="1" dirty="0" err="1" smtClean="0">
                <a:latin typeface="Aparajita" pitchFamily="34" charset="0"/>
                <a:cs typeface="Aparajita" pitchFamily="34" charset="0"/>
              </a:rPr>
              <a:t>Responsabilidad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b="1" dirty="0" err="1" smtClean="0">
                <a:latin typeface="Aparajita" pitchFamily="34" charset="0"/>
                <a:cs typeface="Aparajita" pitchFamily="34" charset="0"/>
              </a:rPr>
              <a:t>Limitada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: The Use of Legal Flexibility in the Spanish Company Law, 1869-1953”. </a:t>
            </a:r>
            <a:r>
              <a:rPr lang="en-US" sz="2800" b="1" dirty="0">
                <a:latin typeface="Aparajita" pitchFamily="34" charset="0"/>
                <a:cs typeface="Aparajita" pitchFamily="34" charset="0"/>
              </a:rPr>
              <a:t>Business History Review  90(2), 227-249. </a:t>
            </a:r>
            <a:endParaRPr lang="en-US" sz="2800" b="1" dirty="0" smtClean="0">
              <a:latin typeface="Aparajita" pitchFamily="34" charset="0"/>
              <a:cs typeface="Aparajita" pitchFamily="34" charset="0"/>
            </a:endParaRPr>
          </a:p>
          <a:p>
            <a:pPr marL="0" indent="0" algn="just">
              <a:buNone/>
            </a:pPr>
            <a:endParaRPr lang="en-US" sz="2800" b="1" dirty="0" smtClean="0">
              <a:latin typeface="Aparajita" pitchFamily="34" charset="0"/>
              <a:cs typeface="Aparajita" pitchFamily="34" charset="0"/>
            </a:endParaRPr>
          </a:p>
          <a:p>
            <a:r>
              <a:rPr lang="en-US" sz="2800" dirty="0" smtClean="0">
                <a:latin typeface="Aparajita" pitchFamily="34" charset="0"/>
                <a:cs typeface="Aparajita" pitchFamily="34" charset="0"/>
                <a:hlinkClick r:id="rId2"/>
              </a:rPr>
              <a:t>http</a:t>
            </a:r>
            <a:r>
              <a:rPr lang="en-US" sz="2800" dirty="0">
                <a:latin typeface="Aparajita" pitchFamily="34" charset="0"/>
                <a:cs typeface="Aparajita" pitchFamily="34" charset="0"/>
                <a:hlinkClick r:id="rId2"/>
              </a:rPr>
              <a:t>://</a:t>
            </a:r>
            <a:r>
              <a:rPr lang="en-US" sz="2800" dirty="0" smtClean="0">
                <a:latin typeface="Aparajita" pitchFamily="34" charset="0"/>
                <a:cs typeface="Aparajita" pitchFamily="34" charset="0"/>
                <a:hlinkClick r:id="rId2"/>
              </a:rPr>
              <a:t>dx.doi.org/10.1017/S0007680515001361</a:t>
            </a:r>
            <a:r>
              <a:rPr lang="en-US" sz="2800" dirty="0">
                <a:latin typeface="Aparajita" pitchFamily="34" charset="0"/>
                <a:cs typeface="Aparajita" pitchFamily="34" charset="0"/>
              </a:rPr>
              <a:t> </a:t>
            </a:r>
            <a:endParaRPr lang="en-US" sz="2800" dirty="0" smtClean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2" name="1 Rectángulo redondeado">
            <a:hlinkClick r:id="rId2"/>
          </p:cNvPr>
          <p:cNvSpPr/>
          <p:nvPr/>
        </p:nvSpPr>
        <p:spPr>
          <a:xfrm>
            <a:off x="8603088" y="5409126"/>
            <a:ext cx="2021983" cy="5666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b="1" dirty="0" err="1" smtClean="0">
                <a:latin typeface="Aparajita" panose="020B0604020202020204" pitchFamily="34" charset="0"/>
                <a:cs typeface="Aparajita" panose="020B0604020202020204" pitchFamily="34" charset="0"/>
              </a:rPr>
              <a:t>Article</a:t>
            </a:r>
            <a:endParaRPr lang="es-ES" sz="2800" b="1" dirty="0" smtClean="0"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5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6000">
        <p14:reveal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3688" y="736052"/>
            <a:ext cx="9404723" cy="1066989"/>
          </a:xfrm>
        </p:spPr>
        <p:txBody>
          <a:bodyPr/>
          <a:lstStyle/>
          <a:p>
            <a:pPr algn="ctr"/>
            <a:r>
              <a:rPr lang="es-ES" sz="6000" b="1" dirty="0" err="1" smtClean="0">
                <a:latin typeface="Aparajita" pitchFamily="34" charset="0"/>
                <a:cs typeface="Aparajita" pitchFamily="34" charset="0"/>
              </a:rPr>
              <a:t>Chapters</a:t>
            </a:r>
            <a:endParaRPr lang="es-ES" sz="6000" b="1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86648" y="2392063"/>
            <a:ext cx="8946541" cy="4195481"/>
          </a:xfrm>
        </p:spPr>
        <p:txBody>
          <a:bodyPr/>
          <a:lstStyle/>
          <a:p>
            <a:pPr marL="0" indent="0" algn="just">
              <a:buNone/>
            </a:pPr>
            <a:r>
              <a:rPr lang="es-ES" sz="2800" b="1" dirty="0" smtClean="0">
                <a:latin typeface="Aparajita" pitchFamily="34" charset="0"/>
                <a:cs typeface="Aparajita" pitchFamily="34" charset="0"/>
              </a:rPr>
              <a:t>AGIR, S.; GÖKATALAY, S. “‘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Hukuk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ve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İktisat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’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Perspektifinden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Milli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İktisat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Mirasını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2800" b="1" dirty="0" err="1" smtClean="0">
                <a:latin typeface="Aparajita" pitchFamily="34" charset="0"/>
                <a:cs typeface="Aparajita" pitchFamily="34" charset="0"/>
              </a:rPr>
              <a:t>Yeniden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m</a:t>
            </a:r>
            <a:r>
              <a:rPr lang="es-ES" sz="2800" b="1" dirty="0" err="1" smtClean="0">
                <a:latin typeface="Aparajita" pitchFamily="34" charset="0"/>
                <a:cs typeface="Aparajita" pitchFamily="34" charset="0"/>
              </a:rPr>
              <a:t>Düşünmek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,” in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Geçmişten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Geleceğe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Türkiye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2800" b="1" dirty="0" err="1" smtClean="0">
                <a:latin typeface="Aparajita" pitchFamily="34" charset="0"/>
                <a:cs typeface="Aparajita" pitchFamily="34" charset="0"/>
              </a:rPr>
              <a:t>Ekonomisi</a:t>
            </a:r>
            <a:r>
              <a:rPr lang="es-ES" sz="2800" b="1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in (eds.)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Mıhçı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 and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Comert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,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Istanbul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: </a:t>
            </a:r>
            <a:r>
              <a:rPr lang="es-ES" sz="2800" b="1" dirty="0" err="1">
                <a:latin typeface="Aparajita" pitchFamily="34" charset="0"/>
                <a:cs typeface="Aparajita" pitchFamily="34" charset="0"/>
              </a:rPr>
              <a:t>Iletisim</a:t>
            </a:r>
            <a:r>
              <a:rPr lang="es-ES" sz="2800" b="1" dirty="0">
                <a:latin typeface="Aparajita" pitchFamily="34" charset="0"/>
                <a:cs typeface="Aparajita" pitchFamily="34" charset="0"/>
              </a:rPr>
              <a:t>, 2017</a:t>
            </a:r>
            <a:r>
              <a:rPr lang="es-ES" sz="2800" b="1" dirty="0" smtClean="0">
                <a:latin typeface="Aparajita" pitchFamily="34" charset="0"/>
                <a:cs typeface="Aparajita" pitchFamily="34" charset="0"/>
              </a:rPr>
              <a:t>.</a:t>
            </a:r>
          </a:p>
          <a:p>
            <a:pPr marL="0" indent="0" algn="just">
              <a:buNone/>
            </a:pPr>
            <a:endParaRPr lang="es-ES" sz="2800" b="1" dirty="0" smtClean="0">
              <a:latin typeface="Aparajita" pitchFamily="34" charset="0"/>
              <a:cs typeface="Aparajita" pitchFamily="34" charset="0"/>
            </a:endParaRPr>
          </a:p>
          <a:p>
            <a:r>
              <a:rPr lang="es-ES" sz="2800" dirty="0" smtClean="0">
                <a:latin typeface="Aparajita" pitchFamily="34" charset="0"/>
                <a:cs typeface="Aparajita" pitchFamily="34" charset="0"/>
                <a:hlinkClick r:id="rId2"/>
              </a:rPr>
              <a:t>https</a:t>
            </a:r>
            <a:r>
              <a:rPr lang="es-ES" sz="2800" dirty="0">
                <a:latin typeface="Aparajita" pitchFamily="34" charset="0"/>
                <a:cs typeface="Aparajita" pitchFamily="34" charset="0"/>
                <a:hlinkClick r:id="rId2"/>
              </a:rPr>
              <a:t>://www.iletisim.com.tr/kitap/gecmisten-gelecege-turkiye-ekonomisi/9498#.</a:t>
            </a:r>
            <a:r>
              <a:rPr lang="es-ES" sz="2800" dirty="0" smtClean="0">
                <a:latin typeface="Aparajita" pitchFamily="34" charset="0"/>
                <a:cs typeface="Aparajita" pitchFamily="34" charset="0"/>
                <a:hlinkClick r:id="rId2"/>
              </a:rPr>
              <a:t>WoyeloMhLIU</a:t>
            </a:r>
            <a:r>
              <a:rPr lang="es-ES" sz="2800" dirty="0" smtClean="0">
                <a:latin typeface="Aparajita" pitchFamily="34" charset="0"/>
                <a:cs typeface="Aparajita" pitchFamily="34" charset="0"/>
              </a:rPr>
              <a:t> </a:t>
            </a:r>
            <a:endParaRPr lang="es-ES" sz="2800" dirty="0">
              <a:latin typeface="Aparajita" pitchFamily="34" charset="0"/>
              <a:cs typeface="Aparajita" pitchFamily="34" charset="0"/>
            </a:endParaRPr>
          </a:p>
          <a:p>
            <a:endParaRPr lang="es-ES" dirty="0"/>
          </a:p>
        </p:txBody>
      </p:sp>
      <p:sp>
        <p:nvSpPr>
          <p:cNvPr id="4" name="3 Elipse">
            <a:hlinkClick r:id="rId2"/>
          </p:cNvPr>
          <p:cNvSpPr/>
          <p:nvPr/>
        </p:nvSpPr>
        <p:spPr>
          <a:xfrm>
            <a:off x="9813701" y="5087155"/>
            <a:ext cx="1493950" cy="824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Book</a:t>
            </a:r>
            <a:endParaRPr lang="es-ES" sz="3200" b="1" dirty="0"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65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6000">
        <p14:reveal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57858" y="2787015"/>
            <a:ext cx="8946541" cy="27637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b="1" dirty="0">
                <a:latin typeface="Aparajita" pitchFamily="34" charset="0"/>
                <a:cs typeface="Aparajita" pitchFamily="34" charset="0"/>
              </a:rPr>
              <a:t>MARTÍNEZ-RODRÍGUEZ, S. “History of Corporations in Spain in the 20th Century: Towards Europe.” In Wells, Harwell. Research Handbook on the History of Corporate and Company 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Law.</a:t>
            </a:r>
            <a:endParaRPr lang="es-ES" sz="2800" dirty="0"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85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6000">
        <p14:reveal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331077" y="2279561"/>
            <a:ext cx="713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u="sng" dirty="0" smtClean="0">
                <a:latin typeface="Aparajita" panose="020B0604020202020204" pitchFamily="34" charset="0"/>
                <a:cs typeface="Aparajita" panose="020B0604020202020204" pitchFamily="34" charset="0"/>
              </a:rPr>
              <a:t>PRODUCED BY</a:t>
            </a:r>
          </a:p>
          <a:p>
            <a:pPr algn="ctr"/>
            <a:r>
              <a:rPr lang="es-ES" sz="72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MD LIZA</a:t>
            </a:r>
            <a:endParaRPr lang="es-ES" sz="7200" b="1" dirty="0"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08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1927</TotalTime>
  <Words>604</Words>
  <Application>Microsoft Office PowerPoint</Application>
  <PresentationFormat>Panorámica</PresentationFormat>
  <Paragraphs>103</Paragraphs>
  <Slides>36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43" baseType="lpstr">
      <vt:lpstr>Aparajita</vt:lpstr>
      <vt:lpstr>Arial</vt:lpstr>
      <vt:lpstr>Century Gothic</vt:lpstr>
      <vt:lpstr>Courier New</vt:lpstr>
      <vt:lpstr>Wingdings</vt:lpstr>
      <vt:lpstr>Wingdings 3</vt:lpstr>
      <vt:lpstr>Ion</vt:lpstr>
      <vt:lpstr>Presentación de PowerPoint</vt:lpstr>
      <vt:lpstr>The Impact of Limited-Liability Business Organizations across the Mediterranean: Italy, Turkey and Spain (1445-2010).   </vt:lpstr>
      <vt:lpstr>ISRELIM (1445-2010) HAR2013-42013-R   </vt:lpstr>
      <vt:lpstr>   </vt:lpstr>
      <vt:lpstr>Budget: 52.000 €</vt:lpstr>
      <vt:lpstr>Researchers</vt:lpstr>
      <vt:lpstr>Researchers</vt:lpstr>
      <vt:lpstr>Researchers</vt:lpstr>
      <vt:lpstr>Researchers</vt:lpstr>
      <vt:lpstr>Researchers</vt:lpstr>
      <vt:lpstr>Researchers</vt:lpstr>
      <vt:lpstr>Technical Researchers</vt:lpstr>
      <vt:lpstr>Public and private sector collaborations</vt:lpstr>
      <vt:lpstr>Research-Observing Centers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Main results: papers with Impact Factor</vt:lpstr>
      <vt:lpstr>Presentación de PowerPoint</vt:lpstr>
      <vt:lpstr>Presentación de PowerPoint</vt:lpstr>
      <vt:lpstr>Chapters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Evolución de las Sociedades Mercantiles en España (1886-1936) [Evolution on Business Organizations in Spain (1886-1936)</dc:title>
  <dc:creator>Susana</dc:creator>
  <cp:lastModifiedBy>UM</cp:lastModifiedBy>
  <cp:revision>88</cp:revision>
  <dcterms:created xsi:type="dcterms:W3CDTF">2017-02-28T14:43:14Z</dcterms:created>
  <dcterms:modified xsi:type="dcterms:W3CDTF">2018-06-22T11:03:29Z</dcterms:modified>
</cp:coreProperties>
</file>