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39" r:id="rId1"/>
  </p:sldMasterIdLst>
  <p:sldIdLst>
    <p:sldId id="256" r:id="rId2"/>
    <p:sldId id="257" r:id="rId3"/>
    <p:sldId id="312" r:id="rId4"/>
    <p:sldId id="313" r:id="rId5"/>
    <p:sldId id="314" r:id="rId6"/>
    <p:sldId id="315" r:id="rId7"/>
    <p:sldId id="316" r:id="rId8"/>
    <p:sldId id="317" r:id="rId9"/>
    <p:sldId id="318" r:id="rId10"/>
    <p:sldId id="319" r:id="rId11"/>
    <p:sldId id="320" r:id="rId12"/>
    <p:sldId id="321" r:id="rId13"/>
    <p:sldId id="322" r:id="rId14"/>
    <p:sldId id="323" r:id="rId15"/>
    <p:sldId id="324" r:id="rId16"/>
    <p:sldId id="325" r:id="rId17"/>
    <p:sldId id="326" r:id="rId18"/>
    <p:sldId id="327" r:id="rId19"/>
    <p:sldId id="311" r:id="rId20"/>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4" d="100"/>
          <a:sy n="64" d="100"/>
        </p:scale>
        <p:origin x="-544"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printerSettings" Target="printerSettings/printerSettings1.bin"/><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s-ES_tradnl" smtClean="0"/>
              <a:t>Clic para editar título</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pPr eaLnBrk="1" latinLnBrk="0" hangingPunct="1"/>
            <a:fld id="{9D21D778-B565-4D7E-94D7-64010A445B68}" type="datetimeFigureOut">
              <a:rPr lang="en-US" smtClean="0"/>
              <a:pPr eaLnBrk="1" latinLnBrk="0" hangingPunct="1"/>
              <a:t>04/04/14</a:t>
            </a:fld>
            <a:endParaRPr 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kumimoji="0" lang="en-U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pPr eaLnBrk="1" latinLnBrk="0" hangingPunct="1"/>
            <a:fld id="{2C6B1FF6-39B9-40F5-8B67-33C6354A3D4F}" type="slidenum">
              <a:rPr kumimoji="0" lang="en-US" smtClean="0"/>
              <a:pPr eaLnBrk="1" latinLnBrk="0" hangingPunct="1"/>
              <a:t>‹Nr.›</a:t>
            </a:fld>
            <a:endParaRPr kumimoji="0" lang="en-US" dirty="0">
              <a:solidFill>
                <a:schemeClr val="accent3">
                  <a:shade val="75000"/>
                </a:schemeClr>
              </a:solidFill>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Content Placeholder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6805CF2C-8B3B-464D-BFDE-8CE950CD19F4}" type="datetimeFigureOut">
              <a:rPr lang="es-ES" smtClean="0"/>
              <a:t>04/04/14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s-ES_tradnl" smtClean="0"/>
              <a:t>Clic para editar título</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04/04/14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pPr eaLnBrk="1" latinLnBrk="0" hangingPunct="1"/>
            <a:fld id="{2C6B1FF6-39B9-40F5-8B67-33C6354A3D4F}" type="slidenum">
              <a:rPr kumimoji="0" lang="en-US" smtClean="0"/>
              <a:pPr eaLnBrk="1" latinLnBrk="0" hangingPunct="1"/>
              <a:t>‹Nr.›</a:t>
            </a:fld>
            <a:endParaRPr kumimoji="0" lang="en-US" dirty="0">
              <a:solidFill>
                <a:schemeClr val="accent3">
                  <a:shade val="75000"/>
                </a:scheme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5" name="Date Placeholder 4"/>
          <p:cNvSpPr>
            <a:spLocks noGrp="1"/>
          </p:cNvSpPr>
          <p:nvPr>
            <p:ph type="dt" sz="half" idx="10"/>
          </p:nvPr>
        </p:nvSpPr>
        <p:spPr/>
        <p:txBody>
          <a:bodyPr/>
          <a:lstStyle/>
          <a:p>
            <a:fld id="{6805CF2C-8B3B-464D-BFDE-8CE950CD19F4}" type="datetimeFigureOut">
              <a:rPr lang="es-ES" smtClean="0"/>
              <a:t>04/04/14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36402264-B261-2E40-9AC2-3EC284B3B365}" type="slidenum">
              <a:rPr lang="es-ES" smtClean="0"/>
              <a:t>‹Nr.›</a:t>
            </a:fld>
            <a:endParaRPr lang="es-ES"/>
          </a:p>
        </p:txBody>
      </p:sp>
      <p:sp>
        <p:nvSpPr>
          <p:cNvPr id="9" name="Content Placeholder 8"/>
          <p:cNvSpPr>
            <a:spLocks noGrp="1"/>
          </p:cNvSpPr>
          <p:nvPr>
            <p:ph sz="quarter" idx="13"/>
          </p:nvPr>
        </p:nvSpPr>
        <p:spPr>
          <a:xfrm>
            <a:off x="1042416" y="2313432"/>
            <a:ext cx="3419856" cy="3493008"/>
          </a:xfrm>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smtClean="0"/>
              <a:t>Clic para editar título</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7" name="Date Placeholder 6"/>
          <p:cNvSpPr>
            <a:spLocks noGrp="1"/>
          </p:cNvSpPr>
          <p:nvPr>
            <p:ph type="dt" sz="half" idx="10"/>
          </p:nvPr>
        </p:nvSpPr>
        <p:spPr/>
        <p:txBody>
          <a:bodyPr/>
          <a:lstStyle/>
          <a:p>
            <a:fld id="{6805CF2C-8B3B-464D-BFDE-8CE950CD19F4}" type="datetimeFigureOut">
              <a:rPr lang="es-ES" smtClean="0"/>
              <a:t>04/04/14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Date Placeholder 2"/>
          <p:cNvSpPr>
            <a:spLocks noGrp="1"/>
          </p:cNvSpPr>
          <p:nvPr>
            <p:ph type="dt" sz="half" idx="10"/>
          </p:nvPr>
        </p:nvSpPr>
        <p:spPr/>
        <p:txBody>
          <a:bodyPr/>
          <a:lstStyle/>
          <a:p>
            <a:fld id="{6805CF2C-8B3B-464D-BFDE-8CE950CD19F4}" type="datetimeFigureOut">
              <a:rPr lang="es-ES" smtClean="0"/>
              <a:t>04/04/14</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05CF2C-8B3B-464D-BFDE-8CE950CD19F4}" type="datetimeFigureOut">
              <a:rPr lang="es-ES" smtClean="0"/>
              <a:t>04/04/14</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6805CF2C-8B3B-464D-BFDE-8CE950CD19F4}" type="datetimeFigureOut">
              <a:rPr lang="es-ES" smtClean="0"/>
              <a:t>04/04/14</a:t>
            </a:fld>
            <a:endParaRPr lang="es-ES"/>
          </a:p>
        </p:txBody>
      </p:sp>
      <p:sp>
        <p:nvSpPr>
          <p:cNvPr id="7" name="Slide Number Placeholder 6"/>
          <p:cNvSpPr>
            <a:spLocks noGrp="1"/>
          </p:cNvSpPr>
          <p:nvPr>
            <p:ph type="sldNum" sz="quarter" idx="12"/>
          </p:nvPr>
        </p:nvSpPr>
        <p:spPr/>
        <p:txBody>
          <a:bodyPr/>
          <a:lstStyle/>
          <a:p>
            <a:fld id="{36402264-B261-2E40-9AC2-3EC284B3B365}" type="slidenum">
              <a:rPr lang="es-ES" smtClean="0"/>
              <a:t>‹Nr.›</a:t>
            </a:fld>
            <a:endParaRPr lang="es-E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E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s-ES_tradnl" smtClean="0"/>
              <a:t>Clic para editar título</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s-ES_tradnl" smtClean="0"/>
              <a:t>Clic para editar título</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_tradnl" smtClean="0"/>
              <a:t>Arrastre la imagen al marcador de posición o haga clic en el icono para agregar</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6805CF2C-8B3B-464D-BFDE-8CE950CD19F4}" type="datetimeFigureOut">
              <a:rPr lang="es-ES" smtClean="0"/>
              <a:t>04/04/14</a:t>
            </a:fld>
            <a:endParaRPr lang="es-E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ES"/>
          </a:p>
        </p:txBody>
      </p:sp>
      <p:sp>
        <p:nvSpPr>
          <p:cNvPr id="7" name="Slide Number Placeholder 6"/>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Vertical Text Placeholder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6805CF2C-8B3B-464D-BFDE-8CE950CD19F4}" type="datetimeFigureOut">
              <a:rPr lang="es-ES" smtClean="0"/>
              <a:t>04/04/14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s-ES_tradnl" smtClean="0"/>
              <a:t>Clic para editar título</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6805CF2C-8B3B-464D-BFDE-8CE950CD19F4}" type="datetimeFigureOut">
              <a:rPr lang="es-ES" smtClean="0"/>
              <a:t>04/04/14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6402264-B261-2E40-9AC2-3EC284B3B365}" type="slidenum">
              <a:rPr lang="es-ES" smtClean="0"/>
              <a:t>‹Nr.›</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s-ES_tradnl" smtClean="0"/>
              <a:t>Clic para editar título</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6805CF2C-8B3B-464D-BFDE-8CE950CD19F4}" type="datetimeFigureOut">
              <a:rPr lang="es-ES" smtClean="0"/>
              <a:t>04/04/14</a:t>
            </a:fld>
            <a:endParaRPr lang="es-E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s-E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36402264-B261-2E40-9AC2-3EC284B3B365}" type="slidenum">
              <a:rPr lang="es-ES" smtClean="0"/>
              <a:t>‹Nr.›</a:t>
            </a:fld>
            <a:endParaRPr lang="es-ES"/>
          </a:p>
        </p:txBody>
      </p:sp>
    </p:spTree>
  </p:cSld>
  <p:clrMap bg1="lt1" tx1="dk1" bg2="lt2" tx2="dk2" accent1="accent1" accent2="accent2" accent3="accent3" accent4="accent4" accent5="accent5" accent6="accent6" hlink="hlink" folHlink="folHlink"/>
  <p:sldLayoutIdLst>
    <p:sldLayoutId id="2147483940" r:id="rId1"/>
    <p:sldLayoutId id="2147483941" r:id="rId2"/>
    <p:sldLayoutId id="2147483942" r:id="rId3"/>
    <p:sldLayoutId id="2147483943" r:id="rId4"/>
    <p:sldLayoutId id="2147483944" r:id="rId5"/>
    <p:sldLayoutId id="2147483945" r:id="rId6"/>
    <p:sldLayoutId id="2147483946" r:id="rId7"/>
    <p:sldLayoutId id="2147483947" r:id="rId8"/>
    <p:sldLayoutId id="2147483948" r:id="rId9"/>
    <p:sldLayoutId id="2147483949" r:id="rId10"/>
    <p:sldLayoutId id="2147483950"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jpg"/><Relationship Id="rId5" Type="http://schemas.openxmlformats.org/officeDocument/2006/relationships/image" Target="../media/image5.png"/><Relationship Id="rId6"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576105" y="2702047"/>
            <a:ext cx="3608734" cy="2064362"/>
          </a:xfrm>
        </p:spPr>
        <p:txBody>
          <a:bodyPr>
            <a:normAutofit fontScale="90000"/>
          </a:bodyPr>
          <a:lstStyle/>
          <a:p>
            <a:r>
              <a:rPr lang="es-ES" b="1" dirty="0" smtClean="0"/>
              <a:t>TEMA </a:t>
            </a:r>
            <a:r>
              <a:rPr lang="es-ES" b="1" dirty="0"/>
              <a:t>8</a:t>
            </a:r>
            <a:r>
              <a:rPr lang="es-ES" b="1" dirty="0" smtClean="0"/>
              <a:t> </a:t>
            </a:r>
            <a:r>
              <a:rPr lang="es-ES" sz="3300" dirty="0" smtClean="0"/>
              <a:t>ORGANIZACIÓN Y </a:t>
            </a:r>
            <a:r>
              <a:rPr lang="es-ES" sz="3300" dirty="0" smtClean="0"/>
              <a:t>PUESTA EN MARCHA DE </a:t>
            </a:r>
            <a:r>
              <a:rPr lang="es-ES" sz="3300" dirty="0" smtClean="0"/>
              <a:t>UN CENTRO DE PÁDEL</a:t>
            </a:r>
            <a:endParaRPr lang="es-ES" sz="3300" dirty="0"/>
          </a:p>
        </p:txBody>
      </p:sp>
      <p:sp>
        <p:nvSpPr>
          <p:cNvPr id="3" name="Subtítulo 2"/>
          <p:cNvSpPr>
            <a:spLocks noGrp="1"/>
          </p:cNvSpPr>
          <p:nvPr>
            <p:ph type="subTitle" idx="1"/>
          </p:nvPr>
        </p:nvSpPr>
        <p:spPr>
          <a:xfrm>
            <a:off x="4074781" y="4544914"/>
            <a:ext cx="4198250" cy="1260629"/>
          </a:xfrm>
        </p:spPr>
        <p:txBody>
          <a:bodyPr/>
          <a:lstStyle/>
          <a:p>
            <a:pPr algn="r"/>
            <a:endParaRPr lang="es-ES" b="1" dirty="0" smtClean="0"/>
          </a:p>
          <a:p>
            <a:pPr algn="r"/>
            <a:r>
              <a:rPr lang="es-ES" sz="1400" b="1" dirty="0" smtClean="0"/>
              <a:t>Bernardino J. Sánchez-Alcaraz Martínez</a:t>
            </a:r>
          </a:p>
          <a:p>
            <a:pPr algn="r"/>
            <a:r>
              <a:rPr lang="es-ES" sz="1400" dirty="0" smtClean="0"/>
              <a:t>Centro de Enseñanza Samaniego</a:t>
            </a:r>
          </a:p>
          <a:p>
            <a:pPr algn="r"/>
            <a:r>
              <a:rPr lang="es-ES" sz="1400" dirty="0" smtClean="0"/>
              <a:t>Universidad de Murcia</a:t>
            </a:r>
            <a:endParaRPr lang="es-ES" sz="1400" dirty="0"/>
          </a:p>
        </p:txBody>
      </p:sp>
      <p:pic>
        <p:nvPicPr>
          <p:cNvPr id="4" name="Imagen 3" descr="LOGO SAMANIE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288" y="1446394"/>
            <a:ext cx="1894676" cy="731278"/>
          </a:xfrm>
          <a:prstGeom prst="rect">
            <a:avLst/>
          </a:prstGeom>
        </p:spPr>
      </p:pic>
      <p:pic>
        <p:nvPicPr>
          <p:cNvPr id="5" name="Imagen 4" descr="LOGO TAFAD.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158" y="5133863"/>
            <a:ext cx="2556543" cy="1534780"/>
          </a:xfrm>
          <a:prstGeom prst="rect">
            <a:avLst/>
          </a:prstGeom>
        </p:spPr>
      </p:pic>
      <p:pic>
        <p:nvPicPr>
          <p:cNvPr id="6" name="Imagen 5" descr="LOGO UM.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6288" y="146268"/>
            <a:ext cx="1894676" cy="544111"/>
          </a:xfrm>
          <a:prstGeom prst="rect">
            <a:avLst/>
          </a:prstGeom>
        </p:spPr>
      </p:pic>
      <p:pic>
        <p:nvPicPr>
          <p:cNvPr id="7" name="Imagen 6"/>
          <p:cNvPicPr>
            <a:picLocks noChangeAspect="1"/>
          </p:cNvPicPr>
          <p:nvPr/>
        </p:nvPicPr>
        <p:blipFill>
          <a:blip r:embed="rId5"/>
          <a:stretch>
            <a:fillRect/>
          </a:stretch>
        </p:blipFill>
        <p:spPr>
          <a:xfrm>
            <a:off x="5486287" y="850502"/>
            <a:ext cx="1894677" cy="465197"/>
          </a:xfrm>
          <a:prstGeom prst="rect">
            <a:avLst/>
          </a:prstGeom>
        </p:spPr>
      </p:pic>
      <p:pic>
        <p:nvPicPr>
          <p:cNvPr id="9" name="Imagen 8"/>
          <p:cNvPicPr>
            <a:picLocks noChangeAspect="1"/>
          </p:cNvPicPr>
          <p:nvPr/>
        </p:nvPicPr>
        <p:blipFill>
          <a:blip r:embed="rId6"/>
          <a:stretch>
            <a:fillRect/>
          </a:stretch>
        </p:blipFill>
        <p:spPr>
          <a:xfrm>
            <a:off x="509019" y="365956"/>
            <a:ext cx="2890023" cy="4461405"/>
          </a:xfrm>
          <a:prstGeom prst="ellipse">
            <a:avLst/>
          </a:prstGeom>
          <a:ln>
            <a:noFill/>
          </a:ln>
          <a:effectLst>
            <a:softEdge rad="112500"/>
          </a:effectLst>
        </p:spPr>
      </p:pic>
    </p:spTree>
    <p:extLst>
      <p:ext uri="{BB962C8B-B14F-4D97-AF65-F5344CB8AC3E}">
        <p14:creationId xmlns:p14="http://schemas.microsoft.com/office/powerpoint/2010/main" val="17159432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23689"/>
            <a:ext cx="5875406" cy="745234"/>
          </a:xfrm>
        </p:spPr>
        <p:txBody>
          <a:bodyPr>
            <a:normAutofit/>
          </a:bodyPr>
          <a:lstStyle/>
          <a:p>
            <a:r>
              <a:rPr lang="es-ES" sz="2400" b="1" dirty="0" smtClean="0"/>
              <a:t>1. INTRODUCCIÓN</a:t>
            </a:r>
            <a:endParaRPr lang="es-ES" sz="2400" b="1" dirty="0"/>
          </a:p>
        </p:txBody>
      </p:sp>
      <p:sp>
        <p:nvSpPr>
          <p:cNvPr id="3" name="Marcador de contenido 2"/>
          <p:cNvSpPr>
            <a:spLocks noGrp="1"/>
          </p:cNvSpPr>
          <p:nvPr>
            <p:ph idx="1"/>
          </p:nvPr>
        </p:nvSpPr>
        <p:spPr>
          <a:xfrm>
            <a:off x="613069" y="1022881"/>
            <a:ext cx="7772810" cy="3815487"/>
          </a:xfrm>
        </p:spPr>
        <p:txBody>
          <a:bodyPr>
            <a:noAutofit/>
          </a:bodyPr>
          <a:lstStyle/>
          <a:p>
            <a:pPr marL="68580" indent="0" algn="just">
              <a:buNone/>
            </a:pPr>
            <a:endParaRPr lang="es-ES_tradnl" sz="1800" dirty="0"/>
          </a:p>
          <a:p>
            <a:pPr algn="just"/>
            <a:r>
              <a:rPr lang="es-ES_tradnl" sz="1800" dirty="0"/>
              <a:t>Para poder dirigir con éxito una entidad deportiva, un buen gestor debe cumplir, por un lado, con sus </a:t>
            </a:r>
            <a:r>
              <a:rPr lang="es-ES_tradnl" sz="1800" i="1" dirty="0"/>
              <a:t>funciones</a:t>
            </a:r>
            <a:r>
              <a:rPr lang="es-ES_tradnl" sz="1800" dirty="0"/>
              <a:t>, entre las que destacan la información, la organización, la gestión de los recursos humanos y la planificación; y por otro lado con </a:t>
            </a:r>
            <a:r>
              <a:rPr lang="es-ES_tradnl" sz="1800" i="1" dirty="0"/>
              <a:t>habilidades</a:t>
            </a:r>
            <a:r>
              <a:rPr lang="es-ES_tradnl" sz="1800" dirty="0"/>
              <a:t>, encuadrando en este concepto el liderazgo, la motivación, la delegación, la comunicación, la evaluación del desempeño, la selección del personal, etc. (Quesada y Díez, 2007)</a:t>
            </a:r>
            <a:r>
              <a:rPr lang="es-ES_tradnl" sz="1800" dirty="0" smtClean="0"/>
              <a:t>.</a:t>
            </a:r>
            <a:endParaRPr lang="es-ES_tradnl" sz="1800" dirty="0"/>
          </a:p>
          <a:p>
            <a:pPr algn="just"/>
            <a:r>
              <a:rPr lang="es-ES_tradnl" sz="1800" dirty="0"/>
              <a:t>Todas estas habilidades directivas tienen sentido si están al servicio de una eficiente </a:t>
            </a:r>
            <a:r>
              <a:rPr lang="es-ES_tradnl" sz="1800" b="1" dirty="0"/>
              <a:t>planificación del centro de pádel</a:t>
            </a:r>
            <a:r>
              <a:rPr lang="es-ES_tradnl" sz="1800" dirty="0"/>
              <a:t>, ya que de ello va a depender su viabilidad. Esta planificación puede ser definida como </a:t>
            </a:r>
            <a:r>
              <a:rPr lang="es-ES_tradnl" sz="1800" i="1" dirty="0"/>
              <a:t>un proceso por el cual los gestores analizan sus entornos internos y externos, se formulan preguntas fundamentales sobre la razón de ser de su organización y expresan su finalidad, sus metas y objetivos</a:t>
            </a:r>
            <a:r>
              <a:rPr lang="es-ES_tradnl" sz="1800" dirty="0"/>
              <a:t> (</a:t>
            </a:r>
            <a:r>
              <a:rPr lang="es-ES_tradnl" sz="1800" dirty="0" err="1"/>
              <a:t>Ivancevich</a:t>
            </a:r>
            <a:r>
              <a:rPr lang="es-ES_tradnl" sz="1800" dirty="0"/>
              <a:t>, </a:t>
            </a:r>
            <a:r>
              <a:rPr lang="es-ES_tradnl" sz="1800" dirty="0" err="1"/>
              <a:t>Lorenzi</a:t>
            </a:r>
            <a:r>
              <a:rPr lang="es-ES_tradnl" sz="1800" dirty="0"/>
              <a:t> y </a:t>
            </a:r>
            <a:r>
              <a:rPr lang="es-ES_tradnl" sz="1800" dirty="0" err="1"/>
              <a:t>Skinner</a:t>
            </a:r>
            <a:r>
              <a:rPr lang="es-ES_tradnl" sz="1800" dirty="0"/>
              <a:t>, 1997). A continuación, la Imagen 1, muestra una panorámica general de las fases a desarrollar en una buena planificación estratégica.</a:t>
            </a:r>
          </a:p>
          <a:p>
            <a:pPr algn="just"/>
            <a:endParaRPr lang="es-ES_tradnl" sz="1800" dirty="0"/>
          </a:p>
          <a:p>
            <a:pPr algn="just"/>
            <a:endParaRPr lang="es-ES_tradnl" sz="1600" dirty="0"/>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4239890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23689"/>
            <a:ext cx="5875406" cy="745234"/>
          </a:xfrm>
        </p:spPr>
        <p:txBody>
          <a:bodyPr>
            <a:normAutofit/>
          </a:bodyPr>
          <a:lstStyle/>
          <a:p>
            <a:r>
              <a:rPr lang="es-ES" sz="2400" b="1" dirty="0" smtClean="0"/>
              <a:t>1. INTRODUCCIÓN</a:t>
            </a:r>
            <a:endParaRPr lang="es-ES" sz="2400" b="1" dirty="0"/>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5" name="Imagen 4"/>
          <p:cNvPicPr>
            <a:picLocks noChangeAspect="1"/>
          </p:cNvPicPr>
          <p:nvPr/>
        </p:nvPicPr>
        <p:blipFill>
          <a:blip r:embed="rId2"/>
          <a:stretch>
            <a:fillRect/>
          </a:stretch>
        </p:blipFill>
        <p:spPr>
          <a:xfrm>
            <a:off x="603571" y="1404115"/>
            <a:ext cx="7988060" cy="4922978"/>
          </a:xfrm>
          <a:prstGeom prst="rect">
            <a:avLst/>
          </a:prstGeom>
        </p:spPr>
      </p:pic>
    </p:spTree>
    <p:extLst>
      <p:ext uri="{BB962C8B-B14F-4D97-AF65-F5344CB8AC3E}">
        <p14:creationId xmlns:p14="http://schemas.microsoft.com/office/powerpoint/2010/main" val="31525587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2. ANÁLISIS DEL ENTORNO: MATIZ D.A.F.O</a:t>
            </a:r>
            <a:endParaRPr lang="es-ES" sz="2400" b="1" dirty="0"/>
          </a:p>
        </p:txBody>
      </p:sp>
      <p:sp>
        <p:nvSpPr>
          <p:cNvPr id="3" name="Marcador de contenido 2"/>
          <p:cNvSpPr>
            <a:spLocks noGrp="1"/>
          </p:cNvSpPr>
          <p:nvPr>
            <p:ph idx="1"/>
          </p:nvPr>
        </p:nvSpPr>
        <p:spPr>
          <a:xfrm>
            <a:off x="613069" y="1198025"/>
            <a:ext cx="7772810" cy="3815487"/>
          </a:xfrm>
        </p:spPr>
        <p:txBody>
          <a:bodyPr>
            <a:noAutofit/>
          </a:bodyPr>
          <a:lstStyle/>
          <a:p>
            <a:pPr marL="68580" indent="0" algn="just">
              <a:buNone/>
            </a:pPr>
            <a:endParaRPr lang="es-ES_tradnl" sz="1800" dirty="0"/>
          </a:p>
          <a:p>
            <a:pPr algn="just"/>
            <a:r>
              <a:rPr lang="es-ES_tradnl" sz="1800" dirty="0"/>
              <a:t>Uno de los principales problemas de la gestión en las entidades deportivas es que al ser sistemas abiertos donde confluyen multitud de agentes (patrocinadores, usuarios, entrenadores, etc.) y temáticas (económica, marketing, etc.), se hace difícil su control y evaluación (Blázquez y </a:t>
            </a:r>
            <a:r>
              <a:rPr lang="es-ES_tradnl" sz="1800" dirty="0" err="1"/>
              <a:t>Feu</a:t>
            </a:r>
            <a:r>
              <a:rPr lang="es-ES_tradnl" sz="1800" dirty="0"/>
              <a:t>, 2010). </a:t>
            </a:r>
          </a:p>
          <a:p>
            <a:pPr algn="just"/>
            <a:r>
              <a:rPr lang="es-ES_tradnl" sz="1800" dirty="0"/>
              <a:t>El primer punto de una buena planificación estratégica es realizar un análisis del entorno, distinguiendo entre el externo y el interno. En el </a:t>
            </a:r>
            <a:r>
              <a:rPr lang="es-ES_tradnl" sz="1800" i="1" dirty="0"/>
              <a:t>entorno externo</a:t>
            </a:r>
            <a:r>
              <a:rPr lang="es-ES_tradnl" sz="1800" dirty="0"/>
              <a:t> se deben analizar las </a:t>
            </a:r>
            <a:r>
              <a:rPr lang="es-ES_tradnl" sz="1800" i="1" dirty="0"/>
              <a:t>amenazas</a:t>
            </a:r>
            <a:r>
              <a:rPr lang="es-ES_tradnl" sz="1800" dirty="0"/>
              <a:t> que acechan a la empresa y las </a:t>
            </a:r>
            <a:r>
              <a:rPr lang="es-ES_tradnl" sz="1800" i="1" dirty="0"/>
              <a:t>oportunidades</a:t>
            </a:r>
            <a:r>
              <a:rPr lang="es-ES_tradnl" sz="1800" dirty="0"/>
              <a:t> que se le presentan; mientras que en el </a:t>
            </a:r>
            <a:r>
              <a:rPr lang="es-ES_tradnl" sz="1800" i="1" dirty="0"/>
              <a:t>entorno interno</a:t>
            </a:r>
            <a:r>
              <a:rPr lang="es-ES_tradnl" sz="1800" dirty="0"/>
              <a:t> hay que valorar las </a:t>
            </a:r>
            <a:r>
              <a:rPr lang="es-ES_tradnl" sz="1800" i="1" dirty="0"/>
              <a:t>fortalezas</a:t>
            </a:r>
            <a:r>
              <a:rPr lang="es-ES_tradnl" sz="1800" dirty="0"/>
              <a:t> y </a:t>
            </a:r>
            <a:r>
              <a:rPr lang="es-ES_tradnl" sz="1800" i="1" dirty="0"/>
              <a:t>debilidades</a:t>
            </a:r>
            <a:r>
              <a:rPr lang="es-ES_tradnl" sz="1800" dirty="0"/>
              <a:t> de la organización deportiva, formando lo que se conoce como un análisis D.A.F.O., que es una herramienta para conocer la situación real en que se encuentra una organización, empresa o proyecto, y planificar una estrategia de futuro. </a:t>
            </a:r>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6445262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2. ANÁLISIS DEL ENTORNO: MATIZ D.A.F.O</a:t>
            </a:r>
            <a:endParaRPr lang="es-ES" sz="2400" b="1" dirty="0"/>
          </a:p>
        </p:txBody>
      </p:sp>
      <p:sp>
        <p:nvSpPr>
          <p:cNvPr id="3" name="Marcador de contenido 2"/>
          <p:cNvSpPr>
            <a:spLocks noGrp="1"/>
          </p:cNvSpPr>
          <p:nvPr>
            <p:ph idx="1"/>
          </p:nvPr>
        </p:nvSpPr>
        <p:spPr>
          <a:xfrm>
            <a:off x="613069" y="1198025"/>
            <a:ext cx="7772810" cy="3815487"/>
          </a:xfrm>
        </p:spPr>
        <p:txBody>
          <a:bodyPr>
            <a:noAutofit/>
          </a:bodyPr>
          <a:lstStyle/>
          <a:p>
            <a:pPr marL="68580" indent="0" algn="just">
              <a:buNone/>
            </a:pPr>
            <a:endParaRPr lang="es-ES_tradnl" sz="1800" dirty="0"/>
          </a:p>
          <a:p>
            <a:pPr algn="just"/>
            <a:r>
              <a:rPr lang="es-ES_tradnl" sz="1800" dirty="0"/>
              <a:t>El entorno externo debe analizar el entorno ambiental, que hace referencia a la  situación socio-cultural, ambiente económico, ambiente político y la demanda de servicios deportivos y, por otro lado, el entorno competitivo, que estudia el nivel de concentración del sector deportivo en su entorno más próximo, la relevancia o fuerza de las empresas competidoras así como el grado de madurez de cada una de las actividades que lo componen. El entorno interno debe analizar la organización y gestión del centro deportivo, su oferta de servicios y actividades, los recursos financieros y comerciales, los recursos humanos y la gestión del personal y por último los espacios deportivos, complementarios y auxiliares.</a:t>
            </a:r>
          </a:p>
          <a:p>
            <a:endParaRPr lang="es-ES_tradnl" sz="1800" dirty="0"/>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204958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a:t>3</a:t>
            </a:r>
            <a:r>
              <a:rPr lang="es-ES" sz="2400" b="1" dirty="0" smtClean="0"/>
              <a:t>. LA MISIÓN DE UN CLUB DE PÁDEL</a:t>
            </a:r>
            <a:endParaRPr lang="es-ES" sz="2400" b="1" dirty="0"/>
          </a:p>
        </p:txBody>
      </p:sp>
      <p:sp>
        <p:nvSpPr>
          <p:cNvPr id="3" name="Marcador de contenido 2"/>
          <p:cNvSpPr>
            <a:spLocks noGrp="1"/>
          </p:cNvSpPr>
          <p:nvPr>
            <p:ph idx="1"/>
          </p:nvPr>
        </p:nvSpPr>
        <p:spPr>
          <a:xfrm>
            <a:off x="613069" y="1198025"/>
            <a:ext cx="7772810" cy="3815487"/>
          </a:xfrm>
        </p:spPr>
        <p:txBody>
          <a:bodyPr>
            <a:noAutofit/>
          </a:bodyPr>
          <a:lstStyle/>
          <a:p>
            <a:pPr marL="68580" indent="0" algn="just">
              <a:buNone/>
            </a:pPr>
            <a:endParaRPr lang="es-ES_tradnl" sz="1800" dirty="0"/>
          </a:p>
          <a:p>
            <a:pPr algn="just"/>
            <a:r>
              <a:rPr lang="es-ES_tradnl" sz="1800" dirty="0"/>
              <a:t>La </a:t>
            </a:r>
            <a:r>
              <a:rPr lang="es-ES_tradnl" sz="1800" b="1" dirty="0"/>
              <a:t>misión</a:t>
            </a:r>
            <a:r>
              <a:rPr lang="es-ES_tradnl" sz="1800" dirty="0"/>
              <a:t> es el </a:t>
            </a:r>
            <a:r>
              <a:rPr lang="es-ES_tradnl" sz="1800" i="1" dirty="0"/>
              <a:t>motivo, propósito, fin o razón de ser de la existencia de una empresa y organización porque define: lo que pretende cumplir en el entorno o sistema social en el que actúa, lo que pretende hacer y para quién lo va a hacer </a:t>
            </a:r>
            <a:r>
              <a:rPr lang="es-ES_tradnl" sz="1800" dirty="0"/>
              <a:t>(Thompson, 2013). La misión, de la que muchas entidades deportivas carecen, debe redactarse por escrito en términos amplios, con participación de todos los componentes significativos de la organización (Teruelo, 1996). </a:t>
            </a:r>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960598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a:t>3</a:t>
            </a:r>
            <a:r>
              <a:rPr lang="es-ES" sz="2400" b="1" dirty="0" smtClean="0"/>
              <a:t>. LA MISIÓN DE UN CLUB DE PÁDEL</a:t>
            </a:r>
            <a:endParaRPr lang="es-ES" sz="2400" b="1" dirty="0"/>
          </a:p>
        </p:txBody>
      </p:sp>
      <p:sp>
        <p:nvSpPr>
          <p:cNvPr id="3" name="Marcador de contenido 2"/>
          <p:cNvSpPr>
            <a:spLocks noGrp="1"/>
          </p:cNvSpPr>
          <p:nvPr>
            <p:ph idx="1"/>
          </p:nvPr>
        </p:nvSpPr>
        <p:spPr>
          <a:xfrm>
            <a:off x="613069" y="1460741"/>
            <a:ext cx="7772810" cy="3815487"/>
          </a:xfrm>
        </p:spPr>
        <p:txBody>
          <a:bodyPr>
            <a:noAutofit/>
          </a:bodyPr>
          <a:lstStyle/>
          <a:p>
            <a:pPr algn="just"/>
            <a:r>
              <a:rPr lang="es-ES_tradnl" sz="1600" dirty="0"/>
              <a:t>Un ejemplo de misión para un Centro Deportivo de Pádel podría ser: “</a:t>
            </a:r>
            <a:r>
              <a:rPr lang="es-ES_tradnl" sz="1600" i="1" dirty="0"/>
              <a:t>Fidelizar el mayor número de clientes logrando su plena satisfacción a través de los servicios deportivos ofertados, principalmente el pádel, junto a otros que puedan ayudarles a conseguir sus deseos para sentirse más ligados afectivamente con la empresa. Todo ello con la mayor calidad total, en un ambiente acogedor y a precios asequibles</a:t>
            </a:r>
            <a:r>
              <a:rPr lang="es-ES_tradnl" sz="1600" dirty="0"/>
              <a:t>”. Esta definición encierra algunas claves imprescindibles a la hora de gestionar un centro deportivo de pádel (</a:t>
            </a:r>
            <a:r>
              <a:rPr lang="es-ES_tradnl" sz="1600" dirty="0" err="1"/>
              <a:t>Wheter</a:t>
            </a:r>
            <a:r>
              <a:rPr lang="es-ES_tradnl" sz="1600" dirty="0"/>
              <a:t> y Davis, 2008)</a:t>
            </a:r>
            <a:r>
              <a:rPr lang="es-ES_tradnl" sz="1600" dirty="0" smtClean="0"/>
              <a:t>:</a:t>
            </a:r>
            <a:endParaRPr lang="es-ES_tradnl" sz="1600" dirty="0"/>
          </a:p>
          <a:p>
            <a:pPr lvl="1" algn="just"/>
            <a:r>
              <a:rPr lang="es-ES_tradnl" sz="1600" dirty="0"/>
              <a:t>El cliente es lo primero y por ello todo va orientado a la consecución de su plena satisfacción.</a:t>
            </a:r>
          </a:p>
          <a:p>
            <a:pPr lvl="1" algn="just"/>
            <a:r>
              <a:rPr lang="es-ES_tradnl" sz="1600" dirty="0"/>
              <a:t>El gestor deportivo no debe conformarse con los servicios existentes, sino que hay que ofrecer al cliente externo aquello que demande. Además de los servicios deportivos de pádel, que se podrían denominar tradicionales, se trata de ofrecer servicios complementarios como una ventaja competitiva.</a:t>
            </a:r>
          </a:p>
          <a:p>
            <a:pPr lvl="1" algn="just"/>
            <a:r>
              <a:rPr lang="es-ES_tradnl" sz="1600" dirty="0"/>
              <a:t>Finalmente, todo ello es ofertado con la máxima calidad y con unos costes acordes con el nivel económico predominante en el entorno externo del Centro Deportivo.</a:t>
            </a:r>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923938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4. PROGRAMACIÓN DE UN CLUB DE PÁDEL</a:t>
            </a:r>
            <a:endParaRPr lang="es-ES" sz="2400" b="1" dirty="0"/>
          </a:p>
        </p:txBody>
      </p:sp>
      <p:sp>
        <p:nvSpPr>
          <p:cNvPr id="3" name="Marcador de contenido 2"/>
          <p:cNvSpPr>
            <a:spLocks noGrp="1"/>
          </p:cNvSpPr>
          <p:nvPr>
            <p:ph idx="1"/>
          </p:nvPr>
        </p:nvSpPr>
        <p:spPr>
          <a:xfrm>
            <a:off x="613069" y="1460741"/>
            <a:ext cx="7772810" cy="3815487"/>
          </a:xfrm>
        </p:spPr>
        <p:txBody>
          <a:bodyPr>
            <a:noAutofit/>
          </a:bodyPr>
          <a:lstStyle/>
          <a:p>
            <a:pPr algn="just"/>
            <a:r>
              <a:rPr lang="es-ES_tradnl" sz="1800" dirty="0"/>
              <a:t>La programación es la precisión pormenorizada de los factores analizados a través de la herramienta D.A.F.O., determinando los </a:t>
            </a:r>
            <a:r>
              <a:rPr lang="es-ES_tradnl" sz="1800" b="1" dirty="0"/>
              <a:t>objetivos</a:t>
            </a:r>
            <a:r>
              <a:rPr lang="es-ES_tradnl" sz="1800" dirty="0"/>
              <a:t> de la actividad y los medios pertinentes para su desarrollo. La redacción de los objetivos deben estar en consonancia con la misión de la empresa, y al igual que ésta, deben ser consensuados, y deben definirse de modo que sean específicos, claros, alcanzables y medibles, plasmándolos por escrito y estableciendo un sistema de seguimiento que permita conocer en cada momento el grado de cumplimiento y la desviación producida (Quesada y Díez, 2007).  Un ejemplo de objetivos, para los técnicos encargados de la formación deportiva de la Escuela de Pádel de un Centro Deportivo, puede ser el siguiente (Imagen 2):</a:t>
            </a:r>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582787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4. PROGRAMACIÓN DE UN CLUB DE PÁDEL</a:t>
            </a:r>
            <a:endParaRPr lang="es-ES" sz="2400" b="1" dirty="0"/>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pic>
        <p:nvPicPr>
          <p:cNvPr id="5" name="Imagen 4"/>
          <p:cNvPicPr>
            <a:picLocks noChangeAspect="1"/>
          </p:cNvPicPr>
          <p:nvPr/>
        </p:nvPicPr>
        <p:blipFill>
          <a:blip r:embed="rId2"/>
          <a:stretch>
            <a:fillRect/>
          </a:stretch>
        </p:blipFill>
        <p:spPr>
          <a:xfrm>
            <a:off x="960035" y="1268923"/>
            <a:ext cx="7294469" cy="4830830"/>
          </a:xfrm>
          <a:prstGeom prst="rect">
            <a:avLst/>
          </a:prstGeom>
        </p:spPr>
      </p:pic>
      <p:sp>
        <p:nvSpPr>
          <p:cNvPr id="8" name="CuadroTexto 7"/>
          <p:cNvSpPr txBox="1"/>
          <p:nvPr/>
        </p:nvSpPr>
        <p:spPr>
          <a:xfrm>
            <a:off x="1554563" y="6121646"/>
            <a:ext cx="6872375" cy="338554"/>
          </a:xfrm>
          <a:prstGeom prst="rect">
            <a:avLst/>
          </a:prstGeom>
          <a:noFill/>
        </p:spPr>
        <p:txBody>
          <a:bodyPr wrap="square" rtlCol="0">
            <a:spAutoFit/>
          </a:bodyPr>
          <a:lstStyle/>
          <a:p>
            <a:r>
              <a:rPr lang="es-ES_tradnl" sz="1600" b="1" dirty="0"/>
              <a:t>Imagen 2</a:t>
            </a:r>
            <a:r>
              <a:rPr lang="es-ES_tradnl" sz="1600" dirty="0"/>
              <a:t>. Objetivos deportivos de los jugadores de </a:t>
            </a:r>
            <a:r>
              <a:rPr lang="es-ES_tradnl" sz="1600" dirty="0" smtClean="0"/>
              <a:t>pádel</a:t>
            </a:r>
            <a:endParaRPr lang="es-ES_tradnl" sz="1600" dirty="0"/>
          </a:p>
        </p:txBody>
      </p:sp>
    </p:spTree>
    <p:extLst>
      <p:ext uri="{BB962C8B-B14F-4D97-AF65-F5344CB8AC3E}">
        <p14:creationId xmlns:p14="http://schemas.microsoft.com/office/powerpoint/2010/main" val="2116384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4. PROGRAMACIÓN DE UN CLUB DE PÁDEL</a:t>
            </a:r>
            <a:endParaRPr lang="es-ES" sz="2400" b="1" dirty="0"/>
          </a:p>
        </p:txBody>
      </p:sp>
      <p:sp>
        <p:nvSpPr>
          <p:cNvPr id="3" name="Marcador de contenido 2"/>
          <p:cNvSpPr>
            <a:spLocks noGrp="1"/>
          </p:cNvSpPr>
          <p:nvPr>
            <p:ph idx="1"/>
          </p:nvPr>
        </p:nvSpPr>
        <p:spPr>
          <a:xfrm>
            <a:off x="613069" y="1351276"/>
            <a:ext cx="7772810" cy="3815487"/>
          </a:xfrm>
        </p:spPr>
        <p:txBody>
          <a:bodyPr>
            <a:noAutofit/>
          </a:bodyPr>
          <a:lstStyle/>
          <a:p>
            <a:pPr algn="just"/>
            <a:r>
              <a:rPr lang="es-ES_tradnl" sz="1800" dirty="0"/>
              <a:t>Una vez definidos los objetivos del Centro Deportivo será necesaria una correcta administración de los </a:t>
            </a:r>
            <a:r>
              <a:rPr lang="es-ES_tradnl" sz="1800" b="1" dirty="0"/>
              <a:t>Recursos Humanos</a:t>
            </a:r>
            <a:r>
              <a:rPr lang="es-ES_tradnl" sz="1800" dirty="0"/>
              <a:t> encargados de cumplir con dichos objetivos. Esta administración consiste en la planificación, organización, desarrollo y coordinación con el objetivo de promover el desempeño eficiente del personal, a la vez que la organización representa el medio que permite a las personas que colaboran en ella alcanzar los objetivos individuales relacionados directa o indirectamente con el trabajo (</a:t>
            </a:r>
            <a:r>
              <a:rPr lang="es-ES_tradnl" sz="1800" dirty="0" err="1"/>
              <a:t>Wheter</a:t>
            </a:r>
            <a:r>
              <a:rPr lang="es-ES_tradnl" sz="1800" dirty="0"/>
              <a:t> y Davis, 2008). Del mismo modo, es necesario un ordenamiento jerárquico que especifique la función que cada trabajador debe ejecutar en la empresa. Por ello, la funcionalidad de ésta, recae en la buena estructuración en un organigrama empresarial, el cual indica la línea de autoridad y responsabilidad, así como también los canales de comunicación y supervisión que acoplan diversas partes de un componente organizacional.</a:t>
            </a:r>
            <a:r>
              <a:rPr lang="es-ES_tradnl" sz="1800" b="1" dirty="0"/>
              <a:t> </a:t>
            </a:r>
            <a:r>
              <a:rPr lang="es-ES_tradnl" sz="1800" dirty="0"/>
              <a:t>A continuación, la Imagen 3 muestra el ejemplo de un organigrama empresarial de un Club Deportivo de Pádel.</a:t>
            </a:r>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171026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4. PROGRAMACIÓN DE UN CLUB DE PÁDEL</a:t>
            </a:r>
            <a:endParaRPr lang="es-ES" sz="2400" b="1" dirty="0"/>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
        <p:nvSpPr>
          <p:cNvPr id="8" name="CuadroTexto 7"/>
          <p:cNvSpPr txBox="1"/>
          <p:nvPr/>
        </p:nvSpPr>
        <p:spPr>
          <a:xfrm>
            <a:off x="941496" y="6055967"/>
            <a:ext cx="7551128" cy="338554"/>
          </a:xfrm>
          <a:prstGeom prst="rect">
            <a:avLst/>
          </a:prstGeom>
          <a:noFill/>
        </p:spPr>
        <p:txBody>
          <a:bodyPr wrap="square" rtlCol="0">
            <a:spAutoFit/>
          </a:bodyPr>
          <a:lstStyle/>
          <a:p>
            <a:r>
              <a:rPr lang="es-ES_tradnl" sz="1600" b="1" dirty="0"/>
              <a:t>Imagen 3.</a:t>
            </a:r>
            <a:r>
              <a:rPr lang="es-ES_tradnl" sz="1600" dirty="0"/>
              <a:t> Organigrama empresarial de un Centro Deportivo de Pádel</a:t>
            </a:r>
          </a:p>
        </p:txBody>
      </p:sp>
      <p:pic>
        <p:nvPicPr>
          <p:cNvPr id="3" name="Imagen 2"/>
          <p:cNvPicPr>
            <a:picLocks noChangeAspect="1"/>
          </p:cNvPicPr>
          <p:nvPr/>
        </p:nvPicPr>
        <p:blipFill>
          <a:blip r:embed="rId2"/>
          <a:stretch>
            <a:fillRect/>
          </a:stretch>
        </p:blipFill>
        <p:spPr>
          <a:xfrm>
            <a:off x="643858" y="1434349"/>
            <a:ext cx="7943377" cy="4687297"/>
          </a:xfrm>
          <a:prstGeom prst="rect">
            <a:avLst/>
          </a:prstGeom>
        </p:spPr>
      </p:pic>
    </p:spTree>
    <p:extLst>
      <p:ext uri="{BB962C8B-B14F-4D97-AF65-F5344CB8AC3E}">
        <p14:creationId xmlns:p14="http://schemas.microsoft.com/office/powerpoint/2010/main" val="2897196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4. PROGRAMACIÓN DE UN CLUB DE PÁDEL</a:t>
            </a:r>
            <a:endParaRPr lang="es-ES" sz="2400" b="1" dirty="0"/>
          </a:p>
        </p:txBody>
      </p:sp>
      <p:sp>
        <p:nvSpPr>
          <p:cNvPr id="3" name="Marcador de contenido 2"/>
          <p:cNvSpPr>
            <a:spLocks noGrp="1"/>
          </p:cNvSpPr>
          <p:nvPr>
            <p:ph idx="1"/>
          </p:nvPr>
        </p:nvSpPr>
        <p:spPr>
          <a:xfrm>
            <a:off x="613069" y="1351276"/>
            <a:ext cx="7772810" cy="3815487"/>
          </a:xfrm>
        </p:spPr>
        <p:txBody>
          <a:bodyPr>
            <a:noAutofit/>
          </a:bodyPr>
          <a:lstStyle/>
          <a:p>
            <a:pPr algn="just"/>
            <a:r>
              <a:rPr lang="es-ES" sz="1800" dirty="0"/>
              <a:t>Así mismo, es importante delimitar, para cada uno de los departamentos, las </a:t>
            </a:r>
            <a:r>
              <a:rPr lang="es-ES" sz="1800" b="1" dirty="0"/>
              <a:t>funciones</a:t>
            </a:r>
            <a:r>
              <a:rPr lang="es-ES" sz="1800" dirty="0"/>
              <a:t> que debe realizar, entendidas como el tipo de actividad laboral que caracteriza e identifica el trabajo que realiza una persona o departamento para alcanzar un objetivo determinado (</a:t>
            </a:r>
            <a:r>
              <a:rPr lang="es-ES" sz="1800" dirty="0" err="1"/>
              <a:t>Portuondo</a:t>
            </a:r>
            <a:r>
              <a:rPr lang="es-ES" sz="1800" dirty="0"/>
              <a:t>, 1983). Definir las funciones permite aumentar la productividad y racionalidad en el uso del personal al promover una organización más eficaz y productiva, determinar los deberes, responsabilidades y jerarquías de autoridad, mejorar la comunicación interpersonal o eliminar duplicidades en las tareas (Torres, 1999). A continuación se presenta un ejemplo de las funciones más importantes que deben desarrollar desde el departamento de dirección deportiva del Centro Deportivo de Pádel (Imagen 4).</a:t>
            </a:r>
            <a:endParaRPr lang="es-ES_tradnl" sz="1800" dirty="0"/>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217523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4. PROGRAMACIÓN DE UN CLUB DE PÁDEL</a:t>
            </a:r>
            <a:endParaRPr lang="es-ES" sz="2400" b="1" dirty="0"/>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
        <p:nvSpPr>
          <p:cNvPr id="8" name="CuadroTexto 7"/>
          <p:cNvSpPr txBox="1"/>
          <p:nvPr/>
        </p:nvSpPr>
        <p:spPr>
          <a:xfrm>
            <a:off x="941496" y="6099753"/>
            <a:ext cx="7551128" cy="338554"/>
          </a:xfrm>
          <a:prstGeom prst="rect">
            <a:avLst/>
          </a:prstGeom>
          <a:noFill/>
        </p:spPr>
        <p:txBody>
          <a:bodyPr wrap="square" rtlCol="0">
            <a:spAutoFit/>
          </a:bodyPr>
          <a:lstStyle/>
          <a:p>
            <a:r>
              <a:rPr lang="es-ES" sz="1600" b="1" dirty="0"/>
              <a:t>Imagen 4.</a:t>
            </a:r>
            <a:r>
              <a:rPr lang="es-ES" sz="1600" dirty="0"/>
              <a:t> Funciones del departamento deportivo de un Centro de </a:t>
            </a:r>
            <a:r>
              <a:rPr lang="es-ES" sz="1600" dirty="0" smtClean="0"/>
              <a:t>Pádel</a:t>
            </a:r>
            <a:endParaRPr lang="es-ES_tradnl" sz="1600" dirty="0"/>
          </a:p>
        </p:txBody>
      </p:sp>
      <p:pic>
        <p:nvPicPr>
          <p:cNvPr id="4" name="Imagen 3"/>
          <p:cNvPicPr>
            <a:picLocks noChangeAspect="1"/>
          </p:cNvPicPr>
          <p:nvPr/>
        </p:nvPicPr>
        <p:blipFill>
          <a:blip r:embed="rId2"/>
          <a:stretch>
            <a:fillRect/>
          </a:stretch>
        </p:blipFill>
        <p:spPr>
          <a:xfrm>
            <a:off x="766032" y="1247029"/>
            <a:ext cx="7485746" cy="4895675"/>
          </a:xfrm>
          <a:prstGeom prst="rect">
            <a:avLst/>
          </a:prstGeom>
        </p:spPr>
      </p:pic>
    </p:spTree>
    <p:extLst>
      <p:ext uri="{BB962C8B-B14F-4D97-AF65-F5344CB8AC3E}">
        <p14:creationId xmlns:p14="http://schemas.microsoft.com/office/powerpoint/2010/main" val="3718102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4. PROGRAMACIÓN DE UN CLUB DE PÁDEL</a:t>
            </a:r>
            <a:endParaRPr lang="es-ES" sz="2400" b="1" dirty="0"/>
          </a:p>
        </p:txBody>
      </p:sp>
      <p:sp>
        <p:nvSpPr>
          <p:cNvPr id="3" name="Marcador de contenido 2"/>
          <p:cNvSpPr>
            <a:spLocks noGrp="1"/>
          </p:cNvSpPr>
          <p:nvPr>
            <p:ph idx="1"/>
          </p:nvPr>
        </p:nvSpPr>
        <p:spPr>
          <a:xfrm>
            <a:off x="613069" y="1263704"/>
            <a:ext cx="7772810" cy="3815487"/>
          </a:xfrm>
        </p:spPr>
        <p:txBody>
          <a:bodyPr>
            <a:noAutofit/>
          </a:bodyPr>
          <a:lstStyle/>
          <a:p>
            <a:pPr algn="just"/>
            <a:r>
              <a:rPr lang="es-ES_tradnl" sz="1800" dirty="0"/>
              <a:t>En el proceso de programación, una vez establecidos objetivos y funciones de cada área de trabajo, será necesario redactar unas</a:t>
            </a:r>
            <a:r>
              <a:rPr lang="es-ES_tradnl" sz="1800" b="1" dirty="0"/>
              <a:t> normas de funcionamiento</a:t>
            </a:r>
            <a:r>
              <a:rPr lang="es-ES_tradnl" sz="1800" dirty="0"/>
              <a:t>, que son ciertas reglas que deben ser respetadas y que permiten ajustar ciertas conductas o actividades. Las normas deben afectar tanto a los clientes externos como internos. Se deben situar en lugares visibles, a gran tamaño. Deben estar redactadas de forma clara. A continuación, se presenta un ejemplo de normas para los usuarios de la escuela de pádel</a:t>
            </a:r>
            <a:r>
              <a:rPr lang="es-ES_tradnl" sz="1800" dirty="0" smtClean="0"/>
              <a:t>:</a:t>
            </a:r>
            <a:r>
              <a:rPr lang="es-ES_tradnl" sz="1800" b="1" dirty="0"/>
              <a:t> </a:t>
            </a:r>
            <a:endParaRPr lang="es-ES_tradnl" sz="1800" dirty="0"/>
          </a:p>
          <a:p>
            <a:pPr marL="722313" lvl="0" indent="-371475" algn="just">
              <a:tabLst>
                <a:tab pos="985838" algn="l"/>
              </a:tabLst>
            </a:pPr>
            <a:r>
              <a:rPr lang="es-ES" sz="1800" dirty="0"/>
              <a:t>Las actividades se abonarán con anterioridad a su realización. </a:t>
            </a:r>
            <a:endParaRPr lang="es-ES_tradnl" sz="1800" dirty="0"/>
          </a:p>
          <a:p>
            <a:pPr marL="722313" lvl="0" indent="-371475" algn="just">
              <a:tabLst>
                <a:tab pos="985838" algn="l"/>
              </a:tabLst>
            </a:pPr>
            <a:r>
              <a:rPr lang="es-ES" sz="1800" dirty="0"/>
              <a:t>El usuario deberá llegar con puntualidad a la pista. </a:t>
            </a:r>
            <a:endParaRPr lang="es-ES_tradnl" sz="1800" dirty="0"/>
          </a:p>
          <a:p>
            <a:pPr marL="722313" lvl="0" indent="-371475" algn="just">
              <a:tabLst>
                <a:tab pos="985838" algn="l"/>
              </a:tabLst>
            </a:pPr>
            <a:r>
              <a:rPr lang="es-ES" sz="1800" dirty="0"/>
              <a:t>Para la correcta realización de las actividades solo se permitirá el acceso a las instalaciones con la indumentaria adecuada. </a:t>
            </a:r>
            <a:endParaRPr lang="es-ES_tradnl" sz="1800" dirty="0"/>
          </a:p>
          <a:p>
            <a:pPr marL="722313" lvl="0" indent="-371475" algn="just">
              <a:tabLst>
                <a:tab pos="985838" algn="l"/>
              </a:tabLst>
            </a:pPr>
            <a:r>
              <a:rPr lang="es-ES" sz="1800" dirty="0"/>
              <a:t>Los problemas disciplinarios que surjan durante la realización de las actividades serán solucionados por el </a:t>
            </a:r>
            <a:r>
              <a:rPr lang="es-ES" sz="1800" dirty="0" err="1"/>
              <a:t>staff</a:t>
            </a:r>
            <a:r>
              <a:rPr lang="es-ES" sz="1800" dirty="0"/>
              <a:t> técnico y comunicados inmediatamente al Director Deportivo.</a:t>
            </a:r>
            <a:endParaRPr lang="es-ES_tradnl" sz="1800" dirty="0"/>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0070439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4. PROGRAMACIÓN DE UN CLUB DE PÁDEL</a:t>
            </a:r>
            <a:endParaRPr lang="es-ES" sz="2400" b="1" dirty="0"/>
          </a:p>
        </p:txBody>
      </p:sp>
      <p:sp>
        <p:nvSpPr>
          <p:cNvPr id="3" name="Marcador de contenido 2"/>
          <p:cNvSpPr>
            <a:spLocks noGrp="1"/>
          </p:cNvSpPr>
          <p:nvPr>
            <p:ph idx="1"/>
          </p:nvPr>
        </p:nvSpPr>
        <p:spPr>
          <a:xfrm>
            <a:off x="613069" y="1701565"/>
            <a:ext cx="7772810" cy="3815487"/>
          </a:xfrm>
        </p:spPr>
        <p:txBody>
          <a:bodyPr>
            <a:noAutofit/>
          </a:bodyPr>
          <a:lstStyle/>
          <a:p>
            <a:pPr algn="just"/>
            <a:r>
              <a:rPr lang="es-ES_tradnl" sz="1800" dirty="0"/>
              <a:t>Finalmente, es necesario en este proceso de programación desarrollar una </a:t>
            </a:r>
            <a:r>
              <a:rPr lang="es-ES_tradnl" sz="1800" b="1" dirty="0"/>
              <a:t>definición de los programas</a:t>
            </a:r>
            <a:r>
              <a:rPr lang="es-ES_tradnl" sz="1800" dirty="0"/>
              <a:t>, que serán aquellas actividades que se van a ofertar, especificando las tareas que lo componen, los recursos financieros y materiales necesarios, los recursos humanos que intervendrán en todas sus fases así como sus funciones, y la temporalización y secuenciación de la actividad (Quesada y Díez, 2007). </a:t>
            </a:r>
            <a:endParaRPr lang="es-ES_tradnl" sz="1800" dirty="0" smtClean="0"/>
          </a:p>
          <a:p>
            <a:pPr algn="just"/>
            <a:endParaRPr lang="es-ES_tradnl" sz="1800" dirty="0"/>
          </a:p>
          <a:p>
            <a:pPr algn="just"/>
            <a:r>
              <a:rPr lang="es-ES_tradnl" sz="1800" dirty="0"/>
              <a:t>A continuación, la Imagen 5 muestra un ejemplo programas ofertados por la escuela de formación de un Centro Deportivo de Pádel.</a:t>
            </a:r>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25125445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4. PROGRAMACIÓN DE UN CLUB DE PÁDEL</a:t>
            </a:r>
            <a:endParaRPr lang="es-ES" sz="2400" b="1" dirty="0"/>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
        <p:nvSpPr>
          <p:cNvPr id="8" name="CuadroTexto 7"/>
          <p:cNvSpPr txBox="1"/>
          <p:nvPr/>
        </p:nvSpPr>
        <p:spPr>
          <a:xfrm>
            <a:off x="941496" y="6099753"/>
            <a:ext cx="7551128" cy="338554"/>
          </a:xfrm>
          <a:prstGeom prst="rect">
            <a:avLst/>
          </a:prstGeom>
          <a:noFill/>
        </p:spPr>
        <p:txBody>
          <a:bodyPr wrap="square" rtlCol="0">
            <a:spAutoFit/>
          </a:bodyPr>
          <a:lstStyle/>
          <a:p>
            <a:r>
              <a:rPr lang="es-ES_tradnl" sz="1600" b="1" dirty="0"/>
              <a:t>Imagen 5.</a:t>
            </a:r>
            <a:r>
              <a:rPr lang="es-ES_tradnl" sz="1600" dirty="0"/>
              <a:t> Definición de programas ofertados en una escuela de pádel</a:t>
            </a:r>
          </a:p>
        </p:txBody>
      </p:sp>
      <p:pic>
        <p:nvPicPr>
          <p:cNvPr id="3" name="Imagen 2"/>
          <p:cNvPicPr>
            <a:picLocks noChangeAspect="1"/>
          </p:cNvPicPr>
          <p:nvPr/>
        </p:nvPicPr>
        <p:blipFill>
          <a:blip r:embed="rId2"/>
          <a:stretch>
            <a:fillRect/>
          </a:stretch>
        </p:blipFill>
        <p:spPr>
          <a:xfrm>
            <a:off x="656556" y="1290815"/>
            <a:ext cx="7936429" cy="4808937"/>
          </a:xfrm>
          <a:prstGeom prst="rect">
            <a:avLst/>
          </a:prstGeom>
        </p:spPr>
      </p:pic>
    </p:spTree>
    <p:extLst>
      <p:ext uri="{BB962C8B-B14F-4D97-AF65-F5344CB8AC3E}">
        <p14:creationId xmlns:p14="http://schemas.microsoft.com/office/powerpoint/2010/main" val="17679350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4. PROGRAMACIÓN DE UN CLUB DE PÁDEL</a:t>
            </a:r>
            <a:endParaRPr lang="es-ES" sz="2400" b="1" dirty="0"/>
          </a:p>
        </p:txBody>
      </p:sp>
      <p:sp>
        <p:nvSpPr>
          <p:cNvPr id="3" name="Marcador de contenido 2"/>
          <p:cNvSpPr>
            <a:spLocks noGrp="1"/>
          </p:cNvSpPr>
          <p:nvPr>
            <p:ph idx="1"/>
          </p:nvPr>
        </p:nvSpPr>
        <p:spPr>
          <a:xfrm>
            <a:off x="613069" y="1876710"/>
            <a:ext cx="7772810" cy="3815487"/>
          </a:xfrm>
        </p:spPr>
        <p:txBody>
          <a:bodyPr>
            <a:noAutofit/>
          </a:bodyPr>
          <a:lstStyle/>
          <a:p>
            <a:pPr algn="just"/>
            <a:r>
              <a:rPr lang="es-ES_tradnl" sz="1800" dirty="0"/>
              <a:t>Una vez definidas las fases anteriores, llega el momento de la </a:t>
            </a:r>
            <a:r>
              <a:rPr lang="es-ES_tradnl" sz="1800" b="1" dirty="0"/>
              <a:t>ejecución</a:t>
            </a:r>
            <a:r>
              <a:rPr lang="es-ES_tradnl" sz="1800" dirty="0"/>
              <a:t> de las actividades programadas. Durante este proceso y una vez finalizado las mismas, es necesario establecer mecanismos periódicos de </a:t>
            </a:r>
            <a:r>
              <a:rPr lang="es-ES_tradnl" sz="1800" b="1" dirty="0"/>
              <a:t>control y seguimiento</a:t>
            </a:r>
            <a:r>
              <a:rPr lang="es-ES_tradnl" sz="1800" dirty="0"/>
              <a:t>. Los mecanismos más frecuentes que se utilizan en un Centro Deportivo de Pádel son: bases de datos con la información de los usuarios, listas de asistencia y control de pagos, encuestas y entrevistas de satisfacción con los servicios ofertados, etc. </a:t>
            </a:r>
          </a:p>
          <a:p>
            <a:pPr algn="just"/>
            <a:endParaRPr lang="es-ES_tradnl" sz="1800" dirty="0"/>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6045745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3490" y="501796"/>
            <a:ext cx="6444682" cy="745234"/>
          </a:xfrm>
        </p:spPr>
        <p:txBody>
          <a:bodyPr>
            <a:normAutofit/>
          </a:bodyPr>
          <a:lstStyle/>
          <a:p>
            <a:r>
              <a:rPr lang="es-ES" sz="2400" b="1" dirty="0" smtClean="0"/>
              <a:t>5. CONCLUSIONES</a:t>
            </a:r>
            <a:endParaRPr lang="es-ES" sz="2400" b="1" dirty="0"/>
          </a:p>
        </p:txBody>
      </p:sp>
      <p:sp>
        <p:nvSpPr>
          <p:cNvPr id="3" name="Marcador de contenido 2"/>
          <p:cNvSpPr>
            <a:spLocks noGrp="1"/>
          </p:cNvSpPr>
          <p:nvPr>
            <p:ph idx="1"/>
          </p:nvPr>
        </p:nvSpPr>
        <p:spPr>
          <a:xfrm>
            <a:off x="613069" y="1876710"/>
            <a:ext cx="7772810" cy="3815487"/>
          </a:xfrm>
        </p:spPr>
        <p:txBody>
          <a:bodyPr>
            <a:noAutofit/>
          </a:bodyPr>
          <a:lstStyle/>
          <a:p>
            <a:pPr algn="just"/>
            <a:r>
              <a:rPr lang="es-ES_tradnl" sz="1800" dirty="0"/>
              <a:t>Finalmente, y siguiendo a </a:t>
            </a:r>
            <a:r>
              <a:rPr lang="es-ES_tradnl" sz="1800" dirty="0" err="1"/>
              <a:t>Saez</a:t>
            </a:r>
            <a:r>
              <a:rPr lang="es-ES_tradnl" sz="1800" dirty="0"/>
              <a:t> (2008), a la hora de llevar a cabo un sistema de organización y gestión deportiva tendremos en cuenta varios aspectos importantes que van a determinar el éxito o el fracaso de dicho trabajo. En primer lugar, se han de plantear unos objetivos que están definidos por los factores sociales, políticos, técnicos y económicos del momento. Posteriormente, se debe realizar un estudio tanto a nivel geográfico y demográfico (ubicación, renta de la población, movilidad de la zona, etc.) como a nivel de entidades oferentes y prácticas ofertadas. Se han de establecer un organigrama de la organización y definir las funciones de cada departamento y trabajador para finalizar con la ejecución del proyecto y una evaluación de los resultados del mismo para poder introducir posibles mejoras en un futuro.</a:t>
            </a:r>
          </a:p>
          <a:p>
            <a:pPr algn="just"/>
            <a:endParaRPr lang="es-ES_tradnl" sz="1800" dirty="0"/>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Tree>
    <p:extLst>
      <p:ext uri="{BB962C8B-B14F-4D97-AF65-F5344CB8AC3E}">
        <p14:creationId xmlns:p14="http://schemas.microsoft.com/office/powerpoint/2010/main" val="1224843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78906" y="437962"/>
            <a:ext cx="4962810" cy="745234"/>
          </a:xfrm>
        </p:spPr>
        <p:txBody>
          <a:bodyPr>
            <a:noAutofit/>
          </a:bodyPr>
          <a:lstStyle/>
          <a:p>
            <a:r>
              <a:rPr lang="es-ES_tradnl" sz="2400" b="1" dirty="0" smtClean="0"/>
              <a:t>REFERENCIAS BIBLIOGRÁFICAS</a:t>
            </a:r>
            <a:endParaRPr lang="es-ES" sz="2400" b="1" dirty="0"/>
          </a:p>
        </p:txBody>
      </p:sp>
      <p:sp>
        <p:nvSpPr>
          <p:cNvPr id="3" name="Marcador de contenido 2"/>
          <p:cNvSpPr>
            <a:spLocks noGrp="1"/>
          </p:cNvSpPr>
          <p:nvPr>
            <p:ph idx="1"/>
          </p:nvPr>
        </p:nvSpPr>
        <p:spPr>
          <a:xfrm>
            <a:off x="437905" y="957290"/>
            <a:ext cx="8130222" cy="5090516"/>
          </a:xfrm>
        </p:spPr>
        <p:txBody>
          <a:bodyPr>
            <a:noAutofit/>
          </a:bodyPr>
          <a:lstStyle/>
          <a:p>
            <a:pPr marL="68580" indent="0" algn="just">
              <a:buNone/>
            </a:pPr>
            <a:endParaRPr lang="es-ES_tradnl" sz="1800" dirty="0"/>
          </a:p>
          <a:p>
            <a:pPr algn="just"/>
            <a:r>
              <a:rPr lang="es-ES_tradnl" sz="1600" dirty="0"/>
              <a:t>Blázquez, A., y </a:t>
            </a:r>
            <a:r>
              <a:rPr lang="es-ES_tradnl" sz="1600" dirty="0" err="1"/>
              <a:t>Feu</a:t>
            </a:r>
            <a:r>
              <a:rPr lang="es-ES_tradnl" sz="1600" dirty="0"/>
              <a:t>, S. (2010). Sistemas de codificación para el análisis de los indicadores de calidad de las cartas de servicios en materia deportiva. </a:t>
            </a:r>
            <a:r>
              <a:rPr lang="es-ES_tradnl" sz="1600" i="1" dirty="0"/>
              <a:t>Revista Internacional de Ciencias del Deporte, 19</a:t>
            </a:r>
            <a:r>
              <a:rPr lang="es-ES_tradnl" sz="1600" dirty="0"/>
              <a:t> (8), 112-127, 2010.</a:t>
            </a:r>
          </a:p>
          <a:p>
            <a:pPr algn="just"/>
            <a:r>
              <a:rPr lang="es-ES_tradnl" sz="1600" dirty="0" err="1" smtClean="0"/>
              <a:t>Ivancevich</a:t>
            </a:r>
            <a:r>
              <a:rPr lang="es-ES_tradnl" sz="1600" dirty="0"/>
              <a:t>, J., </a:t>
            </a:r>
            <a:r>
              <a:rPr lang="es-ES_tradnl" sz="1600" dirty="0" err="1"/>
              <a:t>Lorenzi</a:t>
            </a:r>
            <a:r>
              <a:rPr lang="es-ES_tradnl" sz="1600" dirty="0"/>
              <a:t>, P., y </a:t>
            </a:r>
            <a:r>
              <a:rPr lang="es-ES_tradnl" sz="1600" dirty="0" err="1"/>
              <a:t>Skinner</a:t>
            </a:r>
            <a:r>
              <a:rPr lang="es-ES_tradnl" sz="1600" dirty="0"/>
              <a:t>, S. (1997). </a:t>
            </a:r>
            <a:r>
              <a:rPr lang="es-ES_tradnl" sz="1600" i="1" dirty="0"/>
              <a:t>Gestión, Calidad y Competitividad</a:t>
            </a:r>
            <a:r>
              <a:rPr lang="es-ES_tradnl" sz="1600" dirty="0"/>
              <a:t>. Editorial McGraw Hill.</a:t>
            </a:r>
          </a:p>
          <a:p>
            <a:pPr algn="just"/>
            <a:r>
              <a:rPr lang="es-ES_tradnl" sz="1600" dirty="0" err="1" smtClean="0"/>
              <a:t>Portuondo</a:t>
            </a:r>
            <a:r>
              <a:rPr lang="es-ES_tradnl" sz="1600" dirty="0"/>
              <a:t>, F. (1983) </a:t>
            </a:r>
            <a:r>
              <a:rPr lang="es-ES_tradnl" sz="1600" i="1" dirty="0"/>
              <a:t>Economía de las empresas industriales</a:t>
            </a:r>
            <a:r>
              <a:rPr lang="es-ES_tradnl" sz="1600" dirty="0"/>
              <a:t>. La Habana: Editorial Pueblo y Educación. </a:t>
            </a:r>
          </a:p>
          <a:p>
            <a:pPr algn="just"/>
            <a:r>
              <a:rPr lang="es-ES_tradnl" sz="1600" dirty="0" smtClean="0"/>
              <a:t>Quesada</a:t>
            </a:r>
            <a:r>
              <a:rPr lang="es-ES_tradnl" sz="1600" dirty="0"/>
              <a:t>, S. y Díez, M. D. (2007). </a:t>
            </a:r>
            <a:r>
              <a:rPr lang="es-ES_tradnl" sz="1600" i="1" dirty="0"/>
              <a:t>Dirección de Centros Deportivos. Principales funciones y habilidades del director deportivo</a:t>
            </a:r>
            <a:r>
              <a:rPr lang="es-ES_tradnl" sz="1600" dirty="0"/>
              <a:t>. Barcelona: </a:t>
            </a:r>
            <a:r>
              <a:rPr lang="es-ES_tradnl" sz="1600" dirty="0" err="1"/>
              <a:t>Paidotribo</a:t>
            </a:r>
            <a:r>
              <a:rPr lang="es-ES_tradnl" sz="1600" dirty="0"/>
              <a:t>.</a:t>
            </a:r>
          </a:p>
          <a:p>
            <a:pPr algn="just"/>
            <a:r>
              <a:rPr lang="es-ES_tradnl" sz="1600" dirty="0" err="1" smtClean="0"/>
              <a:t>Saez</a:t>
            </a:r>
            <a:r>
              <a:rPr lang="es-ES_tradnl" sz="1600" dirty="0"/>
              <a:t>, G. (2008). El gestor deportivo: pasado, presente y futuro. </a:t>
            </a:r>
            <a:r>
              <a:rPr lang="es-ES_tradnl" sz="1600" i="1" dirty="0"/>
              <a:t>Revista Internacional de Derecho y Gestión del Deporte</a:t>
            </a:r>
            <a:r>
              <a:rPr lang="es-ES_tradnl" sz="1600" dirty="0"/>
              <a:t>,</a:t>
            </a:r>
            <a:r>
              <a:rPr lang="es-ES_tradnl" sz="1600" i="1" dirty="0"/>
              <a:t> 3</a:t>
            </a:r>
            <a:r>
              <a:rPr lang="es-ES_tradnl" sz="1600" dirty="0"/>
              <a:t>, 27-36.</a:t>
            </a:r>
          </a:p>
          <a:p>
            <a:pPr algn="just"/>
            <a:r>
              <a:rPr lang="es-ES_tradnl" sz="1600" dirty="0" smtClean="0"/>
              <a:t>Teruelo</a:t>
            </a:r>
            <a:r>
              <a:rPr lang="es-ES_tradnl" sz="1600" dirty="0"/>
              <a:t>, B. (1996). Dos herramientas para la mejora de la gestión de las entidades deportivas municipales: la planificación estratégica y la gestión de la calidad de los servicios. </a:t>
            </a:r>
            <a:r>
              <a:rPr lang="es-ES_tradnl" sz="1600" i="1" dirty="0" err="1"/>
              <a:t>Apunts</a:t>
            </a:r>
            <a:r>
              <a:rPr lang="es-ES_tradnl" sz="1600" i="1" dirty="0"/>
              <a:t>, Educación Física y Deportes, 46</a:t>
            </a:r>
            <a:r>
              <a:rPr lang="es-ES_tradnl" sz="1600" dirty="0"/>
              <a:t>, 103-112.</a:t>
            </a:r>
          </a:p>
          <a:p>
            <a:pPr algn="just"/>
            <a:r>
              <a:rPr lang="es-ES_tradnl" sz="1600" dirty="0" smtClean="0"/>
              <a:t>Torres</a:t>
            </a:r>
            <a:r>
              <a:rPr lang="es-ES_tradnl" sz="1600" dirty="0"/>
              <a:t>, O. (1999). </a:t>
            </a:r>
            <a:r>
              <a:rPr lang="es-ES_tradnl" sz="1600" i="1" dirty="0"/>
              <a:t>Diseño integral del puesto de trabajo</a:t>
            </a:r>
            <a:r>
              <a:rPr lang="es-ES_tradnl" sz="1600" dirty="0"/>
              <a:t>. La Habana: Instituto de Estudios e Investigaciones del Trabajo. </a:t>
            </a:r>
          </a:p>
          <a:p>
            <a:pPr algn="just"/>
            <a:r>
              <a:rPr lang="es-ES_tradnl" sz="1600" b="1" dirty="0"/>
              <a:t> </a:t>
            </a:r>
            <a:r>
              <a:rPr lang="es-ES_tradnl" sz="1600" dirty="0" err="1" smtClean="0"/>
              <a:t>Wheter</a:t>
            </a:r>
            <a:r>
              <a:rPr lang="es-ES_tradnl" sz="1600" dirty="0"/>
              <a:t>, W. y Davis, K. (2008). </a:t>
            </a:r>
            <a:r>
              <a:rPr lang="es-ES_tradnl" sz="1600" i="1" dirty="0"/>
              <a:t>Administración de recursos humanos. El capital humano de las empresas</a:t>
            </a:r>
            <a:r>
              <a:rPr lang="es-ES_tradnl" sz="1600" dirty="0"/>
              <a:t>. México: Editorial McGraw Hill.</a:t>
            </a:r>
          </a:p>
          <a:p>
            <a:pPr algn="just"/>
            <a:endParaRPr lang="es-ES_tradnl" sz="1600" dirty="0"/>
          </a:p>
        </p:txBody>
      </p:sp>
      <p:sp>
        <p:nvSpPr>
          <p:cNvPr id="7" name="CuadroTexto 6"/>
          <p:cNvSpPr txBox="1"/>
          <p:nvPr/>
        </p:nvSpPr>
        <p:spPr>
          <a:xfrm>
            <a:off x="3857672" y="6488668"/>
            <a:ext cx="5096267" cy="369332"/>
          </a:xfrm>
          <a:prstGeom prst="rect">
            <a:avLst/>
          </a:prstGeom>
          <a:noFill/>
        </p:spPr>
        <p:txBody>
          <a:bodyPr wrap="none" rtlCol="0">
            <a:spAutoFit/>
          </a:bodyPr>
          <a:lstStyle/>
          <a:p>
            <a:r>
              <a:rPr lang="es-ES" b="1" dirty="0" smtClean="0"/>
              <a:t>Bernardino Javier Sánchez-Alcaraz Martínez</a:t>
            </a:r>
            <a:endParaRPr lang="es-ES" b="1" dirty="0"/>
          </a:p>
        </p:txBody>
      </p:sp>
      <p:sp>
        <p:nvSpPr>
          <p:cNvPr id="6" name="CuadroTexto 5"/>
          <p:cNvSpPr txBox="1"/>
          <p:nvPr/>
        </p:nvSpPr>
        <p:spPr>
          <a:xfrm>
            <a:off x="4667043" y="44204"/>
            <a:ext cx="3584735" cy="584776"/>
          </a:xfrm>
          <a:prstGeom prst="rect">
            <a:avLst/>
          </a:prstGeom>
          <a:noFill/>
        </p:spPr>
        <p:txBody>
          <a:bodyPr wrap="none" rtlCol="0">
            <a:spAutoFit/>
          </a:bodyPr>
          <a:lstStyle/>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TEMA 8. ORGANIZACIÓN Y </a:t>
            </a:r>
          </a:p>
          <a:p>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GESTIÓN DE UN CENTRO DE PÁDEL</a:t>
            </a:r>
            <a:endParaRPr lang="es-ES"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39846041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Austin.thmx</Template>
  <TotalTime>1213</TotalTime>
  <Words>2352</Words>
  <Application>Microsoft Macintosh PowerPoint</Application>
  <PresentationFormat>Presentación en pantalla (4:3)</PresentationFormat>
  <Paragraphs>117</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Austin</vt:lpstr>
      <vt:lpstr>TEMA 8 ORGANIZACIÓN Y PUESTA EN MARCHA DE UN CENTRO DE PÁDEL</vt:lpstr>
      <vt:lpstr>1. INTRODUCCIÓN</vt:lpstr>
      <vt:lpstr>1. INTRODUCCIÓN</vt:lpstr>
      <vt:lpstr>2. ANÁLISIS DEL ENTORNO: MATIZ D.A.F.O</vt:lpstr>
      <vt:lpstr>2. ANÁLISIS DEL ENTORNO: MATIZ D.A.F.O</vt:lpstr>
      <vt:lpstr>3. LA MISIÓN DE UN CLUB DE PÁDEL</vt:lpstr>
      <vt:lpstr>3. LA MISIÓN DE UN CLUB DE PÁDEL</vt:lpstr>
      <vt:lpstr>4. PROGRAMACIÓN DE UN CLUB DE PÁDEL</vt:lpstr>
      <vt:lpstr>4. PROGRAMACIÓN DE UN CLUB DE PÁDEL</vt:lpstr>
      <vt:lpstr>4. PROGRAMACIÓN DE UN CLUB DE PÁDEL</vt:lpstr>
      <vt:lpstr>4. PROGRAMACIÓN DE UN CLUB DE PÁDEL</vt:lpstr>
      <vt:lpstr>4. PROGRAMACIÓN DE UN CLUB DE PÁDEL</vt:lpstr>
      <vt:lpstr>4. PROGRAMACIÓN DE UN CLUB DE PÁDEL</vt:lpstr>
      <vt:lpstr>4. PROGRAMACIÓN DE UN CLUB DE PÁDEL</vt:lpstr>
      <vt:lpstr>4. PROGRAMACIÓN DE UN CLUB DE PÁDEL</vt:lpstr>
      <vt:lpstr>4. PROGRAMACIÓN DE UN CLUB DE PÁDEL</vt:lpstr>
      <vt:lpstr>4. PROGRAMACIÓN DE UN CLUB DE PÁDEL</vt:lpstr>
      <vt:lpstr>5. CONCLUSIONES</vt:lpstr>
      <vt:lpstr>REFERENCIAS BIBLIOGRÁFICAS</vt:lpstr>
    </vt:vector>
  </TitlesOfParts>
  <Company>Universidad de Murcia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TEMA 1 HISTORIA DEL PÁDEL</dc:title>
  <dc:creator>Bernardino Javier Sánchez-Alcaraz Martinez</dc:creator>
  <cp:lastModifiedBy>Bernardino Javier Sánchez-Alcaraz Martinez</cp:lastModifiedBy>
  <cp:revision>59</cp:revision>
  <dcterms:created xsi:type="dcterms:W3CDTF">2014-03-21T10:51:12Z</dcterms:created>
  <dcterms:modified xsi:type="dcterms:W3CDTF">2014-04-04T10:30:07Z</dcterms:modified>
</cp:coreProperties>
</file>